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0695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3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313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20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977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4143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198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793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605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70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30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47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F5E079D-4AA5-41FC-BB0B-4A51A0717FCD}" type="datetimeFigureOut">
              <a:rPr lang="en-IN" smtClean="0"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4635D51-7546-4E1C-8972-09F18345BF9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14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7EE1-1626-4754-A5D3-5F2B67701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 11 </a:t>
            </a:r>
            <a:br>
              <a:rPr lang="en-IN" dirty="0"/>
            </a:br>
            <a:r>
              <a:rPr lang="en-IN" dirty="0"/>
              <a:t>Market Equilibrium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CFCF0-4FAC-494F-9A40-62F20D7FB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482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8FB6-5508-4B05-89C2-88881F69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75249"/>
          </a:xfrm>
        </p:spPr>
        <p:txBody>
          <a:bodyPr>
            <a:normAutofit fontScale="90000"/>
          </a:bodyPr>
          <a:lstStyle/>
          <a:p>
            <a:r>
              <a:rPr lang="en-IN" dirty="0"/>
              <a:t>Do markets clear?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BB4E7-10EC-4F7B-A60D-A10FD34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6" y="998806"/>
            <a:ext cx="10283483" cy="5514536"/>
          </a:xfrm>
        </p:spPr>
        <p:txBody>
          <a:bodyPr/>
          <a:lstStyle/>
          <a:p>
            <a:r>
              <a:rPr lang="en-IN" dirty="0"/>
              <a:t>Argument by neo-classical economists – Markets do tend to clear.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6EF50-C879-448E-A380-F80756479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18446" r="59269" b="19780"/>
          <a:stretch/>
        </p:blipFill>
        <p:spPr>
          <a:xfrm>
            <a:off x="0" y="1448972"/>
            <a:ext cx="5409027" cy="54090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7AB796-B639-45A4-88C2-C57442567CDB}"/>
              </a:ext>
            </a:extLst>
          </p:cNvPr>
          <p:cNvCxnSpPr>
            <a:cxnSpLocks/>
          </p:cNvCxnSpPr>
          <p:nvPr/>
        </p:nvCxnSpPr>
        <p:spPr>
          <a:xfrm flipH="1" flipV="1">
            <a:off x="2560320" y="5044733"/>
            <a:ext cx="548640" cy="491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627ADA-517F-4C80-A9CB-1A82049EC4AC}"/>
              </a:ext>
            </a:extLst>
          </p:cNvPr>
          <p:cNvCxnSpPr>
            <a:cxnSpLocks/>
          </p:cNvCxnSpPr>
          <p:nvPr/>
        </p:nvCxnSpPr>
        <p:spPr>
          <a:xfrm flipV="1">
            <a:off x="1997612" y="5043268"/>
            <a:ext cx="555673" cy="492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7F8651-658D-4EE6-BD84-846E62F7DA89}"/>
              </a:ext>
            </a:extLst>
          </p:cNvPr>
          <p:cNvCxnSpPr>
            <a:cxnSpLocks/>
          </p:cNvCxnSpPr>
          <p:nvPr/>
        </p:nvCxnSpPr>
        <p:spPr>
          <a:xfrm flipH="1">
            <a:off x="2560320" y="4054133"/>
            <a:ext cx="548640" cy="503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BC76604-EF1A-4A09-A516-3C5F5BE39955}"/>
              </a:ext>
            </a:extLst>
          </p:cNvPr>
          <p:cNvCxnSpPr>
            <a:cxnSpLocks/>
          </p:cNvCxnSpPr>
          <p:nvPr/>
        </p:nvCxnSpPr>
        <p:spPr>
          <a:xfrm>
            <a:off x="1997612" y="4052668"/>
            <a:ext cx="555673" cy="487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A3664D-D379-495D-A6E0-87E3345712D9}"/>
              </a:ext>
            </a:extLst>
          </p:cNvPr>
          <p:cNvSpPr txBox="1"/>
          <p:nvPr/>
        </p:nvSpPr>
        <p:spPr>
          <a:xfrm>
            <a:off x="1839350" y="3656025"/>
            <a:ext cx="173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Excess Supply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DC7604-F358-48BF-A22E-CEC3003A638F}"/>
              </a:ext>
            </a:extLst>
          </p:cNvPr>
          <p:cNvSpPr txBox="1"/>
          <p:nvPr/>
        </p:nvSpPr>
        <p:spPr>
          <a:xfrm>
            <a:off x="1839350" y="5536223"/>
            <a:ext cx="173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Excess Demand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19C339-5827-4250-BF84-1C81BBAB6F4A}"/>
              </a:ext>
            </a:extLst>
          </p:cNvPr>
          <p:cNvSpPr txBox="1"/>
          <p:nvPr/>
        </p:nvSpPr>
        <p:spPr>
          <a:xfrm>
            <a:off x="5598942" y="1814732"/>
            <a:ext cx="5641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Excess Demand for coffee: </a:t>
            </a:r>
          </a:p>
          <a:p>
            <a:r>
              <a:rPr lang="en-IN" dirty="0"/>
              <a:t>Higher prices and higher production level</a:t>
            </a:r>
          </a:p>
          <a:p>
            <a:endParaRPr lang="en-IN" dirty="0"/>
          </a:p>
          <a:p>
            <a:r>
              <a:rPr lang="en-IN" b="1" dirty="0"/>
              <a:t>Excess supply for coffee:</a:t>
            </a:r>
          </a:p>
          <a:p>
            <a:r>
              <a:rPr lang="en-IN" dirty="0"/>
              <a:t>Lower Prices and lower production level</a:t>
            </a:r>
          </a:p>
          <a:p>
            <a:endParaRPr lang="en-IN" dirty="0"/>
          </a:p>
          <a:p>
            <a:r>
              <a:rPr lang="en-IN" dirty="0"/>
              <a:t>The pressure which forces the market towards an equilibrium point are called </a:t>
            </a:r>
            <a:r>
              <a:rPr lang="en-IN" b="1" dirty="0"/>
              <a:t>free market forces</a:t>
            </a:r>
            <a:r>
              <a:rPr lang="en-IN" dirty="0"/>
              <a:t>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85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390C9-E44E-4F5B-AB91-AA904400D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8" t="17831" r="24308" b="12597"/>
          <a:stretch/>
        </p:blipFill>
        <p:spPr>
          <a:xfrm>
            <a:off x="0" y="0"/>
            <a:ext cx="677707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0CBB2-7A86-4D72-A463-4F8F12053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77" t="47793" r="25461" b="19575"/>
          <a:stretch/>
        </p:blipFill>
        <p:spPr>
          <a:xfrm>
            <a:off x="6777079" y="0"/>
            <a:ext cx="545189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9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FEF3-16E2-429D-9678-75B84C3D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89317"/>
          </a:xfrm>
        </p:spPr>
        <p:txBody>
          <a:bodyPr/>
          <a:lstStyle/>
          <a:p>
            <a:r>
              <a:rPr lang="en-IN" dirty="0"/>
              <a:t>Consumer and Producer Surplus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167E6D-E01A-4F93-B1EB-16B6F704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11" t="18054" r="23887" b="8076"/>
          <a:stretch/>
        </p:blipFill>
        <p:spPr>
          <a:xfrm>
            <a:off x="0" y="900332"/>
            <a:ext cx="5669280" cy="59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EB204-802F-40DB-A8EC-6A28B1D09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25014" r="55346" b="8287"/>
          <a:stretch/>
        </p:blipFill>
        <p:spPr>
          <a:xfrm>
            <a:off x="0" y="880015"/>
            <a:ext cx="5495706" cy="5331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7E5A0-E743-41A9-BB95-F35C2DA16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8" t="38148" r="60885" b="19370"/>
          <a:stretch/>
        </p:blipFill>
        <p:spPr>
          <a:xfrm>
            <a:off x="5984614" y="880014"/>
            <a:ext cx="6207386" cy="5331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81853-2C7B-4F6A-9335-549C4CE3F464}"/>
              </a:ext>
            </a:extLst>
          </p:cNvPr>
          <p:cNvSpPr txBox="1"/>
          <p:nvPr/>
        </p:nvSpPr>
        <p:spPr>
          <a:xfrm>
            <a:off x="630665" y="6211669"/>
            <a:ext cx="42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Rise in demand leads to increase in producer and consumer surplus.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66CF7-9CEC-4740-B6E1-902107CBE2C7}"/>
              </a:ext>
            </a:extLst>
          </p:cNvPr>
          <p:cNvSpPr txBox="1"/>
          <p:nvPr/>
        </p:nvSpPr>
        <p:spPr>
          <a:xfrm>
            <a:off x="6127672" y="6211668"/>
            <a:ext cx="543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Fall in demand leads to decrease in consumer and producer surplus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E69B24-17C7-43EB-9868-92191882C4A0}"/>
              </a:ext>
            </a:extLst>
          </p:cNvPr>
          <p:cNvSpPr txBox="1"/>
          <p:nvPr/>
        </p:nvSpPr>
        <p:spPr>
          <a:xfrm>
            <a:off x="1392702" y="196948"/>
            <a:ext cx="966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Change in Demand: Increase or decrease</a:t>
            </a:r>
          </a:p>
        </p:txBody>
      </p:sp>
    </p:spTree>
    <p:extLst>
      <p:ext uri="{BB962C8B-B14F-4D97-AF65-F5344CB8AC3E}">
        <p14:creationId xmlns:p14="http://schemas.microsoft.com/office/powerpoint/2010/main" val="429215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F52548-C5BB-4EAE-8EB2-22C6D914A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08" t="27272" r="25461" b="7671"/>
          <a:stretch/>
        </p:blipFill>
        <p:spPr>
          <a:xfrm>
            <a:off x="0" y="908127"/>
            <a:ext cx="4994031" cy="5041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7947B3-EAB5-4686-A64D-CE4B85714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30" t="38148" r="28808" b="18549"/>
          <a:stretch/>
        </p:blipFill>
        <p:spPr>
          <a:xfrm>
            <a:off x="6203852" y="916011"/>
            <a:ext cx="5988148" cy="5033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B5F7ED-06B8-42E1-8246-C9FCC56711E6}"/>
              </a:ext>
            </a:extLst>
          </p:cNvPr>
          <p:cNvSpPr txBox="1"/>
          <p:nvPr/>
        </p:nvSpPr>
        <p:spPr>
          <a:xfrm>
            <a:off x="815926" y="6131141"/>
            <a:ext cx="434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Rise in Supply leads to increase in producer and consumer surplus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A2F56-4FE8-47D3-8A89-AB795D63A35C}"/>
              </a:ext>
            </a:extLst>
          </p:cNvPr>
          <p:cNvSpPr txBox="1"/>
          <p:nvPr/>
        </p:nvSpPr>
        <p:spPr>
          <a:xfrm>
            <a:off x="6096000" y="6131140"/>
            <a:ext cx="5960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Fall in supply leads to decrease in producer and consumer surplus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6CE0-81DD-442E-A915-25BF66FF7120}"/>
              </a:ext>
            </a:extLst>
          </p:cNvPr>
          <p:cNvSpPr txBox="1"/>
          <p:nvPr/>
        </p:nvSpPr>
        <p:spPr>
          <a:xfrm>
            <a:off x="1125415" y="196948"/>
            <a:ext cx="863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Change in Supply: Increase or decrease</a:t>
            </a:r>
          </a:p>
        </p:txBody>
      </p:sp>
    </p:spTree>
    <p:extLst>
      <p:ext uri="{BB962C8B-B14F-4D97-AF65-F5344CB8AC3E}">
        <p14:creationId xmlns:p14="http://schemas.microsoft.com/office/powerpoint/2010/main" val="39706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DD11-2603-4367-9D36-4FAEF1F3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9897-32A3-49AE-841E-473A324D9D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1</a:t>
            </a:r>
            <a:r>
              <a:rPr lang="en-IN" baseline="30000" dirty="0"/>
              <a:t>st</a:t>
            </a:r>
            <a:r>
              <a:rPr lang="en-IN" dirty="0"/>
              <a:t> Part:</a:t>
            </a:r>
          </a:p>
          <a:p>
            <a:r>
              <a:rPr lang="en-IN" dirty="0"/>
              <a:t>Understand the Equilibrium price and quantity and how they are determined.</a:t>
            </a:r>
          </a:p>
          <a:p>
            <a:r>
              <a:rPr lang="en-IN" dirty="0"/>
              <a:t>Understand the causes of changes in equilibrium price and quantity as a result of shifts in demand and supply curves.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2</a:t>
            </a:r>
            <a:r>
              <a:rPr lang="en-IN" baseline="30000" dirty="0"/>
              <a:t>nd</a:t>
            </a:r>
            <a:r>
              <a:rPr lang="en-IN" dirty="0"/>
              <a:t> Part:</a:t>
            </a:r>
          </a:p>
          <a:p>
            <a:r>
              <a:rPr lang="en-IN" dirty="0"/>
              <a:t>Understand the operations of market forces to eliminate excess demand and excess supply.</a:t>
            </a:r>
          </a:p>
          <a:p>
            <a:r>
              <a:rPr lang="en-IN" dirty="0"/>
              <a:t>Understand the distinction between consumer and producer surplus.</a:t>
            </a:r>
          </a:p>
          <a:p>
            <a:r>
              <a:rPr lang="en-IN" dirty="0"/>
              <a:t>Understand the effect of changes in demand and supply on consumer and producer surplus.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913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2C30-86A2-45EA-96F2-F05D9925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9601200" cy="576775"/>
          </a:xfrm>
        </p:spPr>
        <p:txBody>
          <a:bodyPr>
            <a:normAutofit fontScale="90000"/>
          </a:bodyPr>
          <a:lstStyle/>
          <a:p>
            <a:r>
              <a:rPr lang="en-IN" dirty="0"/>
              <a:t>Equilibrium Price</a:t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FF9552-FB30-4993-A195-72389FB56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57" t="19406" r="23981" b="50707"/>
          <a:stretch/>
        </p:blipFill>
        <p:spPr>
          <a:xfrm>
            <a:off x="-51582" y="1428749"/>
            <a:ext cx="6629603" cy="3115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D6BEF-DD7C-401F-A2FF-386429973E25}"/>
              </a:ext>
            </a:extLst>
          </p:cNvPr>
          <p:cNvSpPr txBox="1"/>
          <p:nvPr/>
        </p:nvSpPr>
        <p:spPr>
          <a:xfrm>
            <a:off x="6696222" y="1603717"/>
            <a:ext cx="52331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Excess Demand - Shortage</a:t>
            </a:r>
          </a:p>
          <a:p>
            <a:r>
              <a:rPr lang="en-IN" dirty="0"/>
              <a:t>At price US $2, </a:t>
            </a:r>
          </a:p>
          <a:p>
            <a:r>
              <a:rPr lang="en-IN" dirty="0"/>
              <a:t>Quantity demanded &gt; Quantity Supplied</a:t>
            </a:r>
          </a:p>
          <a:p>
            <a:endParaRPr lang="en-IN" dirty="0"/>
          </a:p>
          <a:p>
            <a:r>
              <a:rPr lang="en-IN" b="1" dirty="0"/>
              <a:t>Excess Supply – Surplus</a:t>
            </a:r>
          </a:p>
          <a:p>
            <a:r>
              <a:rPr lang="en-IN" dirty="0"/>
              <a:t>At price US $ 10,</a:t>
            </a:r>
          </a:p>
          <a:p>
            <a:r>
              <a:rPr lang="en-IN" dirty="0"/>
              <a:t>Quantity supplied &gt; Quantity Demanded </a:t>
            </a:r>
          </a:p>
          <a:p>
            <a:endParaRPr lang="en-IN" dirty="0"/>
          </a:p>
          <a:p>
            <a:r>
              <a:rPr lang="en-IN" b="1" dirty="0"/>
              <a:t>Equilibrium price – Market cleared</a:t>
            </a:r>
          </a:p>
          <a:p>
            <a:r>
              <a:rPr lang="en-IN" dirty="0"/>
              <a:t>At price US $6,</a:t>
            </a:r>
          </a:p>
          <a:p>
            <a:r>
              <a:rPr lang="en-IN" dirty="0"/>
              <a:t>Quantity demanded = Quantity supplied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38400-D829-49C6-9179-14B2A6B9C8C3}"/>
              </a:ext>
            </a:extLst>
          </p:cNvPr>
          <p:cNvSpPr txBox="1"/>
          <p:nvPr/>
        </p:nvSpPr>
        <p:spPr>
          <a:xfrm>
            <a:off x="914400" y="5247640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Equilibrium price </a:t>
            </a:r>
          </a:p>
          <a:p>
            <a:r>
              <a:rPr lang="en-IN" dirty="0"/>
              <a:t>Definition: The price where demand of the buyers equals the supply of the seller in the market.</a:t>
            </a:r>
          </a:p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82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BC216-9048-42C7-9FAC-D439F6FAD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5" t="18446" r="23846" b="13007"/>
          <a:stretch/>
        </p:blipFill>
        <p:spPr>
          <a:xfrm>
            <a:off x="0" y="0"/>
            <a:ext cx="6400800" cy="6896346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1B54063F-19A5-4499-888E-D572EEFBB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57" t="19406" r="23981" b="50707"/>
          <a:stretch/>
        </p:blipFill>
        <p:spPr>
          <a:xfrm>
            <a:off x="6400801" y="0"/>
            <a:ext cx="5791200" cy="3115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3F56C6-A5EF-49DA-86E6-8436E621270A}"/>
              </a:ext>
            </a:extLst>
          </p:cNvPr>
          <p:cNvSpPr txBox="1"/>
          <p:nvPr/>
        </p:nvSpPr>
        <p:spPr>
          <a:xfrm>
            <a:off x="6400800" y="3429000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dirty="0"/>
              <a:t>Equilibrium price is shown where two curves cross each other at the same price (US $6) and quantity which is bought and sold at equilibrium price is equilibrium quantity (6 million units).</a:t>
            </a:r>
          </a:p>
        </p:txBody>
      </p:sp>
    </p:spTree>
    <p:extLst>
      <p:ext uri="{BB962C8B-B14F-4D97-AF65-F5344CB8AC3E}">
        <p14:creationId xmlns:p14="http://schemas.microsoft.com/office/powerpoint/2010/main" val="129826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9719F-2976-4278-AFCE-2A6D0E8E6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9" t="26040" r="58808" b="10340"/>
          <a:stretch/>
        </p:blipFill>
        <p:spPr>
          <a:xfrm>
            <a:off x="0" y="0"/>
            <a:ext cx="6766560" cy="68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FA28-61EE-4A96-B302-2D840ACD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89317"/>
          </a:xfrm>
        </p:spPr>
        <p:txBody>
          <a:bodyPr/>
          <a:lstStyle/>
          <a:p>
            <a:r>
              <a:rPr lang="en-IN" dirty="0"/>
              <a:t>Changes in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AC4E-1E65-4A86-A93B-2D4ED0FB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86265"/>
            <a:ext cx="9601200" cy="4981135"/>
          </a:xfrm>
        </p:spPr>
        <p:txBody>
          <a:bodyPr/>
          <a:lstStyle/>
          <a:p>
            <a:r>
              <a:rPr lang="en-IN" dirty="0"/>
              <a:t>Effects of changes in demand and supply on equilibrium price and quantity.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F7C4A-B17A-4454-9C08-09372DA0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3" t="41226" r="63885" b="14427"/>
          <a:stretch/>
        </p:blipFill>
        <p:spPr>
          <a:xfrm>
            <a:off x="0" y="1443111"/>
            <a:ext cx="5964104" cy="5414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72D53-D737-4D7A-BC94-314C08494A03}"/>
              </a:ext>
            </a:extLst>
          </p:cNvPr>
          <p:cNvSpPr txBox="1"/>
          <p:nvPr/>
        </p:nvSpPr>
        <p:spPr>
          <a:xfrm>
            <a:off x="6367978" y="1443111"/>
            <a:ext cx="3334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Increase in consumer’s income leads to an increase in both prices and quantity of a product sold.</a:t>
            </a:r>
          </a:p>
        </p:txBody>
      </p:sp>
    </p:spTree>
    <p:extLst>
      <p:ext uri="{BB962C8B-B14F-4D97-AF65-F5344CB8AC3E}">
        <p14:creationId xmlns:p14="http://schemas.microsoft.com/office/powerpoint/2010/main" val="79205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7A0184-7BA3-448D-A6BE-19A89D3FE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0" t="42048" r="29499" b="13829"/>
          <a:stretch/>
        </p:blipFill>
        <p:spPr>
          <a:xfrm>
            <a:off x="0" y="0"/>
            <a:ext cx="800631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348D0E-A2AD-4532-9652-BCA07DA72DCB}"/>
              </a:ext>
            </a:extLst>
          </p:cNvPr>
          <p:cNvSpPr txBox="1"/>
          <p:nvPr/>
        </p:nvSpPr>
        <p:spPr>
          <a:xfrm>
            <a:off x="8243668" y="618978"/>
            <a:ext cx="3713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Increase in demand for flat screen televisions leads to fall in demand for bulky television sets. </a:t>
            </a:r>
          </a:p>
          <a:p>
            <a:endParaRPr lang="en-IN" dirty="0"/>
          </a:p>
          <a:p>
            <a:r>
              <a:rPr lang="en-IN" dirty="0"/>
              <a:t>Demand curve for bulky TV sets shift left from D</a:t>
            </a:r>
            <a:r>
              <a:rPr lang="en-IN" sz="1400" dirty="0"/>
              <a:t>1</a:t>
            </a:r>
            <a:r>
              <a:rPr lang="en-IN" dirty="0"/>
              <a:t> to D</a:t>
            </a:r>
            <a:r>
              <a:rPr lang="en-IN" sz="1400" dirty="0"/>
              <a:t>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799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1FBC9-A3DE-4D6C-BB83-272C2C3A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8" t="20704" r="62615" b="30862"/>
          <a:stretch/>
        </p:blipFill>
        <p:spPr>
          <a:xfrm>
            <a:off x="0" y="0"/>
            <a:ext cx="807849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3F0E10-6A6D-46D8-BD3D-C5982AAC2CDE}"/>
              </a:ext>
            </a:extLst>
          </p:cNvPr>
          <p:cNvSpPr txBox="1"/>
          <p:nvPr/>
        </p:nvSpPr>
        <p:spPr>
          <a:xfrm>
            <a:off x="8440615" y="590843"/>
            <a:ext cx="3629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Fall in price of television sets </a:t>
            </a:r>
          </a:p>
          <a:p>
            <a:endParaRPr lang="en-IN" dirty="0"/>
          </a:p>
          <a:p>
            <a:r>
              <a:rPr lang="en-IN" dirty="0"/>
              <a:t>Increase in supply at given prices.</a:t>
            </a:r>
          </a:p>
          <a:p>
            <a:endParaRPr lang="en-IN" dirty="0"/>
          </a:p>
          <a:p>
            <a:r>
              <a:rPr lang="en-IN" dirty="0"/>
              <a:t>Supply curve shifts right from S</a:t>
            </a:r>
            <a:r>
              <a:rPr lang="en-IN" sz="1400" dirty="0"/>
              <a:t>1</a:t>
            </a:r>
            <a:r>
              <a:rPr lang="en-IN" dirty="0"/>
              <a:t> to S</a:t>
            </a:r>
            <a:r>
              <a:rPr lang="en-IN" sz="1400" dirty="0"/>
              <a:t>2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303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2284F-BE7A-43ED-869D-4038B3A09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77" t="21729" r="30538" b="33736"/>
          <a:stretch/>
        </p:blipFill>
        <p:spPr>
          <a:xfrm>
            <a:off x="0" y="0"/>
            <a:ext cx="77745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303AAB-047B-411A-ACB5-E0BF15C4443D}"/>
              </a:ext>
            </a:extLst>
          </p:cNvPr>
          <p:cNvSpPr txBox="1"/>
          <p:nvPr/>
        </p:nvSpPr>
        <p:spPr>
          <a:xfrm>
            <a:off x="8215532" y="801858"/>
            <a:ext cx="2883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Simultaneously,</a:t>
            </a:r>
          </a:p>
          <a:p>
            <a:endParaRPr lang="en-IN" dirty="0"/>
          </a:p>
          <a:p>
            <a:r>
              <a:rPr lang="en-IN" dirty="0"/>
              <a:t>Demand curve shifts right from D1 to D2 </a:t>
            </a:r>
          </a:p>
          <a:p>
            <a:endParaRPr lang="en-IN" dirty="0"/>
          </a:p>
          <a:p>
            <a:r>
              <a:rPr lang="en-IN" dirty="0"/>
              <a:t>Supply curve shifts right from S1 to S2</a:t>
            </a:r>
          </a:p>
          <a:p>
            <a:endParaRPr lang="en-IN" dirty="0"/>
          </a:p>
          <a:p>
            <a:r>
              <a:rPr lang="en-IN" dirty="0"/>
              <a:t>Increase in price, decrease in price or no change in price will depend on the extent of the shift in supply and demand curve.</a:t>
            </a:r>
          </a:p>
        </p:txBody>
      </p:sp>
    </p:spTree>
    <p:extLst>
      <p:ext uri="{BB962C8B-B14F-4D97-AF65-F5344CB8AC3E}">
        <p14:creationId xmlns:p14="http://schemas.microsoft.com/office/powerpoint/2010/main" val="31143865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162</TotalTime>
  <Words>443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Ch 11  Market Equilibrium</vt:lpstr>
      <vt:lpstr>Learning Objectives:</vt:lpstr>
      <vt:lpstr>Equilibrium Price </vt:lpstr>
      <vt:lpstr>PowerPoint Presentation</vt:lpstr>
      <vt:lpstr>PowerPoint Presentation</vt:lpstr>
      <vt:lpstr>Changes in Demand and supply</vt:lpstr>
      <vt:lpstr>PowerPoint Presentation</vt:lpstr>
      <vt:lpstr>PowerPoint Presentation</vt:lpstr>
      <vt:lpstr>PowerPoint Presentation</vt:lpstr>
      <vt:lpstr>Do markets clear?</vt:lpstr>
      <vt:lpstr>PowerPoint Presentation</vt:lpstr>
      <vt:lpstr>Consumer and Producer Surplus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11  Market Equilibrium</dc:title>
  <dc:creator>shabi zaidi</dc:creator>
  <cp:lastModifiedBy>shabi zaidi</cp:lastModifiedBy>
  <cp:revision>14</cp:revision>
  <dcterms:created xsi:type="dcterms:W3CDTF">2020-08-18T03:26:57Z</dcterms:created>
  <dcterms:modified xsi:type="dcterms:W3CDTF">2020-08-23T10:58:45Z</dcterms:modified>
</cp:coreProperties>
</file>