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6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7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13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6612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4564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3483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1312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1289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277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775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753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632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165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648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342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454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70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5E0A7AF-2884-4BDA-AF20-6066FF406B7E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6551B-2A3D-4943-88C2-CAF497BF11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7277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C8F2-E6F6-4596-84EB-B0FD700DF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5400" dirty="0"/>
              <a:t>Ch 17</a:t>
            </a:r>
            <a:br>
              <a:rPr lang="en-IN" sz="5400" dirty="0"/>
            </a:br>
            <a:r>
              <a:rPr lang="en-IN" sz="5400" dirty="0"/>
              <a:t>Determination of wage rates in competitive and non-competitive markets</a:t>
            </a:r>
          </a:p>
        </p:txBody>
      </p:sp>
    </p:spTree>
    <p:extLst>
      <p:ext uri="{BB962C8B-B14F-4D97-AF65-F5344CB8AC3E}">
        <p14:creationId xmlns:p14="http://schemas.microsoft.com/office/powerpoint/2010/main" val="3302064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22A0-42FF-468C-BA52-78735E24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04723" cy="869587"/>
          </a:xfrm>
        </p:spPr>
        <p:txBody>
          <a:bodyPr/>
          <a:lstStyle/>
          <a:p>
            <a:r>
              <a:rPr lang="en-IN" dirty="0"/>
              <a:t>Non competitive labour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B02FD-3D32-4B15-B57E-3A63E15E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9587"/>
            <a:ext cx="12049432" cy="5840929"/>
          </a:xfrm>
        </p:spPr>
        <p:txBody>
          <a:bodyPr/>
          <a:lstStyle/>
          <a:p>
            <a:r>
              <a:rPr lang="en-IN" dirty="0"/>
              <a:t>Types of non-competitive labour market:</a:t>
            </a:r>
          </a:p>
          <a:p>
            <a:pPr lvl="1"/>
            <a:r>
              <a:rPr lang="en-IN" dirty="0"/>
              <a:t>Firm is a dominant/monopoly buyer of labour/monopsonist </a:t>
            </a:r>
          </a:p>
          <a:p>
            <a:pPr lvl="2"/>
            <a:r>
              <a:rPr lang="en-IN" dirty="0"/>
              <a:t>Public sector/state owned enterprises, but many individual workers</a:t>
            </a:r>
          </a:p>
          <a:p>
            <a:pPr lvl="1"/>
            <a:r>
              <a:rPr lang="en-IN" dirty="0"/>
              <a:t>Dominant supplier of labour/ monopoly supplier – trade union</a:t>
            </a:r>
          </a:p>
          <a:p>
            <a:pPr lvl="1"/>
            <a:r>
              <a:rPr lang="en-IN" dirty="0"/>
              <a:t>A firm is monopoly buyer of labour – monopoly supplier of labour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860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DAB82-49B8-4A85-8B89-75DBCAE9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5406"/>
          </a:xfrm>
        </p:spPr>
        <p:txBody>
          <a:bodyPr/>
          <a:lstStyle/>
          <a:p>
            <a:r>
              <a:rPr lang="en-IN" dirty="0"/>
              <a:t>Perfectly competitive labour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6FB83-35B3-4D43-8C11-C959C0255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5406"/>
            <a:ext cx="12192000" cy="6002594"/>
          </a:xfrm>
        </p:spPr>
        <p:txBody>
          <a:bodyPr/>
          <a:lstStyle/>
          <a:p>
            <a:r>
              <a:rPr lang="en-IN" dirty="0"/>
              <a:t>Perfectly competitive labour market – large number of small firms hiring large number of individual workers</a:t>
            </a:r>
          </a:p>
          <a:p>
            <a:r>
              <a:rPr lang="en-IN" dirty="0"/>
              <a:t>Individual firm in perfectly competitive market:</a:t>
            </a:r>
          </a:p>
          <a:p>
            <a:pPr lvl="1"/>
            <a:r>
              <a:rPr lang="en-IN" dirty="0"/>
              <a:t>Demand curve for labour / MRP curve – downward sloping</a:t>
            </a:r>
          </a:p>
          <a:p>
            <a:pPr lvl="1"/>
            <a:r>
              <a:rPr lang="en-IN" dirty="0"/>
              <a:t>Supply curve of labour – perfectly elastic and horizontal – </a:t>
            </a:r>
          </a:p>
          <a:p>
            <a:pPr lvl="2"/>
            <a:r>
              <a:rPr lang="en-IN" dirty="0"/>
              <a:t>firms can hire any number of workers at existing industry wage rate</a:t>
            </a:r>
          </a:p>
          <a:p>
            <a:pPr lvl="1"/>
            <a:r>
              <a:rPr lang="en-IN" dirty="0"/>
              <a:t>Firm will hire workers up to a point where </a:t>
            </a:r>
          </a:p>
          <a:p>
            <a:pPr marL="457200" lvl="1" indent="0">
              <a:buNone/>
            </a:pPr>
            <a:r>
              <a:rPr lang="en-IN" dirty="0"/>
              <a:t>    marginal cost of labour = marginal revenue product of labour –</a:t>
            </a:r>
          </a:p>
          <a:p>
            <a:pPr marL="457200" lvl="1" indent="0">
              <a:buNone/>
            </a:pPr>
            <a:r>
              <a:rPr lang="en-IN" dirty="0"/>
              <a:t>    equilibrium level of employment in perfectly competitive market</a:t>
            </a:r>
          </a:p>
          <a:p>
            <a:pPr lvl="2"/>
            <a:r>
              <a:rPr lang="en-IN" dirty="0"/>
              <a:t>MC &gt; MRP – firm will make a loss on the output produced </a:t>
            </a:r>
          </a:p>
          <a:p>
            <a:pPr marL="914400" lvl="2" indent="0">
              <a:buNone/>
            </a:pPr>
            <a:r>
              <a:rPr lang="en-IN" dirty="0"/>
              <a:t>    by marginal worker and hence will cut back on employment </a:t>
            </a:r>
          </a:p>
          <a:p>
            <a:pPr marL="914400" lvl="2" indent="0">
              <a:buNone/>
            </a:pPr>
            <a:r>
              <a:rPr lang="en-IN" dirty="0"/>
              <a:t>    of labour</a:t>
            </a:r>
          </a:p>
          <a:p>
            <a:pPr lvl="2"/>
            <a:r>
              <a:rPr lang="en-IN" dirty="0"/>
              <a:t>MRP &gt; MC – firm will hire more workers because </a:t>
            </a:r>
          </a:p>
          <a:p>
            <a:pPr marL="914400" lvl="2" indent="0">
              <a:buNone/>
            </a:pPr>
            <a:r>
              <a:rPr lang="en-IN" dirty="0"/>
              <a:t>    these workers will generate a profit for the firm.</a:t>
            </a:r>
          </a:p>
          <a:p>
            <a:pPr lvl="2"/>
            <a:endParaRPr lang="en-IN" dirty="0"/>
          </a:p>
          <a:p>
            <a:pPr lvl="2"/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C5BCD-B894-47BD-BDE2-3423BD4C7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871" y="2063076"/>
            <a:ext cx="4154129" cy="479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0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6584D-D1CA-4F16-B950-F0EE05A5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923"/>
          </a:xfrm>
        </p:spPr>
        <p:txBody>
          <a:bodyPr/>
          <a:lstStyle/>
          <a:p>
            <a:r>
              <a:rPr lang="en-IN" dirty="0"/>
              <a:t>Wage settlement in public sector enterprise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37AE5-AFBE-4E1D-A09D-02E863A9F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9652"/>
            <a:ext cx="12192000" cy="5958348"/>
          </a:xfrm>
        </p:spPr>
        <p:txBody>
          <a:bodyPr/>
          <a:lstStyle/>
          <a:p>
            <a:r>
              <a:rPr lang="en-IN" dirty="0"/>
              <a:t>Monopsonist – sole buyer of labour</a:t>
            </a:r>
          </a:p>
          <a:p>
            <a:r>
              <a:rPr lang="en-IN" dirty="0"/>
              <a:t>Government employs most of the workers in that industry/occupation</a:t>
            </a:r>
          </a:p>
          <a:p>
            <a:r>
              <a:rPr lang="en-IN" dirty="0"/>
              <a:t>E.g. government employs 90% of teachers in UK </a:t>
            </a:r>
          </a:p>
          <a:p>
            <a:pPr marL="400050" lvl="1" indent="0">
              <a:buNone/>
            </a:pPr>
            <a:r>
              <a:rPr lang="en-IN" dirty="0"/>
              <a:t>Judges and court workers are all employed by government</a:t>
            </a:r>
          </a:p>
          <a:p>
            <a:r>
              <a:rPr lang="en-IN" dirty="0"/>
              <a:t>Exploit market power – forcing down wages</a:t>
            </a:r>
          </a:p>
          <a:p>
            <a:r>
              <a:rPr lang="en-IN" dirty="0"/>
              <a:t>MC &gt; AC (wage)</a:t>
            </a:r>
          </a:p>
          <a:p>
            <a:pPr lvl="1"/>
            <a:r>
              <a:rPr lang="en-IN" dirty="0"/>
              <a:t>Firm has to raise wage </a:t>
            </a:r>
            <a:r>
              <a:rPr lang="en-IN" dirty="0" err="1"/>
              <a:t>ratesto</a:t>
            </a:r>
            <a:r>
              <a:rPr lang="en-IN" dirty="0"/>
              <a:t> attract extra labour into the </a:t>
            </a:r>
          </a:p>
          <a:p>
            <a:pPr marL="457200" lvl="1" indent="0">
              <a:buNone/>
            </a:pPr>
            <a:r>
              <a:rPr lang="en-IN" dirty="0"/>
              <a:t>     industry. Cost of employing extra unit of labour is not just the</a:t>
            </a:r>
          </a:p>
          <a:p>
            <a:pPr marL="457200" lvl="1" indent="0">
              <a:buNone/>
            </a:pPr>
            <a:r>
              <a:rPr lang="en-IN" dirty="0"/>
              <a:t>     higher wage paid to that worker but also extra wages paid to</a:t>
            </a:r>
          </a:p>
          <a:p>
            <a:pPr marL="457200" lvl="1" indent="0">
              <a:buNone/>
            </a:pPr>
            <a:r>
              <a:rPr lang="en-IN" dirty="0"/>
              <a:t>     all other workers in the industry.</a:t>
            </a:r>
          </a:p>
          <a:p>
            <a:r>
              <a:rPr lang="en-IN" dirty="0"/>
              <a:t>Wage makers</a:t>
            </a:r>
          </a:p>
          <a:p>
            <a:r>
              <a:rPr lang="en-IN" dirty="0"/>
              <a:t>Firm maximise revenue from workers by hiring </a:t>
            </a:r>
            <a:r>
              <a:rPr lang="en-IN" dirty="0" err="1"/>
              <a:t>upto</a:t>
            </a:r>
            <a:r>
              <a:rPr lang="en-IN" dirty="0"/>
              <a:t> </a:t>
            </a:r>
          </a:p>
          <a:p>
            <a:pPr marL="400050" lvl="1" indent="0">
              <a:buNone/>
            </a:pPr>
            <a:r>
              <a:rPr lang="en-IN" dirty="0"/>
              <a:t>where MC = MRP</a:t>
            </a:r>
          </a:p>
          <a:p>
            <a:r>
              <a:rPr lang="en-IN" dirty="0"/>
              <a:t>Lower employment, lower wages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A24D1-32EC-4C58-852E-F36031A21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155" y="1768461"/>
            <a:ext cx="4463845" cy="508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8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4AA6-6F57-4FCE-B658-3F3DB845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6916"/>
          </a:xfrm>
        </p:spPr>
        <p:txBody>
          <a:bodyPr/>
          <a:lstStyle/>
          <a:p>
            <a:r>
              <a:rPr lang="en-IN" dirty="0"/>
              <a:t>Monopoly seller of labour – Trade unions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A04E8-CB1F-46CD-A9F0-E76207F22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6285"/>
            <a:ext cx="11960942" cy="5881715"/>
          </a:xfrm>
        </p:spPr>
        <p:txBody>
          <a:bodyPr/>
          <a:lstStyle/>
          <a:p>
            <a:r>
              <a:rPr lang="en-IN" dirty="0"/>
              <a:t>Trade union – organisation of workers who combine together to protect their professional rights and interests </a:t>
            </a:r>
          </a:p>
          <a:p>
            <a:pPr lvl="1"/>
            <a:r>
              <a:rPr lang="en-IN" dirty="0"/>
              <a:t>Higher wages, health care, pensions, better working conditions, workplace safety.</a:t>
            </a:r>
          </a:p>
          <a:p>
            <a:pPr marL="400050"/>
            <a:r>
              <a:rPr lang="en-IN" dirty="0"/>
              <a:t>Individual worker has relatively weak bargaining position compared to the employer.</a:t>
            </a:r>
          </a:p>
          <a:p>
            <a:pPr marL="400050"/>
            <a:r>
              <a:rPr lang="en-IN" dirty="0"/>
              <a:t>Workers organise themselves in union to bargain collectively.</a:t>
            </a:r>
          </a:p>
          <a:p>
            <a:pPr marL="400050"/>
            <a:r>
              <a:rPr lang="en-IN" dirty="0"/>
              <a:t>Workers appoint a representative to bargain on their behalf.</a:t>
            </a:r>
          </a:p>
          <a:p>
            <a:pPr marL="400050"/>
            <a:r>
              <a:rPr lang="en-IN" dirty="0"/>
              <a:t>Act as a monopoly supplier of labour.</a:t>
            </a:r>
          </a:p>
          <a:p>
            <a:pPr marL="400050"/>
            <a:r>
              <a:rPr lang="en-IN" dirty="0"/>
              <a:t>Achieve higher wages – fix minimum price for supply of labour – kinked supply </a:t>
            </a:r>
            <a:r>
              <a:rPr lang="en-IN" dirty="0" err="1"/>
              <a:t>surve</a:t>
            </a:r>
            <a:endParaRPr lang="en-IN" dirty="0"/>
          </a:p>
          <a:p>
            <a:pPr marL="40005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1942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405CD5-F4A0-4648-8917-12C70E025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14895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79D21C-1F2C-431F-BE7C-0D72358A4942}"/>
              </a:ext>
            </a:extLst>
          </p:cNvPr>
          <p:cNvSpPr txBox="1"/>
          <p:nvPr/>
        </p:nvSpPr>
        <p:spPr>
          <a:xfrm>
            <a:off x="6096000" y="0"/>
            <a:ext cx="609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Demand and supply curve </a:t>
            </a:r>
          </a:p>
          <a:p>
            <a:r>
              <a:rPr lang="en-IN" sz="2400" dirty="0"/>
              <a:t>Free market wage OA</a:t>
            </a:r>
          </a:p>
          <a:p>
            <a:r>
              <a:rPr lang="en-IN" sz="2400" dirty="0"/>
              <a:t>Wage rate after union agreement – OB</a:t>
            </a:r>
          </a:p>
          <a:p>
            <a:r>
              <a:rPr lang="en-IN" sz="2400" dirty="0"/>
              <a:t>Employers can not hire workers below wage rate OB</a:t>
            </a:r>
          </a:p>
          <a:p>
            <a:r>
              <a:rPr lang="en-IN" sz="2400" dirty="0"/>
              <a:t>Perfectly elastic supply curve.</a:t>
            </a:r>
          </a:p>
          <a:p>
            <a:r>
              <a:rPr lang="en-IN" sz="2400" dirty="0"/>
              <a:t>Employers need to pay higher wages if they wish to higher more workers than OG.</a:t>
            </a:r>
          </a:p>
          <a:p>
            <a:r>
              <a:rPr lang="en-IN" sz="2400" dirty="0"/>
              <a:t>Above OG, new supply curve S2 is same as S1</a:t>
            </a:r>
          </a:p>
          <a:p>
            <a:r>
              <a:rPr lang="en-IN" sz="2400" dirty="0"/>
              <a:t>Employment fall from OF to OE</a:t>
            </a:r>
          </a:p>
          <a:p>
            <a:r>
              <a:rPr lang="en-IN" sz="2400" dirty="0"/>
              <a:t>Trade unions increase wages but also cause unemployment in the industry</a:t>
            </a:r>
          </a:p>
        </p:txBody>
      </p:sp>
    </p:spTree>
    <p:extLst>
      <p:ext uri="{BB962C8B-B14F-4D97-AF65-F5344CB8AC3E}">
        <p14:creationId xmlns:p14="http://schemas.microsoft.com/office/powerpoint/2010/main" val="361177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EA529-A136-4F37-A192-BF4DCCDE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" y="162232"/>
            <a:ext cx="5501148" cy="741902"/>
          </a:xfrm>
        </p:spPr>
        <p:txBody>
          <a:bodyPr/>
          <a:lstStyle/>
          <a:p>
            <a:r>
              <a:rPr lang="en-IN" dirty="0"/>
              <a:t>Bilateral Monopoly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DD36-53BA-4BB1-965E-3E459778B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19" y="1094273"/>
            <a:ext cx="11636478" cy="5483507"/>
          </a:xfrm>
        </p:spPr>
        <p:txBody>
          <a:bodyPr/>
          <a:lstStyle/>
          <a:p>
            <a:r>
              <a:rPr lang="en-IN" dirty="0"/>
              <a:t>Sole seller of labour(trade unions) faces a sole buyer of labour (Monopsonist)</a:t>
            </a:r>
          </a:p>
          <a:p>
            <a:r>
              <a:rPr lang="en-IN" dirty="0"/>
              <a:t>Trade union increases both wage and employment compared to monopsonist market.</a:t>
            </a:r>
          </a:p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4E9CA-E3F5-475B-B193-C787BBED1C7C}"/>
              </a:ext>
            </a:extLst>
          </p:cNvPr>
          <p:cNvSpPr txBox="1"/>
          <p:nvPr/>
        </p:nvSpPr>
        <p:spPr>
          <a:xfrm>
            <a:off x="6096000" y="2487126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Monopsonist market – employment level OA, wage rate OE.</a:t>
            </a:r>
          </a:p>
          <a:p>
            <a:r>
              <a:rPr lang="en-IN" dirty="0"/>
              <a:t>Trade unions forces wage rate </a:t>
            </a:r>
            <a:r>
              <a:rPr lang="en-IN" dirty="0" err="1"/>
              <a:t>upto</a:t>
            </a:r>
            <a:r>
              <a:rPr lang="en-IN" dirty="0"/>
              <a:t> OF.</a:t>
            </a:r>
          </a:p>
          <a:p>
            <a:r>
              <a:rPr lang="en-IN" dirty="0"/>
              <a:t>Kinked supply curve </a:t>
            </a:r>
          </a:p>
          <a:p>
            <a:endParaRPr lang="en-IN" dirty="0"/>
          </a:p>
          <a:p>
            <a:r>
              <a:rPr lang="en-IN" dirty="0" err="1"/>
              <a:t>Upto</a:t>
            </a:r>
            <a:r>
              <a:rPr lang="en-IN" dirty="0"/>
              <a:t> OB MC = Union wage rate – employer can hire extra unit of labour at OF wage rate</a:t>
            </a:r>
          </a:p>
          <a:p>
            <a:endParaRPr lang="en-IN" dirty="0"/>
          </a:p>
          <a:p>
            <a:r>
              <a:rPr lang="en-IN" dirty="0"/>
              <a:t>If employ more than OB workers – jump in MC</a:t>
            </a:r>
          </a:p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1CDC2D-48F6-4F5C-A6EB-939A994D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7126"/>
            <a:ext cx="5687269" cy="43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0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E72A-477C-47DE-AD1F-9712BCD7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14" y="206477"/>
            <a:ext cx="9404723" cy="1400530"/>
          </a:xfrm>
        </p:spPr>
        <p:txBody>
          <a:bodyPr/>
          <a:lstStyle/>
          <a:p>
            <a:r>
              <a:rPr lang="en-IN" dirty="0"/>
              <a:t>Market failure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02A02-4E2E-42F9-B1C8-13B56DE8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85" y="1241757"/>
            <a:ext cx="10857630" cy="4598605"/>
          </a:xfrm>
        </p:spPr>
        <p:txBody>
          <a:bodyPr/>
          <a:lstStyle/>
          <a:p>
            <a:r>
              <a:rPr lang="en-IN" dirty="0"/>
              <a:t>The mobility of labour</a:t>
            </a:r>
          </a:p>
          <a:p>
            <a:pPr lvl="1"/>
            <a:r>
              <a:rPr lang="en-IN" dirty="0"/>
              <a:t>Perfect labour market – no barriers to supply of labour</a:t>
            </a:r>
          </a:p>
          <a:p>
            <a:pPr lvl="2"/>
            <a:r>
              <a:rPr lang="en-IN" dirty="0"/>
              <a:t>Labour easily move to any occupation/region</a:t>
            </a:r>
          </a:p>
          <a:p>
            <a:pPr lvl="1"/>
            <a:r>
              <a:rPr lang="en-IN" dirty="0"/>
              <a:t>Real world – high barriers to mobility of labour</a:t>
            </a:r>
          </a:p>
          <a:p>
            <a:pPr lvl="2"/>
            <a:r>
              <a:rPr lang="en-IN" dirty="0"/>
              <a:t>Causes market failure</a:t>
            </a:r>
          </a:p>
          <a:p>
            <a:pPr lvl="2"/>
            <a:r>
              <a:rPr lang="en-IN" dirty="0"/>
              <a:t>Highly immobile – unable to move from job to job despite high unemployment</a:t>
            </a:r>
          </a:p>
          <a:p>
            <a:pPr lvl="1"/>
            <a:r>
              <a:rPr lang="en-IN" dirty="0"/>
              <a:t>Types of immobility of labour:</a:t>
            </a:r>
          </a:p>
          <a:p>
            <a:pPr lvl="2"/>
            <a:r>
              <a:rPr lang="en-IN" dirty="0"/>
              <a:t>Geographical immobility of labour -  difficult to move from one area/region/country to another.</a:t>
            </a:r>
          </a:p>
          <a:p>
            <a:pPr lvl="2"/>
            <a:r>
              <a:rPr lang="en-IN" dirty="0"/>
              <a:t>Occupational immobility of labour  - difficult to move from one occupation to another.</a:t>
            </a:r>
          </a:p>
          <a:p>
            <a:pPr lvl="2"/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5107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EBAD5-3AAA-4556-B98B-9DF02CB55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268363"/>
            <a:ext cx="11606981" cy="6250424"/>
          </a:xfrm>
        </p:spPr>
        <p:txBody>
          <a:bodyPr>
            <a:normAutofit lnSpcReduction="10000"/>
          </a:bodyPr>
          <a:lstStyle/>
          <a:p>
            <a:r>
              <a:rPr lang="en-IN" dirty="0"/>
              <a:t>Geographical Immobility of labour – causes</a:t>
            </a:r>
          </a:p>
          <a:p>
            <a:pPr lvl="1"/>
            <a:r>
              <a:rPr lang="en-IN" dirty="0"/>
              <a:t>Unaware of job opportunities in other area</a:t>
            </a:r>
          </a:p>
          <a:p>
            <a:pPr lvl="1"/>
            <a:r>
              <a:rPr lang="en-IN" dirty="0"/>
              <a:t>High cost of moving to another area</a:t>
            </a:r>
          </a:p>
          <a:p>
            <a:pPr lvl="1"/>
            <a:r>
              <a:rPr lang="en-IN" dirty="0"/>
              <a:t>Do not want to leave support network</a:t>
            </a:r>
          </a:p>
          <a:p>
            <a:pPr lvl="1"/>
            <a:r>
              <a:rPr lang="en-IN" dirty="0"/>
              <a:t>Housing</a:t>
            </a:r>
          </a:p>
          <a:p>
            <a:pPr lvl="1"/>
            <a:r>
              <a:rPr lang="en-IN" dirty="0"/>
              <a:t>Legal restriction, language, recognition of qualification.</a:t>
            </a:r>
          </a:p>
          <a:p>
            <a:r>
              <a:rPr lang="en-IN" dirty="0"/>
              <a:t>Geographical immobility of labour - Consequence </a:t>
            </a:r>
          </a:p>
          <a:p>
            <a:pPr lvl="1"/>
            <a:r>
              <a:rPr lang="en-IN" dirty="0"/>
              <a:t>Increasing difference in wage rates</a:t>
            </a:r>
          </a:p>
          <a:p>
            <a:pPr lvl="2"/>
            <a:r>
              <a:rPr lang="en-IN" dirty="0"/>
              <a:t>Higher wage rate  – shortage of labour</a:t>
            </a:r>
          </a:p>
          <a:p>
            <a:pPr lvl="2"/>
            <a:r>
              <a:rPr lang="en-IN" dirty="0"/>
              <a:t>Lower wage rate – excess supply of labour</a:t>
            </a:r>
          </a:p>
          <a:p>
            <a:pPr lvl="1"/>
            <a:r>
              <a:rPr lang="en-IN" dirty="0"/>
              <a:t>Increasing difference in house prices</a:t>
            </a:r>
          </a:p>
          <a:p>
            <a:pPr lvl="2"/>
            <a:r>
              <a:rPr lang="en-IN" dirty="0"/>
              <a:t>High house price – lack of workers</a:t>
            </a:r>
          </a:p>
          <a:p>
            <a:pPr lvl="2"/>
            <a:r>
              <a:rPr lang="en-IN" dirty="0"/>
              <a:t>Lower house price – high unemployment</a:t>
            </a:r>
          </a:p>
          <a:p>
            <a:r>
              <a:rPr lang="en-IN" dirty="0"/>
              <a:t>Shortage of labour – lower output, firms unable to expand </a:t>
            </a:r>
          </a:p>
          <a:p>
            <a:r>
              <a:rPr lang="en-IN" dirty="0"/>
              <a:t>Structural unemployment – waster of economic resource, lost in potential output, higher government spending and lower tax revenues collected</a:t>
            </a:r>
          </a:p>
          <a:p>
            <a:r>
              <a:rPr lang="en-IN" dirty="0"/>
              <a:t>Lower standard of living – lower demand – negative impact on businesses </a:t>
            </a:r>
          </a:p>
          <a:p>
            <a:pPr lvl="2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5051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4DA88-9921-4C3D-AEE1-1C24C3965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51" y="224118"/>
            <a:ext cx="11595049" cy="6353663"/>
          </a:xfrm>
        </p:spPr>
        <p:txBody>
          <a:bodyPr/>
          <a:lstStyle/>
          <a:p>
            <a:r>
              <a:rPr lang="en-IN" dirty="0"/>
              <a:t>Occupational immobility of labour – causes</a:t>
            </a:r>
          </a:p>
          <a:p>
            <a:pPr lvl="1"/>
            <a:r>
              <a:rPr lang="en-IN" dirty="0"/>
              <a:t>Knowledge, talent, skills &amp; qualification</a:t>
            </a:r>
          </a:p>
          <a:p>
            <a:pPr lvl="1"/>
            <a:r>
              <a:rPr lang="en-IN" dirty="0"/>
              <a:t>Education &amp; Training</a:t>
            </a:r>
          </a:p>
          <a:p>
            <a:pPr lvl="1"/>
            <a:r>
              <a:rPr lang="en-IN" dirty="0"/>
              <a:t>Time </a:t>
            </a:r>
          </a:p>
          <a:p>
            <a:pPr lvl="1"/>
            <a:r>
              <a:rPr lang="en-IN" dirty="0"/>
              <a:t>Lack of natural talent</a:t>
            </a:r>
          </a:p>
          <a:p>
            <a:pPr lvl="1"/>
            <a:r>
              <a:rPr lang="en-IN" dirty="0"/>
              <a:t>High cost of education and training</a:t>
            </a:r>
          </a:p>
          <a:p>
            <a:pPr lvl="1"/>
            <a:r>
              <a:rPr lang="en-IN" dirty="0"/>
              <a:t>Lack of knowledge of education and training opportunities</a:t>
            </a:r>
          </a:p>
          <a:p>
            <a:r>
              <a:rPr lang="en-IN" dirty="0"/>
              <a:t>Occupational immobility of labour – consequences</a:t>
            </a:r>
          </a:p>
          <a:p>
            <a:pPr lvl="1"/>
            <a:r>
              <a:rPr lang="en-IN" dirty="0"/>
              <a:t>Shortage – lower output, firms cant expand</a:t>
            </a:r>
          </a:p>
          <a:p>
            <a:pPr lvl="1"/>
            <a:r>
              <a:rPr lang="en-IN" dirty="0"/>
              <a:t>Structural unemployment – unemployed for long period </a:t>
            </a:r>
          </a:p>
          <a:p>
            <a:pPr lvl="1"/>
            <a:r>
              <a:rPr lang="en-IN" dirty="0"/>
              <a:t>Underemployment</a:t>
            </a:r>
          </a:p>
          <a:p>
            <a:pPr lvl="1"/>
            <a:r>
              <a:rPr lang="en-IN" dirty="0"/>
              <a:t>Waste of economic resource</a:t>
            </a:r>
          </a:p>
          <a:p>
            <a:pPr lvl="1"/>
            <a:r>
              <a:rPr lang="en-IN" dirty="0"/>
              <a:t>Distorted wage rates </a:t>
            </a:r>
          </a:p>
          <a:p>
            <a:pPr lvl="2"/>
            <a:r>
              <a:rPr lang="en-IN" dirty="0"/>
              <a:t>Skill shortage – higher wages </a:t>
            </a:r>
          </a:p>
          <a:p>
            <a:pPr lvl="2"/>
            <a:r>
              <a:rPr lang="en-IN" dirty="0"/>
              <a:t>Surplus </a:t>
            </a:r>
            <a:r>
              <a:rPr lang="en-IN"/>
              <a:t>labour – lower wages </a:t>
            </a:r>
            <a:endParaRPr lang="en-IN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782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85904-6077-4757-826E-27F6AAE1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04723" cy="811161"/>
          </a:xfrm>
        </p:spPr>
        <p:txBody>
          <a:bodyPr/>
          <a:lstStyle/>
          <a:p>
            <a:r>
              <a:rPr lang="en-IN" dirty="0"/>
              <a:t>Labour market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05170-3EFC-465C-92C0-7E9FC2291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1161"/>
            <a:ext cx="12192000" cy="5705017"/>
          </a:xfrm>
        </p:spPr>
        <p:txBody>
          <a:bodyPr/>
          <a:lstStyle/>
          <a:p>
            <a:r>
              <a:rPr lang="en-IN" dirty="0"/>
              <a:t>Wage rate is determined by demand and supply of labour.</a:t>
            </a:r>
          </a:p>
          <a:p>
            <a:r>
              <a:rPr lang="en-IN" dirty="0"/>
              <a:t>Demand curve is MRP curve.</a:t>
            </a:r>
          </a:p>
          <a:p>
            <a:pPr lvl="1"/>
            <a:r>
              <a:rPr lang="en-IN" dirty="0"/>
              <a:t>Downward sloping – more labour demanded at lower wage rate.</a:t>
            </a:r>
          </a:p>
          <a:p>
            <a:r>
              <a:rPr lang="en-IN" dirty="0"/>
              <a:t>Supply curve is upward sloping</a:t>
            </a:r>
          </a:p>
          <a:p>
            <a:pPr lvl="1"/>
            <a:r>
              <a:rPr lang="en-IN" dirty="0"/>
              <a:t>More labour supplied at increasing wage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23C0A-5979-4833-A8B1-21948181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81" y="2094639"/>
            <a:ext cx="4699819" cy="47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D548E-5D85-4D01-87E2-DD6C3168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1600"/>
          </a:xfrm>
        </p:spPr>
        <p:txBody>
          <a:bodyPr/>
          <a:lstStyle/>
          <a:p>
            <a:r>
              <a:rPr lang="en-IN" dirty="0"/>
              <a:t>Changes in Equilibrium wage and quantity of labour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DA725-6F3D-410A-A5B4-A65CD329A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7731"/>
            <a:ext cx="12192000" cy="5380269"/>
          </a:xfrm>
        </p:spPr>
        <p:txBody>
          <a:bodyPr/>
          <a:lstStyle/>
          <a:p>
            <a:r>
              <a:rPr lang="en-IN" dirty="0"/>
              <a:t>DL – shifts rights – shows increase in demand of labour if MRP increases</a:t>
            </a:r>
          </a:p>
          <a:p>
            <a:pPr lvl="1"/>
            <a:r>
              <a:rPr lang="en-IN" dirty="0"/>
              <a:t>Productivity improves – due to changing technology or more flexible working practices.</a:t>
            </a:r>
          </a:p>
          <a:p>
            <a:pPr lvl="1"/>
            <a:r>
              <a:rPr lang="en-IN" dirty="0"/>
              <a:t>Rise in price of product – increases the value of output of each worker.</a:t>
            </a:r>
          </a:p>
          <a:p>
            <a:pPr lvl="1"/>
            <a:r>
              <a:rPr lang="en-IN" dirty="0"/>
              <a:t>Rise in price of capital – substitute labour for capital.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1D4B2-2AB8-4177-ABE7-1BED0ADED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097" y="2639194"/>
            <a:ext cx="3932903" cy="421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3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C81A8-B265-4E1D-80A6-8132BD5A2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05" y="253615"/>
            <a:ext cx="11944095" cy="6604385"/>
          </a:xfrm>
        </p:spPr>
        <p:txBody>
          <a:bodyPr/>
          <a:lstStyle/>
          <a:p>
            <a:r>
              <a:rPr lang="en-IN" dirty="0"/>
              <a:t>Supply curve shifts right – increase in supply</a:t>
            </a:r>
          </a:p>
          <a:p>
            <a:pPr lvl="1"/>
            <a:r>
              <a:rPr lang="en-IN" dirty="0"/>
              <a:t>Increase in number of workers – due to change in demographic trends, lower taxes and increase in benefits – increase incentive to work</a:t>
            </a:r>
          </a:p>
          <a:p>
            <a:pPr lvl="1"/>
            <a:r>
              <a:rPr lang="en-IN" dirty="0"/>
              <a:t>Wages or conditions deteriorate in other industries, making this industry more attractive.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4EEEC-2C32-4F57-8C36-DF20CA5D8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307" y="1814052"/>
            <a:ext cx="4965290" cy="50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7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AC00-FBC2-4AFA-9886-E3D88FD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6916"/>
          </a:xfrm>
        </p:spPr>
        <p:txBody>
          <a:bodyPr/>
          <a:lstStyle/>
          <a:p>
            <a:r>
              <a:rPr lang="en-IN" dirty="0"/>
              <a:t>Elasticities of demand for and supply of labour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A18AB-6CA8-4957-892D-745957B79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2544"/>
            <a:ext cx="12192000" cy="5955456"/>
          </a:xfrm>
        </p:spPr>
        <p:txBody>
          <a:bodyPr/>
          <a:lstStyle/>
          <a:p>
            <a:r>
              <a:rPr lang="en-IN" dirty="0"/>
              <a:t>Elasticities of demand and supply of labour – wage rate and employment in market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C44E3-5A61-4944-A739-5142FA42D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097"/>
            <a:ext cx="3811063" cy="5456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FFDA67-D66D-4C75-9497-816C9812C7C7}"/>
              </a:ext>
            </a:extLst>
          </p:cNvPr>
          <p:cNvSpPr txBox="1"/>
          <p:nvPr/>
        </p:nvSpPr>
        <p:spPr>
          <a:xfrm>
            <a:off x="3937819" y="1401097"/>
            <a:ext cx="43163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Fig 4</a:t>
            </a:r>
          </a:p>
          <a:p>
            <a:r>
              <a:rPr lang="en-IN" dirty="0"/>
              <a:t>Labour market when supply is highly inelastic</a:t>
            </a:r>
          </a:p>
          <a:p>
            <a:r>
              <a:rPr lang="en-IN" dirty="0"/>
              <a:t>If demand for labour increases – very little increase in employment but large increase in wage rate.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Fig 5</a:t>
            </a:r>
          </a:p>
          <a:p>
            <a:r>
              <a:rPr lang="en-IN" dirty="0"/>
              <a:t>Labour market when demand is highly inelastic</a:t>
            </a:r>
          </a:p>
          <a:p>
            <a:r>
              <a:rPr lang="en-IN" dirty="0"/>
              <a:t>If supply of labour increases – very little increase in employment and large fall in wage rate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1A9527-D32D-436D-AEA1-119B76EDA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24" y="1401097"/>
            <a:ext cx="3833475" cy="54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8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4932-1EF6-4A0B-AB32-0E53C15A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04723" cy="663677"/>
          </a:xfrm>
        </p:spPr>
        <p:txBody>
          <a:bodyPr/>
          <a:lstStyle/>
          <a:p>
            <a:r>
              <a:rPr lang="en-IN" dirty="0"/>
              <a:t>Why wage rates differ?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96C2B-CC07-40E6-B92D-BE63725DF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7575"/>
            <a:ext cx="12192000" cy="5870425"/>
          </a:xfrm>
        </p:spPr>
        <p:txBody>
          <a:bodyPr/>
          <a:lstStyle/>
          <a:p>
            <a:r>
              <a:rPr lang="en-IN" dirty="0"/>
              <a:t>Labour is not homogenous or identical – each worker is unique factor of production</a:t>
            </a:r>
          </a:p>
          <a:p>
            <a:pPr lvl="1"/>
            <a:r>
              <a:rPr lang="en-IN" dirty="0"/>
              <a:t>Age – young, middle aged or old</a:t>
            </a:r>
          </a:p>
          <a:p>
            <a:pPr lvl="1"/>
            <a:r>
              <a:rPr lang="en-IN" dirty="0"/>
              <a:t>Education, training and work experience</a:t>
            </a:r>
          </a:p>
          <a:p>
            <a:pPr lvl="1"/>
            <a:r>
              <a:rPr lang="en-IN" dirty="0"/>
              <a:t>Ability to perform tasks – level of hard work, their strength, skills, intelligence </a:t>
            </a:r>
          </a:p>
          <a:p>
            <a:pPr lvl="1"/>
            <a:r>
              <a:rPr lang="en-IN" dirty="0"/>
              <a:t>E.g. Manager paid more than a cleaner working in same company</a:t>
            </a:r>
          </a:p>
          <a:p>
            <a:pPr lvl="2"/>
            <a:r>
              <a:rPr lang="en-IN" dirty="0"/>
              <a:t>MRP of manager is higher</a:t>
            </a:r>
          </a:p>
          <a:p>
            <a:pPr lvl="2"/>
            <a:r>
              <a:rPr lang="en-IN" dirty="0"/>
              <a:t>Manager’s education, skills and work experience provide greater value to company</a:t>
            </a:r>
          </a:p>
          <a:p>
            <a:pPr lvl="2"/>
            <a:r>
              <a:rPr lang="en-IN" dirty="0"/>
              <a:t>However, supply of managers is lower than supply of cleaners</a:t>
            </a:r>
          </a:p>
          <a:p>
            <a:pPr lvl="2"/>
            <a:r>
              <a:rPr lang="en-IN" dirty="0"/>
              <a:t>Only few workers in the workers who have sufficient qualities to be mangers</a:t>
            </a:r>
          </a:p>
          <a:p>
            <a:pPr lvl="2"/>
            <a:r>
              <a:rPr lang="en-IN" dirty="0"/>
              <a:t>Greater demand and less supply leads to higher wage rates for managers </a:t>
            </a:r>
          </a:p>
        </p:txBody>
      </p:sp>
    </p:spTree>
    <p:extLst>
      <p:ext uri="{BB962C8B-B14F-4D97-AF65-F5344CB8AC3E}">
        <p14:creationId xmlns:p14="http://schemas.microsoft.com/office/powerpoint/2010/main" val="266740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52236-7ACB-41F7-9F35-1F2C26B1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IN" dirty="0"/>
              <a:t>Workers do not necessarily seek to maximise wages </a:t>
            </a:r>
          </a:p>
          <a:p>
            <a:pPr lvl="1"/>
            <a:r>
              <a:rPr lang="en-IN" dirty="0"/>
              <a:t>Wages are only part of net benefit workers gain from employment.</a:t>
            </a:r>
          </a:p>
          <a:p>
            <a:pPr lvl="1"/>
            <a:r>
              <a:rPr lang="en-IN" dirty="0"/>
              <a:t>Workers whose jobs are dangerous, unpleasant, repetitive, little chance of promotion, few or no financial benefits – seek higher wages</a:t>
            </a:r>
          </a:p>
          <a:p>
            <a:pPr lvl="1"/>
            <a:r>
              <a:rPr lang="en-IN" dirty="0"/>
              <a:t>Market forces tend to lead not to equality of wage rates but to equality of net benefits to workers.</a:t>
            </a:r>
          </a:p>
          <a:p>
            <a:r>
              <a:rPr lang="en-IN" dirty="0"/>
              <a:t>Labour is not perfectly mobile</a:t>
            </a:r>
          </a:p>
          <a:p>
            <a:pPr lvl="1"/>
            <a:r>
              <a:rPr lang="en-IN" dirty="0"/>
              <a:t>There may be unemployment and low wages in one area while employers are offering much higher wages to attract labour in other area.</a:t>
            </a:r>
          </a:p>
          <a:p>
            <a:pPr lvl="1"/>
            <a:r>
              <a:rPr lang="en-IN" dirty="0"/>
              <a:t>Reason for lack of mobility – absence of perfect knowledge, workers unaware of job opportunities else where.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247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B54EBE-84E3-499E-8397-C010AB2C0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75639" cy="68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4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58B0-D9D0-4AFA-82FF-9F755E690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B3A66-62FB-443F-BA15-8FBD3FEDC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BC849-5783-4627-A7A4-B267E78C1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280" y="308487"/>
            <a:ext cx="12241280" cy="624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70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519</TotalTime>
  <Words>1312</Words>
  <Application>Microsoft Office PowerPoint</Application>
  <PresentationFormat>Widescreen</PresentationFormat>
  <Paragraphs>150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Ch 17 Determination of wage rates in competitive and non-competitive markets</vt:lpstr>
      <vt:lpstr>Labour market equilibrium</vt:lpstr>
      <vt:lpstr>Changes in Equilibrium wage and quantity of labour </vt:lpstr>
      <vt:lpstr>PowerPoint Presentation</vt:lpstr>
      <vt:lpstr>Elasticities of demand for and supply of labour</vt:lpstr>
      <vt:lpstr>Why wage rates differ?</vt:lpstr>
      <vt:lpstr>PowerPoint Presentation</vt:lpstr>
      <vt:lpstr>PowerPoint Presentation</vt:lpstr>
      <vt:lpstr>PowerPoint Presentation</vt:lpstr>
      <vt:lpstr>Non competitive labour market</vt:lpstr>
      <vt:lpstr>Perfectly competitive labour markets</vt:lpstr>
      <vt:lpstr>Wage settlement in public sector enterprise</vt:lpstr>
      <vt:lpstr>Monopoly seller of labour – Trade unions</vt:lpstr>
      <vt:lpstr>PowerPoint Presentation</vt:lpstr>
      <vt:lpstr>Bilateral Monopoly</vt:lpstr>
      <vt:lpstr>Market failure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17 Determination of wage rates in competitive and non-competitive markets</dc:title>
  <dc:creator>shabi zaidi</dc:creator>
  <cp:lastModifiedBy>shabi zaidi</cp:lastModifiedBy>
  <cp:revision>12</cp:revision>
  <dcterms:created xsi:type="dcterms:W3CDTF">2021-11-08T02:17:29Z</dcterms:created>
  <dcterms:modified xsi:type="dcterms:W3CDTF">2021-11-14T03:20:50Z</dcterms:modified>
</cp:coreProperties>
</file>