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393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581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02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300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48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5843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491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81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96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29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11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521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915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135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10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951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656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ABDD07-8E5D-4DCD-A3B4-9E2E5B3E8B8A}" type="datetimeFigureOut">
              <a:rPr lang="en-IN" smtClean="0"/>
              <a:t>25-11-2021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EF04-E617-46C7-A53D-63431D8526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0187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7975-2EEF-4DA6-9C5B-CF70EF4C6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Chapter 20 </a:t>
            </a:r>
            <a:br>
              <a:rPr lang="en-IN" dirty="0"/>
            </a:br>
            <a:r>
              <a:rPr lang="en-IN" dirty="0"/>
              <a:t>Government Intervention in labour markets</a:t>
            </a:r>
          </a:p>
        </p:txBody>
      </p:sp>
    </p:spTree>
    <p:extLst>
      <p:ext uri="{BB962C8B-B14F-4D97-AF65-F5344CB8AC3E}">
        <p14:creationId xmlns:p14="http://schemas.microsoft.com/office/powerpoint/2010/main" val="82695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C3ECE-BD7A-45B6-B50B-DC5548B8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056" y="0"/>
            <a:ext cx="6154943" cy="6858000"/>
          </a:xfrm>
        </p:spPr>
        <p:txBody>
          <a:bodyPr/>
          <a:lstStyle/>
          <a:p>
            <a:r>
              <a:rPr lang="en-IN" dirty="0"/>
              <a:t>Minimum wage prevents market from clearing when there is increase in unemployment.</a:t>
            </a:r>
          </a:p>
          <a:p>
            <a:pPr lvl="1"/>
            <a:r>
              <a:rPr lang="en-IN" dirty="0"/>
              <a:t>Original demand(D1) and supply(S) curves</a:t>
            </a:r>
          </a:p>
          <a:p>
            <a:pPr lvl="1"/>
            <a:r>
              <a:rPr lang="en-IN" dirty="0"/>
              <a:t>Minimum wage set at OF</a:t>
            </a:r>
          </a:p>
          <a:p>
            <a:pPr lvl="1"/>
            <a:r>
              <a:rPr lang="en-IN" dirty="0"/>
              <a:t>Equilibrium market wage rate = minimum wage rate </a:t>
            </a:r>
          </a:p>
          <a:p>
            <a:pPr lvl="1"/>
            <a:r>
              <a:rPr lang="en-IN" dirty="0"/>
              <a:t>No unemployment</a:t>
            </a:r>
          </a:p>
          <a:p>
            <a:r>
              <a:rPr lang="en-IN" dirty="0"/>
              <a:t>Assume economy goes into recession</a:t>
            </a:r>
          </a:p>
          <a:p>
            <a:r>
              <a:rPr lang="en-IN" dirty="0"/>
              <a:t>Fall in demand for product – fall in demand for labour</a:t>
            </a:r>
          </a:p>
          <a:p>
            <a:r>
              <a:rPr lang="en-IN" dirty="0"/>
              <a:t>New demand curve is D2</a:t>
            </a:r>
          </a:p>
          <a:p>
            <a:r>
              <a:rPr lang="en-IN" dirty="0"/>
              <a:t>Fall in wage rate to OE</a:t>
            </a:r>
          </a:p>
          <a:p>
            <a:r>
              <a:rPr lang="en-IN" dirty="0"/>
              <a:t>If minimum wage remains OF, AC unemployment is created.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120CC-70DE-472D-AEE4-E0960B54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37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9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290D-3F5A-40C8-A47A-F9FD89BF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2" y="132735"/>
            <a:ext cx="11867872" cy="1503651"/>
          </a:xfrm>
        </p:spPr>
        <p:txBody>
          <a:bodyPr/>
          <a:lstStyle/>
          <a:p>
            <a:r>
              <a:rPr lang="en-IN" dirty="0"/>
              <a:t>Case for government intervention in labour markets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18E94-40EE-497B-9316-ED6B5DCF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12" y="1636386"/>
            <a:ext cx="11720388" cy="4941395"/>
          </a:xfrm>
        </p:spPr>
        <p:txBody>
          <a:bodyPr/>
          <a:lstStyle/>
          <a:p>
            <a:r>
              <a:rPr lang="en-IN" dirty="0"/>
              <a:t>Gross earning and post – tax and benefits earning show </a:t>
            </a:r>
            <a:r>
              <a:rPr lang="en-IN" b="1" dirty="0">
                <a:solidFill>
                  <a:srgbClr val="FFFF00"/>
                </a:solidFill>
              </a:rPr>
              <a:t>Inequalities</a:t>
            </a:r>
            <a:r>
              <a:rPr lang="en-IN" dirty="0"/>
              <a:t> getting wider overtime</a:t>
            </a:r>
          </a:p>
          <a:p>
            <a:r>
              <a:rPr lang="en-IN" dirty="0"/>
              <a:t>Growing </a:t>
            </a:r>
            <a:r>
              <a:rPr lang="en-IN" b="1" dirty="0">
                <a:solidFill>
                  <a:srgbClr val="FFFF00"/>
                </a:solidFill>
              </a:rPr>
              <a:t>inequalities raise incentives for workers</a:t>
            </a:r>
            <a:r>
              <a:rPr lang="en-IN" dirty="0"/>
              <a:t> on low incomes to gain skills to get more highly paid jobs.</a:t>
            </a:r>
          </a:p>
          <a:p>
            <a:r>
              <a:rPr lang="en-IN" b="1" dirty="0">
                <a:solidFill>
                  <a:srgbClr val="FFFF00"/>
                </a:solidFill>
              </a:rPr>
              <a:t>Inequalities reduces economic growth</a:t>
            </a:r>
          </a:p>
          <a:p>
            <a:pPr lvl="1"/>
            <a:r>
              <a:rPr lang="en-IN" dirty="0"/>
              <a:t>Higher earners – larger percentage increase in earning</a:t>
            </a:r>
          </a:p>
          <a:p>
            <a:pPr lvl="2"/>
            <a:r>
              <a:rPr lang="en-IN" dirty="0"/>
              <a:t>Higher incentive to gain skills through education and training </a:t>
            </a:r>
          </a:p>
          <a:p>
            <a:pPr lvl="1"/>
            <a:r>
              <a:rPr lang="en-IN" dirty="0"/>
              <a:t>Lower earners – very small percentage increase in earning</a:t>
            </a:r>
          </a:p>
          <a:p>
            <a:pPr lvl="2"/>
            <a:r>
              <a:rPr lang="en-IN" dirty="0"/>
              <a:t>Rate of return on extra time spent on education and training might be too low</a:t>
            </a:r>
          </a:p>
          <a:p>
            <a:pPr lvl="2"/>
            <a:r>
              <a:rPr lang="en-IN" dirty="0"/>
              <a:t>Not worth spending extra year at college if they end up in minimum wage job</a:t>
            </a:r>
          </a:p>
          <a:p>
            <a:r>
              <a:rPr lang="en-IN" b="1" dirty="0">
                <a:solidFill>
                  <a:srgbClr val="FFFF00"/>
                </a:solidFill>
              </a:rPr>
              <a:t>Rising wage inequality </a:t>
            </a:r>
            <a:r>
              <a:rPr lang="en-IN" dirty="0"/>
              <a:t>– significant fall in rate of improvement in education and skills of lower earners – </a:t>
            </a:r>
            <a:r>
              <a:rPr lang="en-IN" b="1" dirty="0">
                <a:solidFill>
                  <a:srgbClr val="FFFF00"/>
                </a:solidFill>
              </a:rPr>
              <a:t>drags down economic growth</a:t>
            </a:r>
          </a:p>
          <a:p>
            <a:pPr marL="457200" lvl="1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773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B9BE2-04E3-482B-A03F-7BDAF092A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2" y="283112"/>
            <a:ext cx="11713036" cy="6383159"/>
          </a:xfrm>
        </p:spPr>
        <p:txBody>
          <a:bodyPr/>
          <a:lstStyle/>
          <a:p>
            <a:r>
              <a:rPr lang="en-IN" dirty="0"/>
              <a:t>Government intervenes in labour market </a:t>
            </a:r>
          </a:p>
          <a:p>
            <a:pPr lvl="1"/>
            <a:r>
              <a:rPr lang="en-IN" dirty="0"/>
              <a:t>Workers exploited and treated unfairly by monopsonist – lowest wage rate</a:t>
            </a:r>
          </a:p>
          <a:p>
            <a:pPr lvl="1"/>
            <a:r>
              <a:rPr lang="en-IN" dirty="0"/>
              <a:t>To reduce inequality and market failure </a:t>
            </a:r>
          </a:p>
          <a:p>
            <a:pPr lvl="1"/>
            <a:r>
              <a:rPr lang="en-IN" dirty="0"/>
              <a:t>To protect workers from being exploited</a:t>
            </a:r>
          </a:p>
          <a:p>
            <a:pPr lvl="1"/>
            <a:r>
              <a:rPr lang="en-IN" dirty="0"/>
              <a:t>Government set minimum wage rate </a:t>
            </a:r>
          </a:p>
          <a:p>
            <a:pPr lvl="1"/>
            <a:r>
              <a:rPr lang="en-IN" dirty="0"/>
              <a:t>Direct taxes and benefits – </a:t>
            </a:r>
            <a:r>
              <a:rPr lang="en-IN" b="1" dirty="0">
                <a:solidFill>
                  <a:srgbClr val="FFFF00"/>
                </a:solidFill>
              </a:rPr>
              <a:t>reduces earning gap </a:t>
            </a:r>
            <a:r>
              <a:rPr lang="en-IN" dirty="0"/>
              <a:t>between highest and lowest paid earners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195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4EC4-CE9C-4FAB-AC3E-BE6EDFBF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14" y="157751"/>
            <a:ext cx="11904767" cy="1258094"/>
          </a:xfrm>
        </p:spPr>
        <p:txBody>
          <a:bodyPr/>
          <a:lstStyle/>
          <a:p>
            <a:r>
              <a:rPr lang="en-IN" dirty="0"/>
              <a:t>Types of government intervention in the labour market and their effects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6F818-A718-4000-9869-A74E90FCF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99" y="1772699"/>
            <a:ext cx="8946541" cy="4195481"/>
          </a:xfrm>
        </p:spPr>
        <p:txBody>
          <a:bodyPr/>
          <a:lstStyle/>
          <a:p>
            <a:r>
              <a:rPr lang="en-IN" dirty="0"/>
              <a:t>Maximum wage controls</a:t>
            </a:r>
          </a:p>
          <a:p>
            <a:r>
              <a:rPr lang="en-IN" dirty="0"/>
              <a:t>Minimum wage control</a:t>
            </a:r>
          </a:p>
          <a:p>
            <a:r>
              <a:rPr lang="en-IN" dirty="0"/>
              <a:t>Direct taxes</a:t>
            </a:r>
          </a:p>
        </p:txBody>
      </p:sp>
    </p:spTree>
    <p:extLst>
      <p:ext uri="{BB962C8B-B14F-4D97-AF65-F5344CB8AC3E}">
        <p14:creationId xmlns:p14="http://schemas.microsoft.com/office/powerpoint/2010/main" val="301115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C7B4-E967-4CA0-BACD-82DC8BCE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66" y="187247"/>
            <a:ext cx="11845773" cy="653411"/>
          </a:xfrm>
        </p:spPr>
        <p:txBody>
          <a:bodyPr/>
          <a:lstStyle/>
          <a:p>
            <a:r>
              <a:rPr lang="en-IN" dirty="0"/>
              <a:t>Maximum wage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C4DD0-224C-4C69-8401-20DD9F786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66" y="1064776"/>
            <a:ext cx="11845773" cy="5605977"/>
          </a:xfrm>
        </p:spPr>
        <p:txBody>
          <a:bodyPr/>
          <a:lstStyle/>
          <a:p>
            <a:r>
              <a:rPr lang="en-IN" dirty="0"/>
              <a:t>Maximum wages are relatively uncommon to minimum wage </a:t>
            </a:r>
          </a:p>
          <a:p>
            <a:r>
              <a:rPr lang="en-IN" dirty="0"/>
              <a:t>Setting maximum wage for CEO – pay increasing much faster than their workers </a:t>
            </a:r>
          </a:p>
          <a:p>
            <a:r>
              <a:rPr lang="en-IN" dirty="0"/>
              <a:t>Ratio of CEO pay to pay of the lowest wage rate earner </a:t>
            </a:r>
          </a:p>
          <a:p>
            <a:r>
              <a:rPr lang="en-IN" dirty="0"/>
              <a:t>Government sets maximum pay limits for public sector workers to keep down public sector </a:t>
            </a:r>
            <a:r>
              <a:rPr lang="en-IN" dirty="0" err="1"/>
              <a:t>spendings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48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123EC-6F4C-4DC0-B14F-18DAF9067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908" y="135628"/>
            <a:ext cx="6548285" cy="6619133"/>
          </a:xfrm>
        </p:spPr>
        <p:txBody>
          <a:bodyPr/>
          <a:lstStyle/>
          <a:p>
            <a:r>
              <a:rPr lang="en-IN" dirty="0"/>
              <a:t>Impact of maximum wage in competitive market</a:t>
            </a:r>
          </a:p>
          <a:p>
            <a:r>
              <a:rPr lang="en-IN" dirty="0"/>
              <a:t>Maximum wage(</a:t>
            </a:r>
            <a:r>
              <a:rPr lang="en-IN" dirty="0" err="1"/>
              <a:t>W</a:t>
            </a:r>
            <a:r>
              <a:rPr lang="en-IN" sz="1400" dirty="0" err="1"/>
              <a:t>max</a:t>
            </a:r>
            <a:r>
              <a:rPr lang="en-IN" dirty="0"/>
              <a:t>) imposed – excess demand(Q</a:t>
            </a:r>
            <a:r>
              <a:rPr lang="en-IN" sz="1400" dirty="0"/>
              <a:t>1</a:t>
            </a:r>
            <a:r>
              <a:rPr lang="en-IN" dirty="0"/>
              <a:t>Q</a:t>
            </a:r>
            <a:r>
              <a:rPr lang="en-IN" sz="1400" dirty="0"/>
              <a:t>3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OQ</a:t>
            </a:r>
            <a:r>
              <a:rPr lang="en-IN" sz="1400" dirty="0"/>
              <a:t>3 – </a:t>
            </a:r>
            <a:r>
              <a:rPr lang="en-IN" sz="2000" dirty="0"/>
              <a:t>Employer’s Demand</a:t>
            </a:r>
          </a:p>
          <a:p>
            <a:pPr lvl="1"/>
            <a:r>
              <a:rPr lang="en-IN" sz="2000" dirty="0"/>
              <a:t>OQ</a:t>
            </a:r>
            <a:r>
              <a:rPr lang="en-IN" sz="1400" dirty="0"/>
              <a:t>1 – </a:t>
            </a:r>
            <a:r>
              <a:rPr lang="en-IN" sz="2000" dirty="0"/>
              <a:t>Labour Supply</a:t>
            </a:r>
          </a:p>
          <a:p>
            <a:r>
              <a:rPr lang="en-IN" dirty="0"/>
              <a:t>Less supply of CEO workers – </a:t>
            </a:r>
          </a:p>
          <a:p>
            <a:pPr lvl="1"/>
            <a:r>
              <a:rPr lang="en-IN" dirty="0"/>
              <a:t>Rewards for job do not match the stress and responsibilities of the job</a:t>
            </a:r>
          </a:p>
          <a:p>
            <a:pPr lvl="1"/>
            <a:r>
              <a:rPr lang="en-IN" dirty="0"/>
              <a:t>They move abroad to take jobs in other countries</a:t>
            </a:r>
          </a:p>
          <a:p>
            <a:pPr marL="457200" lvl="1" indent="0">
              <a:buNone/>
            </a:pPr>
            <a:endParaRPr lang="en-IN" dirty="0"/>
          </a:p>
          <a:p>
            <a:pPr lvl="1"/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1E9FC-F3B8-47F8-BB33-FD44D93DE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6" t="36983" r="57419" b="9012"/>
          <a:stretch/>
        </p:blipFill>
        <p:spPr>
          <a:xfrm>
            <a:off x="-23295" y="0"/>
            <a:ext cx="5229476" cy="68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2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426AC-30E0-4A06-B26A-FCA03CF2F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54" y="0"/>
            <a:ext cx="7453746" cy="6858000"/>
          </a:xfrm>
        </p:spPr>
        <p:txBody>
          <a:bodyPr/>
          <a:lstStyle/>
          <a:p>
            <a:r>
              <a:rPr lang="en-IN" dirty="0"/>
              <a:t>Impact depends on elasticities of demand and supply</a:t>
            </a:r>
          </a:p>
          <a:p>
            <a:pPr lvl="1"/>
            <a:r>
              <a:rPr lang="en-IN" dirty="0"/>
              <a:t>Supply highly wage inelastic – number of people capable of being chief executives is very small.</a:t>
            </a:r>
          </a:p>
          <a:p>
            <a:pPr lvl="1"/>
            <a:r>
              <a:rPr lang="en-IN" dirty="0"/>
              <a:t>Demand highly wage inelastic – only need one CEO for one company – CEO pay is relatively small part of Total Cost </a:t>
            </a:r>
          </a:p>
          <a:p>
            <a:r>
              <a:rPr lang="en-IN" dirty="0"/>
              <a:t>Supply curve Perfectly inelastic at Q</a:t>
            </a:r>
            <a:r>
              <a:rPr lang="en-IN" sz="1400" dirty="0"/>
              <a:t>1</a:t>
            </a:r>
          </a:p>
          <a:p>
            <a:pPr lvl="1"/>
            <a:r>
              <a:rPr lang="en-IN" sz="1600" dirty="0"/>
              <a:t>Vertical supply curve – same number of chief executives are prepared to work whatever the wage rate they receive above </a:t>
            </a:r>
            <a:r>
              <a:rPr lang="en-IN" sz="1600" dirty="0" err="1"/>
              <a:t>W</a:t>
            </a:r>
            <a:r>
              <a:rPr lang="en-IN" sz="1200" dirty="0" err="1"/>
              <a:t>max</a:t>
            </a:r>
            <a:endParaRPr lang="en-IN" sz="1600" dirty="0"/>
          </a:p>
          <a:p>
            <a:r>
              <a:rPr lang="en-IN" sz="1800" dirty="0"/>
              <a:t>Demand curve highly inelastic </a:t>
            </a:r>
          </a:p>
          <a:p>
            <a:r>
              <a:rPr lang="en-IN" sz="1800" dirty="0"/>
              <a:t>Equilibrium wage rate W</a:t>
            </a:r>
            <a:r>
              <a:rPr lang="en-IN" sz="1400" dirty="0"/>
              <a:t>1</a:t>
            </a:r>
          </a:p>
          <a:p>
            <a:r>
              <a:rPr lang="en-IN" sz="1800" dirty="0"/>
              <a:t>Maximum wage </a:t>
            </a:r>
            <a:r>
              <a:rPr lang="en-IN" sz="1800" dirty="0" err="1"/>
              <a:t>Wmax</a:t>
            </a:r>
            <a:r>
              <a:rPr lang="en-IN" sz="1800" dirty="0"/>
              <a:t> imposed – Excess demand (Q1Q2)</a:t>
            </a:r>
          </a:p>
          <a:p>
            <a:r>
              <a:rPr lang="en-IN" sz="1800" dirty="0"/>
              <a:t>Imposing maximum wage will have no effect on the market.</a:t>
            </a:r>
          </a:p>
          <a:p>
            <a:endParaRPr lang="en-IN" sz="1800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2560A-55C1-47C8-861C-695575F8E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81" t="22352" r="34436" b="18480"/>
          <a:stretch/>
        </p:blipFill>
        <p:spPr>
          <a:xfrm>
            <a:off x="-1" y="0"/>
            <a:ext cx="4738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9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B195-C6E2-4C69-BE81-787C59DF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60" y="172499"/>
            <a:ext cx="11831024" cy="712404"/>
          </a:xfrm>
        </p:spPr>
        <p:txBody>
          <a:bodyPr/>
          <a:lstStyle/>
          <a:p>
            <a:r>
              <a:rPr lang="en-IN" dirty="0"/>
              <a:t>Minimum wage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6CA11-9D1E-4D9A-B50B-733248E1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8" y="1035279"/>
            <a:ext cx="11624546" cy="5650222"/>
          </a:xfrm>
        </p:spPr>
        <p:txBody>
          <a:bodyPr/>
          <a:lstStyle/>
          <a:p>
            <a:r>
              <a:rPr lang="en-IN" dirty="0"/>
              <a:t>Government intervenes to raise wage rates of lowest earning workers</a:t>
            </a:r>
          </a:p>
          <a:p>
            <a:pPr lvl="1"/>
            <a:r>
              <a:rPr lang="en-IN" dirty="0"/>
              <a:t>Impose minimum wage </a:t>
            </a:r>
          </a:p>
          <a:p>
            <a:pPr lvl="1"/>
            <a:r>
              <a:rPr lang="en-IN" dirty="0"/>
              <a:t>Employers have to pay minimum wage rate per hour or risk legal and financial penalties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143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6405A-2BD3-4015-A65F-BF07F7995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102" y="0"/>
            <a:ext cx="6277898" cy="6858000"/>
          </a:xfrm>
        </p:spPr>
        <p:txBody>
          <a:bodyPr/>
          <a:lstStyle/>
          <a:p>
            <a:r>
              <a:rPr lang="en-IN" dirty="0"/>
              <a:t>Minimum wages benefit some but disadvantage others</a:t>
            </a:r>
          </a:p>
          <a:p>
            <a:pPr lvl="1"/>
            <a:r>
              <a:rPr lang="en-IN" dirty="0"/>
              <a:t>Demand and supply of labour</a:t>
            </a:r>
          </a:p>
          <a:p>
            <a:pPr lvl="1"/>
            <a:r>
              <a:rPr lang="en-IN" dirty="0"/>
              <a:t>Equilibrium wage rate OE</a:t>
            </a:r>
          </a:p>
          <a:p>
            <a:pPr lvl="1"/>
            <a:r>
              <a:rPr lang="en-IN" dirty="0"/>
              <a:t>Equilibrium level of employment OB</a:t>
            </a:r>
          </a:p>
          <a:p>
            <a:pPr lvl="1"/>
            <a:r>
              <a:rPr lang="en-IN" dirty="0"/>
              <a:t>Government imposes wage rate OF – industry wage rise</a:t>
            </a:r>
          </a:p>
          <a:p>
            <a:pPr lvl="1"/>
            <a:r>
              <a:rPr lang="en-IN" dirty="0"/>
              <a:t>Firms demand less labour AB </a:t>
            </a:r>
          </a:p>
          <a:p>
            <a:pPr lvl="1"/>
            <a:r>
              <a:rPr lang="en-IN" dirty="0"/>
              <a:t>More workers wish to gain jobs BC</a:t>
            </a:r>
          </a:p>
          <a:p>
            <a:pPr lvl="1"/>
            <a:r>
              <a:rPr lang="en-IN" dirty="0"/>
              <a:t>Result – AC unemployment</a:t>
            </a:r>
          </a:p>
          <a:p>
            <a:endParaRPr lang="en-IN" dirty="0"/>
          </a:p>
          <a:p>
            <a:r>
              <a:rPr lang="en-IN" dirty="0"/>
              <a:t>No benefit to existing workers</a:t>
            </a:r>
          </a:p>
          <a:p>
            <a:pPr lvl="1"/>
            <a:r>
              <a:rPr lang="en-IN" dirty="0"/>
              <a:t>OA workers gained higher wages</a:t>
            </a:r>
          </a:p>
          <a:p>
            <a:pPr lvl="1"/>
            <a:r>
              <a:rPr lang="en-IN" dirty="0"/>
              <a:t>AB workers lost Jobs</a:t>
            </a:r>
          </a:p>
          <a:p>
            <a:pPr lvl="1"/>
            <a:r>
              <a:rPr lang="en-IN" dirty="0"/>
              <a:t>Firms fired least productive employees – least employable</a:t>
            </a:r>
          </a:p>
          <a:p>
            <a:pPr marL="457200" lvl="1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0A547-A179-4F71-913C-E905D4429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914103" cy="68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43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582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Chapter 20  Government Intervention in labour markets</vt:lpstr>
      <vt:lpstr>Case for government intervention in labour markets </vt:lpstr>
      <vt:lpstr>PowerPoint Presentation</vt:lpstr>
      <vt:lpstr>Types of government intervention in the labour market and their effects </vt:lpstr>
      <vt:lpstr>Maximum wage control</vt:lpstr>
      <vt:lpstr>PowerPoint Presentation</vt:lpstr>
      <vt:lpstr>PowerPoint Presentation</vt:lpstr>
      <vt:lpstr>Minimum wage controls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  Government Intervention in labour markets</dc:title>
  <dc:creator>shabi zaidi</dc:creator>
  <cp:lastModifiedBy>shabi zaidi</cp:lastModifiedBy>
  <cp:revision>4</cp:revision>
  <dcterms:created xsi:type="dcterms:W3CDTF">2021-11-25T04:10:30Z</dcterms:created>
  <dcterms:modified xsi:type="dcterms:W3CDTF">2021-11-25T06:31:01Z</dcterms:modified>
</cp:coreProperties>
</file>