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sldIdLst>
    <p:sldId id="256" r:id="rId2"/>
    <p:sldId id="257" r:id="rId3"/>
    <p:sldId id="262" r:id="rId4"/>
    <p:sldId id="263" r:id="rId5"/>
    <p:sldId id="259" r:id="rId6"/>
    <p:sldId id="264" r:id="rId7"/>
    <p:sldId id="265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CD666C97-E229-4C77-B29C-643688E7D69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87120F7-AD30-42CB-88AF-5A98EE35F65D}" type="datetimeFigureOut">
              <a:rPr lang="en-US" smtClean="0"/>
              <a:t>10/07/20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543800" cy="1905000"/>
          </a:xfrm>
        </p:spPr>
        <p:txBody>
          <a:bodyPr/>
          <a:lstStyle/>
          <a:p>
            <a:r>
              <a:rPr lang="en-US" dirty="0"/>
              <a:t>Contestable Markets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048000"/>
            <a:ext cx="6498159" cy="2590800"/>
          </a:xfrm>
        </p:spPr>
        <p:txBody>
          <a:bodyPr>
            <a:normAutofit/>
          </a:bodyPr>
          <a:lstStyle/>
          <a:p>
            <a:pPr marL="342900" indent="-342900" algn="l">
              <a:buFont typeface="Wingdings" charset="2"/>
              <a:buChar char="ü"/>
            </a:pPr>
            <a:r>
              <a:rPr lang="en-US" sz="2000" dirty="0">
                <a:solidFill>
                  <a:srgbClr val="000000"/>
                </a:solidFill>
              </a:rPr>
              <a:t>Explain contestable market with it’s characteristics</a:t>
            </a:r>
          </a:p>
          <a:p>
            <a:pPr marL="342900" indent="-342900" algn="l">
              <a:buFont typeface="Wingdings" charset="2"/>
              <a:buChar char="ü"/>
            </a:pPr>
            <a:r>
              <a:rPr lang="en-US" sz="2000" dirty="0">
                <a:solidFill>
                  <a:srgbClr val="000000"/>
                </a:solidFill>
              </a:rPr>
              <a:t>Describe the advantages and disadvantages of </a:t>
            </a:r>
            <a:r>
              <a:rPr lang="en-US" dirty="0">
                <a:solidFill>
                  <a:srgbClr val="000000"/>
                </a:solidFill>
              </a:rPr>
              <a:t>contestable market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945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Contestable Market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-342900" algn="just">
              <a:buFont typeface="Wingdings" charset="2"/>
              <a:buChar char="ü"/>
            </a:pPr>
            <a:r>
              <a:rPr lang="en-US" sz="2800" dirty="0" smtClean="0">
                <a:solidFill>
                  <a:schemeClr val="tx1"/>
                </a:solidFill>
              </a:rPr>
              <a:t>A </a:t>
            </a:r>
            <a:r>
              <a:rPr lang="en-US" sz="2800" dirty="0">
                <a:solidFill>
                  <a:schemeClr val="tx1"/>
                </a:solidFill>
              </a:rPr>
              <a:t>contestable market is a market where there is free and costless </a:t>
            </a:r>
            <a:r>
              <a:rPr lang="en-US" sz="2800" dirty="0" smtClean="0">
                <a:solidFill>
                  <a:schemeClr val="tx1"/>
                </a:solidFill>
              </a:rPr>
              <a:t>entry and </a:t>
            </a:r>
            <a:r>
              <a:rPr lang="en-US" sz="2800" dirty="0">
                <a:solidFill>
                  <a:schemeClr val="tx1"/>
                </a:solidFill>
              </a:rPr>
              <a:t>exit. This requires low sunk costs</a:t>
            </a:r>
            <a:r>
              <a:rPr lang="en-US" sz="2800" dirty="0" smtClean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charset="2"/>
              <a:buChar char="ü"/>
            </a:pPr>
            <a:r>
              <a:rPr lang="en-US" sz="2800" dirty="0" smtClean="0">
                <a:solidFill>
                  <a:schemeClr val="tx1"/>
                </a:solidFill>
              </a:rPr>
              <a:t>Incumbent </a:t>
            </a:r>
            <a:r>
              <a:rPr lang="en-US" sz="2800" dirty="0">
                <a:solidFill>
                  <a:schemeClr val="tx1"/>
                </a:solidFill>
              </a:rPr>
              <a:t>firms will always have the threat of new firms entering </a:t>
            </a:r>
            <a:r>
              <a:rPr lang="en-US" sz="2800" dirty="0" smtClean="0">
                <a:solidFill>
                  <a:schemeClr val="tx1"/>
                </a:solidFill>
              </a:rPr>
              <a:t>the industry</a:t>
            </a:r>
            <a:r>
              <a:rPr lang="en-US" sz="2800" dirty="0">
                <a:solidFill>
                  <a:schemeClr val="tx1"/>
                </a:solidFill>
              </a:rPr>
              <a:t>. Therefore such a market will have a competitive </a:t>
            </a:r>
            <a:r>
              <a:rPr lang="en-US" sz="2800" dirty="0" smtClean="0">
                <a:solidFill>
                  <a:schemeClr val="tx1"/>
                </a:solidFill>
              </a:rPr>
              <a:t>equilibrium, even </a:t>
            </a:r>
            <a:r>
              <a:rPr lang="en-US" sz="2800" dirty="0">
                <a:solidFill>
                  <a:schemeClr val="tx1"/>
                </a:solidFill>
              </a:rPr>
              <a:t>if there are a small number of firms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8824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Sunk Cost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charset="2"/>
              <a:buChar char="ü"/>
            </a:pPr>
            <a:r>
              <a:rPr lang="en-GB" sz="2800" dirty="0">
                <a:solidFill>
                  <a:srgbClr val="000000"/>
                </a:solidFill>
              </a:rPr>
              <a:t>Sunk costs are those costs which are irrecoverable to the owners of the firm should it decide (a) to close down or (b) leave the market</a:t>
            </a:r>
          </a:p>
          <a:p>
            <a:pPr algn="just">
              <a:buFont typeface="Wingdings" charset="2"/>
              <a:buChar char="ü"/>
            </a:pPr>
            <a:r>
              <a:rPr lang="en-GB" sz="2800" dirty="0">
                <a:solidFill>
                  <a:srgbClr val="000000"/>
                </a:solidFill>
              </a:rPr>
              <a:t>I.e. sunk cost is a past expense or loss that cannot be altered by current or future actions</a:t>
            </a:r>
          </a:p>
          <a:p>
            <a:pPr algn="just">
              <a:buFont typeface="Wingdings" charset="2"/>
              <a:buChar char="ü"/>
            </a:pPr>
            <a:r>
              <a:rPr lang="en-GB" sz="2800" dirty="0">
                <a:solidFill>
                  <a:srgbClr val="000000"/>
                </a:solidFill>
              </a:rPr>
              <a:t>Sunk costs are a barrier to entry in an industry because they may scare potential entrants from entering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564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en-US" dirty="0" smtClean="0">
                <a:solidFill>
                  <a:srgbClr val="800000"/>
                </a:solidFill>
              </a:rPr>
              <a:t>If a firm is highly contestable: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295400"/>
            <a:ext cx="8042276" cy="5410199"/>
          </a:xfrm>
        </p:spPr>
        <p:txBody>
          <a:bodyPr>
            <a:normAutofit/>
          </a:bodyPr>
          <a:lstStyle/>
          <a:p>
            <a:pPr algn="just">
              <a:buFont typeface="Wingdings" charset="2"/>
              <a:buChar char="ü"/>
            </a:pP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Absence of sunk cost</a:t>
            </a:r>
          </a:p>
          <a:p>
            <a:pPr algn="just">
              <a:buFont typeface="Wingdings" charset="2"/>
              <a:buChar char="ü"/>
            </a:pP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Low barriers to entry</a:t>
            </a:r>
          </a:p>
          <a:p>
            <a:pPr algn="just">
              <a:buFont typeface="Wingdings" charset="2"/>
              <a:buChar char="ü"/>
            </a:pP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Low market share</a:t>
            </a:r>
          </a:p>
          <a:p>
            <a:pPr algn="just">
              <a:buFont typeface="Wingdings" charset="2"/>
              <a:buChar char="ü"/>
            </a:pP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Lack of Economies of scale</a:t>
            </a:r>
          </a:p>
          <a:p>
            <a:pPr algn="just">
              <a:buFont typeface="Wingdings" charset="2"/>
              <a:buChar char="ü"/>
            </a:pP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Freedom to advertise and a legal right to enter the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market</a:t>
            </a:r>
            <a:endParaRPr lang="en-US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algn="just">
              <a:buFont typeface="Wingdings" charset="2"/>
              <a:buChar char="ü"/>
            </a:pPr>
            <a:r>
              <a:rPr lang="en-US" dirty="0" err="1" smtClean="0">
                <a:solidFill>
                  <a:schemeClr val="tx1"/>
                </a:solidFill>
                <a:latin typeface="Arial"/>
                <a:cs typeface="Arial"/>
              </a:rPr>
              <a:t>Shortrun</a:t>
            </a: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 profit </a:t>
            </a:r>
            <a:r>
              <a:rPr lang="en-US" dirty="0" err="1" smtClean="0">
                <a:solidFill>
                  <a:schemeClr val="tx1"/>
                </a:solidFill>
                <a:latin typeface="Arial"/>
                <a:cs typeface="Arial"/>
              </a:rPr>
              <a:t>maximisers</a:t>
            </a:r>
            <a:endParaRPr lang="en-US" dirty="0" smtClean="0">
              <a:solidFill>
                <a:schemeClr val="tx1"/>
              </a:solidFill>
              <a:latin typeface="Arial"/>
              <a:cs typeface="Arial"/>
            </a:endParaRPr>
          </a:p>
          <a:p>
            <a:pPr algn="just">
              <a:buFont typeface="Wingdings" charset="2"/>
              <a:buChar char="ü"/>
            </a:pP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Hit and run competition</a:t>
            </a:r>
          </a:p>
          <a:p>
            <a:pPr algn="just">
              <a:buFont typeface="Wingdings" charset="2"/>
              <a:buChar char="ü"/>
            </a:pP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May produce identical or branded products</a:t>
            </a:r>
          </a:p>
          <a:p>
            <a:pPr algn="just">
              <a:buFont typeface="Wingdings" charset="2"/>
              <a:buChar char="ü"/>
            </a:pP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Perfect knowledge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95840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Hit and Run Competition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• </a:t>
            </a:r>
            <a:r>
              <a:rPr lang="en-US" dirty="0">
                <a:solidFill>
                  <a:srgbClr val="000000"/>
                </a:solidFill>
              </a:rPr>
              <a:t>If there are low entry and exit costs then firms can engage in hit </a:t>
            </a:r>
            <a:r>
              <a:rPr lang="en-US" dirty="0" smtClean="0">
                <a:solidFill>
                  <a:srgbClr val="000000"/>
                </a:solidFill>
              </a:rPr>
              <a:t>and run </a:t>
            </a:r>
            <a:r>
              <a:rPr lang="en-US" dirty="0">
                <a:solidFill>
                  <a:srgbClr val="000000"/>
                </a:solidFill>
              </a:rPr>
              <a:t>tactics. This means that if an industry is making supernormal </a:t>
            </a:r>
            <a:r>
              <a:rPr lang="en-US" dirty="0" smtClean="0">
                <a:solidFill>
                  <a:srgbClr val="000000"/>
                </a:solidFill>
              </a:rPr>
              <a:t>profits then </a:t>
            </a:r>
            <a:r>
              <a:rPr lang="en-US" dirty="0">
                <a:solidFill>
                  <a:srgbClr val="000000"/>
                </a:solidFill>
              </a:rPr>
              <a:t>a firm can enter and take advantage of high prices.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</a:rPr>
              <a:t>• If prices fall and the industry is no longer profitable, then the firm </a:t>
            </a:r>
            <a:r>
              <a:rPr lang="en-US" dirty="0" smtClean="0">
                <a:solidFill>
                  <a:srgbClr val="000000"/>
                </a:solidFill>
              </a:rPr>
              <a:t>will leave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dirty="0">
                <a:solidFill>
                  <a:srgbClr val="000000"/>
                </a:solidFill>
              </a:rPr>
              <a:t>• Therefore, in a contestable market a firm should be satisfied </a:t>
            </a:r>
            <a:r>
              <a:rPr lang="en-US" dirty="0" smtClean="0">
                <a:solidFill>
                  <a:srgbClr val="000000"/>
                </a:solidFill>
              </a:rPr>
              <a:t>with normal </a:t>
            </a:r>
            <a:r>
              <a:rPr lang="en-US" dirty="0">
                <a:solidFill>
                  <a:srgbClr val="000000"/>
                </a:solidFill>
              </a:rPr>
              <a:t>profits otherwise it would encourage hit and run tactics </a:t>
            </a:r>
            <a:r>
              <a:rPr lang="en-US" dirty="0" smtClean="0">
                <a:solidFill>
                  <a:srgbClr val="000000"/>
                </a:solidFill>
              </a:rPr>
              <a:t>from other </a:t>
            </a:r>
            <a:r>
              <a:rPr lang="en-US" dirty="0">
                <a:solidFill>
                  <a:srgbClr val="000000"/>
                </a:solidFill>
              </a:rPr>
              <a:t>firms.</a:t>
            </a:r>
          </a:p>
        </p:txBody>
      </p:sp>
    </p:spTree>
    <p:extLst>
      <p:ext uri="{BB962C8B-B14F-4D97-AF65-F5344CB8AC3E}">
        <p14:creationId xmlns:p14="http://schemas.microsoft.com/office/powerpoint/2010/main" val="3023320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Impact of contestability to firms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600200"/>
            <a:ext cx="7832725" cy="5029199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>
                <a:solidFill>
                  <a:srgbClr val="000000"/>
                </a:solidFill>
              </a:rPr>
              <a:t>A contestable firm might try to deter the entrants of new firms and competition but there are no barriers to entry hence there can be an increase in competition.</a:t>
            </a:r>
          </a:p>
          <a:p>
            <a:pPr algn="just"/>
            <a:r>
              <a:rPr lang="en-US" dirty="0" smtClean="0">
                <a:solidFill>
                  <a:srgbClr val="000000"/>
                </a:solidFill>
              </a:rPr>
              <a:t>Short run profit </a:t>
            </a:r>
            <a:r>
              <a:rPr lang="en-US" dirty="0" err="1" smtClean="0">
                <a:solidFill>
                  <a:srgbClr val="000000"/>
                </a:solidFill>
              </a:rPr>
              <a:t>maximising</a:t>
            </a:r>
            <a:r>
              <a:rPr lang="en-US" dirty="0" smtClean="0">
                <a:solidFill>
                  <a:srgbClr val="000000"/>
                </a:solidFill>
              </a:rPr>
              <a:t> leading to decrease investment on R&amp;D</a:t>
            </a:r>
          </a:p>
          <a:p>
            <a:pPr algn="just"/>
            <a:r>
              <a:rPr lang="en-US" dirty="0" smtClean="0">
                <a:solidFill>
                  <a:srgbClr val="000000"/>
                </a:solidFill>
              </a:rPr>
              <a:t>Firms will try to keep their costs low to remain competitive so it would eliminate X-inefficiency</a:t>
            </a:r>
          </a:p>
          <a:p>
            <a:pPr algn="just"/>
            <a:r>
              <a:rPr lang="en-US" dirty="0" smtClean="0">
                <a:solidFill>
                  <a:srgbClr val="000000"/>
                </a:solidFill>
              </a:rPr>
              <a:t>Firms are likely to be productively and </a:t>
            </a:r>
            <a:r>
              <a:rPr lang="en-US" dirty="0" err="1" smtClean="0">
                <a:solidFill>
                  <a:srgbClr val="000000"/>
                </a:solidFill>
              </a:rPr>
              <a:t>allocatively</a:t>
            </a:r>
            <a:r>
              <a:rPr lang="en-US" dirty="0" smtClean="0">
                <a:solidFill>
                  <a:srgbClr val="000000"/>
                </a:solidFill>
              </a:rPr>
              <a:t> efficient</a:t>
            </a:r>
          </a:p>
          <a:p>
            <a:pPr algn="just"/>
            <a:r>
              <a:rPr lang="en-US" dirty="0" smtClean="0">
                <a:solidFill>
                  <a:srgbClr val="000000"/>
                </a:solidFill>
              </a:rPr>
              <a:t>Firms may use limit pricing to deter the entrants so normal profit is earned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379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00"/>
                </a:solidFill>
              </a:rPr>
              <a:t>Impact of contestability to consumers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Firms would  keep prices lower to remain competitive as there is a threat of new entrants.</a:t>
            </a:r>
          </a:p>
          <a:p>
            <a:r>
              <a:rPr lang="en-US" dirty="0" smtClean="0"/>
              <a:t>If a larger firm dominates the contestable market they may enjoy economies of scale so average cost would be lower hence consumer surplus is achieved as there would be cheaper prices</a:t>
            </a:r>
          </a:p>
          <a:p>
            <a:r>
              <a:rPr lang="en-US" dirty="0" smtClean="0"/>
              <a:t>There is also an increase in incentives for consumer preferences so they are likely to enjoy </a:t>
            </a:r>
            <a:r>
              <a:rPr lang="en-US" dirty="0" err="1" smtClean="0"/>
              <a:t>allocative</a:t>
            </a:r>
            <a:r>
              <a:rPr lang="en-US" dirty="0" smtClean="0"/>
              <a:t> efficiency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76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Methods to Increase the Contestability of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• Remove legal barriers to entry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• Force firms to allow competitors to use its network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• Legislation against predatory pricing</a:t>
            </a:r>
          </a:p>
          <a:p>
            <a:pPr marL="0" indent="0">
              <a:buNone/>
            </a:pPr>
            <a:r>
              <a:rPr lang="en-US" dirty="0">
                <a:solidFill>
                  <a:srgbClr val="000000"/>
                </a:solidFill>
              </a:rPr>
              <a:t>• OFT can legislate against abuse of monopoly power</a:t>
            </a:r>
          </a:p>
        </p:txBody>
      </p:sp>
    </p:spTree>
    <p:extLst>
      <p:ext uri="{BB962C8B-B14F-4D97-AF65-F5344CB8AC3E}">
        <p14:creationId xmlns:p14="http://schemas.microsoft.com/office/powerpoint/2010/main" val="5876444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Adjacency.thmx</Template>
  <TotalTime>47</TotalTime>
  <Words>478</Words>
  <Application>Microsoft Macintosh PowerPoint</Application>
  <PresentationFormat>On-screen Show (4:3)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Adjacency</vt:lpstr>
      <vt:lpstr>Contestable Markets</vt:lpstr>
      <vt:lpstr>Contestable Market</vt:lpstr>
      <vt:lpstr>Sunk Cost</vt:lpstr>
      <vt:lpstr>If a firm is highly contestable:</vt:lpstr>
      <vt:lpstr>Hit and Run Competition</vt:lpstr>
      <vt:lpstr>Impact of contestability to firms </vt:lpstr>
      <vt:lpstr>Impact of contestability to consumers</vt:lpstr>
      <vt:lpstr>Methods to Increase the Contestability of Markets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Contestable Markets</dc:title>
  <dc:creator>Pradeep</dc:creator>
  <cp:lastModifiedBy>Aishath Hussain</cp:lastModifiedBy>
  <cp:revision>6</cp:revision>
  <dcterms:created xsi:type="dcterms:W3CDTF">2014-09-02T02:38:27Z</dcterms:created>
  <dcterms:modified xsi:type="dcterms:W3CDTF">2020-07-10T18:52:40Z</dcterms:modified>
</cp:coreProperties>
</file>