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F224C-6A65-4BBB-B9D3-54982A7E7C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52FE615-0D68-4C7C-B561-0EB818B24962}">
      <dgm:prSet phldrT="[Text]"/>
      <dgm:spPr/>
      <dgm:t>
        <a:bodyPr/>
        <a:lstStyle/>
        <a:p>
          <a:r>
            <a:rPr lang="en-IN" dirty="0"/>
            <a:t>Types of Indirect Tax</a:t>
          </a:r>
        </a:p>
      </dgm:t>
    </dgm:pt>
    <dgm:pt modelId="{745BEF39-292F-4B39-B67C-EC358B83FFE5}" type="parTrans" cxnId="{2D87BC35-5663-47C3-84F1-BF2C2E73E787}">
      <dgm:prSet/>
      <dgm:spPr/>
      <dgm:t>
        <a:bodyPr/>
        <a:lstStyle/>
        <a:p>
          <a:endParaRPr lang="en-IN"/>
        </a:p>
      </dgm:t>
    </dgm:pt>
    <dgm:pt modelId="{12BEBC10-0A74-423D-BBF9-F94D1C0C5852}" type="sibTrans" cxnId="{2D87BC35-5663-47C3-84F1-BF2C2E73E787}">
      <dgm:prSet/>
      <dgm:spPr/>
      <dgm:t>
        <a:bodyPr/>
        <a:lstStyle/>
        <a:p>
          <a:endParaRPr lang="en-IN"/>
        </a:p>
      </dgm:t>
    </dgm:pt>
    <dgm:pt modelId="{E7E5AB9D-DA0A-4DD1-9741-EC1BCB4A4588}">
      <dgm:prSet phldrT="[Text]"/>
      <dgm:spPr/>
      <dgm:t>
        <a:bodyPr/>
        <a:lstStyle/>
        <a:p>
          <a:r>
            <a:rPr lang="en-IN" dirty="0"/>
            <a:t>Value added Tax</a:t>
          </a:r>
        </a:p>
      </dgm:t>
    </dgm:pt>
    <dgm:pt modelId="{85782B34-CF40-4429-BB62-36779384A74F}" type="parTrans" cxnId="{8D21E6C9-7137-4E95-87B5-6287D62505F0}">
      <dgm:prSet/>
      <dgm:spPr/>
      <dgm:t>
        <a:bodyPr/>
        <a:lstStyle/>
        <a:p>
          <a:endParaRPr lang="en-IN"/>
        </a:p>
      </dgm:t>
    </dgm:pt>
    <dgm:pt modelId="{25FE5715-2D44-4CA4-A442-13A1C088127F}" type="sibTrans" cxnId="{8D21E6C9-7137-4E95-87B5-6287D62505F0}">
      <dgm:prSet/>
      <dgm:spPr/>
      <dgm:t>
        <a:bodyPr/>
        <a:lstStyle/>
        <a:p>
          <a:endParaRPr lang="en-IN"/>
        </a:p>
      </dgm:t>
    </dgm:pt>
    <dgm:pt modelId="{ABA2F5C3-D71D-40F2-9622-34B3DF5F42E7}">
      <dgm:prSet phldrT="[Text]"/>
      <dgm:spPr/>
      <dgm:t>
        <a:bodyPr/>
        <a:lstStyle/>
        <a:p>
          <a:r>
            <a:rPr lang="en-IN" dirty="0"/>
            <a:t>Excise Duties</a:t>
          </a:r>
        </a:p>
      </dgm:t>
    </dgm:pt>
    <dgm:pt modelId="{1341D461-B9ED-4373-9472-8D4EB116C69A}" type="parTrans" cxnId="{CF81FA1B-73BA-47AF-B65A-1C2315E2EB57}">
      <dgm:prSet/>
      <dgm:spPr/>
      <dgm:t>
        <a:bodyPr/>
        <a:lstStyle/>
        <a:p>
          <a:endParaRPr lang="en-IN"/>
        </a:p>
      </dgm:t>
    </dgm:pt>
    <dgm:pt modelId="{BC0F6C8A-609A-46CA-810F-AEEFE1F16D9D}" type="sibTrans" cxnId="{CF81FA1B-73BA-47AF-B65A-1C2315E2EB57}">
      <dgm:prSet/>
      <dgm:spPr/>
      <dgm:t>
        <a:bodyPr/>
        <a:lstStyle/>
        <a:p>
          <a:endParaRPr lang="en-IN"/>
        </a:p>
      </dgm:t>
    </dgm:pt>
    <dgm:pt modelId="{EEC777A2-B78C-47AA-BD87-1C61111FC17B}" type="pres">
      <dgm:prSet presAssocID="{A10F224C-6A65-4BBB-B9D3-54982A7E7C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C7DBE3-BEAD-4B73-8209-F51AFCD42243}" type="pres">
      <dgm:prSet presAssocID="{252FE615-0D68-4C7C-B561-0EB818B24962}" presName="hierRoot1" presStyleCnt="0">
        <dgm:presLayoutVars>
          <dgm:hierBranch val="init"/>
        </dgm:presLayoutVars>
      </dgm:prSet>
      <dgm:spPr/>
    </dgm:pt>
    <dgm:pt modelId="{200BBDB3-0A67-45FF-A560-07601C0AAA94}" type="pres">
      <dgm:prSet presAssocID="{252FE615-0D68-4C7C-B561-0EB818B24962}" presName="rootComposite1" presStyleCnt="0"/>
      <dgm:spPr/>
    </dgm:pt>
    <dgm:pt modelId="{AFA13A10-A56C-4087-A402-CA1F5B48FE04}" type="pres">
      <dgm:prSet presAssocID="{252FE615-0D68-4C7C-B561-0EB818B24962}" presName="rootText1" presStyleLbl="node0" presStyleIdx="0" presStyleCnt="1">
        <dgm:presLayoutVars>
          <dgm:chPref val="3"/>
        </dgm:presLayoutVars>
      </dgm:prSet>
      <dgm:spPr/>
    </dgm:pt>
    <dgm:pt modelId="{62796E08-F203-4964-9FD1-B2C277D1EB54}" type="pres">
      <dgm:prSet presAssocID="{252FE615-0D68-4C7C-B561-0EB818B24962}" presName="rootConnector1" presStyleLbl="node1" presStyleIdx="0" presStyleCnt="0"/>
      <dgm:spPr/>
    </dgm:pt>
    <dgm:pt modelId="{657A6DC5-6B47-4728-8AD2-A72BB8A5B024}" type="pres">
      <dgm:prSet presAssocID="{252FE615-0D68-4C7C-B561-0EB818B24962}" presName="hierChild2" presStyleCnt="0"/>
      <dgm:spPr/>
    </dgm:pt>
    <dgm:pt modelId="{500A8D2A-6E5C-40D9-8B7B-053C13B78344}" type="pres">
      <dgm:prSet presAssocID="{85782B34-CF40-4429-BB62-36779384A74F}" presName="Name37" presStyleLbl="parChTrans1D2" presStyleIdx="0" presStyleCnt="2"/>
      <dgm:spPr/>
    </dgm:pt>
    <dgm:pt modelId="{C7436D31-C1C9-4E1B-92F2-73B2E865CBA1}" type="pres">
      <dgm:prSet presAssocID="{E7E5AB9D-DA0A-4DD1-9741-EC1BCB4A4588}" presName="hierRoot2" presStyleCnt="0">
        <dgm:presLayoutVars>
          <dgm:hierBranch val="init"/>
        </dgm:presLayoutVars>
      </dgm:prSet>
      <dgm:spPr/>
    </dgm:pt>
    <dgm:pt modelId="{015F7E0D-88A0-48CC-9A3E-5668776AD17A}" type="pres">
      <dgm:prSet presAssocID="{E7E5AB9D-DA0A-4DD1-9741-EC1BCB4A4588}" presName="rootComposite" presStyleCnt="0"/>
      <dgm:spPr/>
    </dgm:pt>
    <dgm:pt modelId="{C5E3AA13-E339-418A-BE85-9E5666C3E3BD}" type="pres">
      <dgm:prSet presAssocID="{E7E5AB9D-DA0A-4DD1-9741-EC1BCB4A4588}" presName="rootText" presStyleLbl="node2" presStyleIdx="0" presStyleCnt="2">
        <dgm:presLayoutVars>
          <dgm:chPref val="3"/>
        </dgm:presLayoutVars>
      </dgm:prSet>
      <dgm:spPr/>
    </dgm:pt>
    <dgm:pt modelId="{9897861F-2FEC-4F11-A06E-897A4F2C3D0F}" type="pres">
      <dgm:prSet presAssocID="{E7E5AB9D-DA0A-4DD1-9741-EC1BCB4A4588}" presName="rootConnector" presStyleLbl="node2" presStyleIdx="0" presStyleCnt="2"/>
      <dgm:spPr/>
    </dgm:pt>
    <dgm:pt modelId="{FC32C039-6066-445F-8C4D-581F1A454B97}" type="pres">
      <dgm:prSet presAssocID="{E7E5AB9D-DA0A-4DD1-9741-EC1BCB4A4588}" presName="hierChild4" presStyleCnt="0"/>
      <dgm:spPr/>
    </dgm:pt>
    <dgm:pt modelId="{7F3FE5D5-ED38-4765-86DC-8ECF3BC5392D}" type="pres">
      <dgm:prSet presAssocID="{E7E5AB9D-DA0A-4DD1-9741-EC1BCB4A4588}" presName="hierChild5" presStyleCnt="0"/>
      <dgm:spPr/>
    </dgm:pt>
    <dgm:pt modelId="{8C0B9B51-6F68-4090-BC7D-D2D4A50D97A3}" type="pres">
      <dgm:prSet presAssocID="{1341D461-B9ED-4373-9472-8D4EB116C69A}" presName="Name37" presStyleLbl="parChTrans1D2" presStyleIdx="1" presStyleCnt="2"/>
      <dgm:spPr/>
    </dgm:pt>
    <dgm:pt modelId="{38D2589E-2921-4EBA-B771-ADE395023D7B}" type="pres">
      <dgm:prSet presAssocID="{ABA2F5C3-D71D-40F2-9622-34B3DF5F42E7}" presName="hierRoot2" presStyleCnt="0">
        <dgm:presLayoutVars>
          <dgm:hierBranch val="init"/>
        </dgm:presLayoutVars>
      </dgm:prSet>
      <dgm:spPr/>
    </dgm:pt>
    <dgm:pt modelId="{98FF2F75-37B7-4B6D-862E-6A08D79A096C}" type="pres">
      <dgm:prSet presAssocID="{ABA2F5C3-D71D-40F2-9622-34B3DF5F42E7}" presName="rootComposite" presStyleCnt="0"/>
      <dgm:spPr/>
    </dgm:pt>
    <dgm:pt modelId="{9EC286EA-C15B-45D8-B166-3529EE873B51}" type="pres">
      <dgm:prSet presAssocID="{ABA2F5C3-D71D-40F2-9622-34B3DF5F42E7}" presName="rootText" presStyleLbl="node2" presStyleIdx="1" presStyleCnt="2">
        <dgm:presLayoutVars>
          <dgm:chPref val="3"/>
        </dgm:presLayoutVars>
      </dgm:prSet>
      <dgm:spPr/>
    </dgm:pt>
    <dgm:pt modelId="{C9960DBF-C171-4CA2-BF80-A0A866A65237}" type="pres">
      <dgm:prSet presAssocID="{ABA2F5C3-D71D-40F2-9622-34B3DF5F42E7}" presName="rootConnector" presStyleLbl="node2" presStyleIdx="1" presStyleCnt="2"/>
      <dgm:spPr/>
    </dgm:pt>
    <dgm:pt modelId="{3C708B3D-8C89-4CE8-9B82-3E59E34AB437}" type="pres">
      <dgm:prSet presAssocID="{ABA2F5C3-D71D-40F2-9622-34B3DF5F42E7}" presName="hierChild4" presStyleCnt="0"/>
      <dgm:spPr/>
    </dgm:pt>
    <dgm:pt modelId="{CAB23835-C190-4AF5-A510-26F9DED01225}" type="pres">
      <dgm:prSet presAssocID="{ABA2F5C3-D71D-40F2-9622-34B3DF5F42E7}" presName="hierChild5" presStyleCnt="0"/>
      <dgm:spPr/>
    </dgm:pt>
    <dgm:pt modelId="{02AE2411-64A4-4AAD-8D5A-271FAC753389}" type="pres">
      <dgm:prSet presAssocID="{252FE615-0D68-4C7C-B561-0EB818B24962}" presName="hierChild3" presStyleCnt="0"/>
      <dgm:spPr/>
    </dgm:pt>
  </dgm:ptLst>
  <dgm:cxnLst>
    <dgm:cxn modelId="{2E0A7F0A-A2B9-452E-932B-F9C0C3EC7734}" type="presOf" srcId="{85782B34-CF40-4429-BB62-36779384A74F}" destId="{500A8D2A-6E5C-40D9-8B7B-053C13B78344}" srcOrd="0" destOrd="0" presId="urn:microsoft.com/office/officeart/2005/8/layout/orgChart1"/>
    <dgm:cxn modelId="{CF81FA1B-73BA-47AF-B65A-1C2315E2EB57}" srcId="{252FE615-0D68-4C7C-B561-0EB818B24962}" destId="{ABA2F5C3-D71D-40F2-9622-34B3DF5F42E7}" srcOrd="1" destOrd="0" parTransId="{1341D461-B9ED-4373-9472-8D4EB116C69A}" sibTransId="{BC0F6C8A-609A-46CA-810F-AEEFE1F16D9D}"/>
    <dgm:cxn modelId="{45D37F32-420C-476C-99E0-CA11B7E05CBA}" type="presOf" srcId="{252FE615-0D68-4C7C-B561-0EB818B24962}" destId="{AFA13A10-A56C-4087-A402-CA1F5B48FE04}" srcOrd="0" destOrd="0" presId="urn:microsoft.com/office/officeart/2005/8/layout/orgChart1"/>
    <dgm:cxn modelId="{2D87BC35-5663-47C3-84F1-BF2C2E73E787}" srcId="{A10F224C-6A65-4BBB-B9D3-54982A7E7CFE}" destId="{252FE615-0D68-4C7C-B561-0EB818B24962}" srcOrd="0" destOrd="0" parTransId="{745BEF39-292F-4B39-B67C-EC358B83FFE5}" sibTransId="{12BEBC10-0A74-423D-BBF9-F94D1C0C5852}"/>
    <dgm:cxn modelId="{4905723C-90EC-4258-8B93-C0824AE40F61}" type="presOf" srcId="{1341D461-B9ED-4373-9472-8D4EB116C69A}" destId="{8C0B9B51-6F68-4090-BC7D-D2D4A50D97A3}" srcOrd="0" destOrd="0" presId="urn:microsoft.com/office/officeart/2005/8/layout/orgChart1"/>
    <dgm:cxn modelId="{780C0F5C-22ED-44C4-AB93-839196E5401F}" type="presOf" srcId="{E7E5AB9D-DA0A-4DD1-9741-EC1BCB4A4588}" destId="{9897861F-2FEC-4F11-A06E-897A4F2C3D0F}" srcOrd="1" destOrd="0" presId="urn:microsoft.com/office/officeart/2005/8/layout/orgChart1"/>
    <dgm:cxn modelId="{003A974C-5BFE-43A5-854D-0BB7973E610D}" type="presOf" srcId="{252FE615-0D68-4C7C-B561-0EB818B24962}" destId="{62796E08-F203-4964-9FD1-B2C277D1EB54}" srcOrd="1" destOrd="0" presId="urn:microsoft.com/office/officeart/2005/8/layout/orgChart1"/>
    <dgm:cxn modelId="{8BB3C154-05BB-4CFE-8D59-3CDA13803347}" type="presOf" srcId="{E7E5AB9D-DA0A-4DD1-9741-EC1BCB4A4588}" destId="{C5E3AA13-E339-418A-BE85-9E5666C3E3BD}" srcOrd="0" destOrd="0" presId="urn:microsoft.com/office/officeart/2005/8/layout/orgChart1"/>
    <dgm:cxn modelId="{1C87B8BA-0865-47BE-B8F3-B55CF08011E9}" type="presOf" srcId="{ABA2F5C3-D71D-40F2-9622-34B3DF5F42E7}" destId="{C9960DBF-C171-4CA2-BF80-A0A866A65237}" srcOrd="1" destOrd="0" presId="urn:microsoft.com/office/officeart/2005/8/layout/orgChart1"/>
    <dgm:cxn modelId="{69BB36C9-5C3E-4B29-9C47-6ACA52359BF2}" type="presOf" srcId="{ABA2F5C3-D71D-40F2-9622-34B3DF5F42E7}" destId="{9EC286EA-C15B-45D8-B166-3529EE873B51}" srcOrd="0" destOrd="0" presId="urn:microsoft.com/office/officeart/2005/8/layout/orgChart1"/>
    <dgm:cxn modelId="{8D21E6C9-7137-4E95-87B5-6287D62505F0}" srcId="{252FE615-0D68-4C7C-B561-0EB818B24962}" destId="{E7E5AB9D-DA0A-4DD1-9741-EC1BCB4A4588}" srcOrd="0" destOrd="0" parTransId="{85782B34-CF40-4429-BB62-36779384A74F}" sibTransId="{25FE5715-2D44-4CA4-A442-13A1C088127F}"/>
    <dgm:cxn modelId="{E57911EB-75C2-4C53-9AFA-F47E03D199CF}" type="presOf" srcId="{A10F224C-6A65-4BBB-B9D3-54982A7E7CFE}" destId="{EEC777A2-B78C-47AA-BD87-1C61111FC17B}" srcOrd="0" destOrd="0" presId="urn:microsoft.com/office/officeart/2005/8/layout/orgChart1"/>
    <dgm:cxn modelId="{9C008F57-45A0-4723-A13E-2FB6EBF4EA77}" type="presParOf" srcId="{EEC777A2-B78C-47AA-BD87-1C61111FC17B}" destId="{FFC7DBE3-BEAD-4B73-8209-F51AFCD42243}" srcOrd="0" destOrd="0" presId="urn:microsoft.com/office/officeart/2005/8/layout/orgChart1"/>
    <dgm:cxn modelId="{0D300F33-B225-4E01-9B90-42ACA625A5B9}" type="presParOf" srcId="{FFC7DBE3-BEAD-4B73-8209-F51AFCD42243}" destId="{200BBDB3-0A67-45FF-A560-07601C0AAA94}" srcOrd="0" destOrd="0" presId="urn:microsoft.com/office/officeart/2005/8/layout/orgChart1"/>
    <dgm:cxn modelId="{33CAAE02-0218-4C2A-BFA5-4DC79C196BE2}" type="presParOf" srcId="{200BBDB3-0A67-45FF-A560-07601C0AAA94}" destId="{AFA13A10-A56C-4087-A402-CA1F5B48FE04}" srcOrd="0" destOrd="0" presId="urn:microsoft.com/office/officeart/2005/8/layout/orgChart1"/>
    <dgm:cxn modelId="{C0391B6F-B02A-4F13-AAA9-B6077F830E2C}" type="presParOf" srcId="{200BBDB3-0A67-45FF-A560-07601C0AAA94}" destId="{62796E08-F203-4964-9FD1-B2C277D1EB54}" srcOrd="1" destOrd="0" presId="urn:microsoft.com/office/officeart/2005/8/layout/orgChart1"/>
    <dgm:cxn modelId="{42507B19-1C97-4CC5-B1C2-DA4C5499C53D}" type="presParOf" srcId="{FFC7DBE3-BEAD-4B73-8209-F51AFCD42243}" destId="{657A6DC5-6B47-4728-8AD2-A72BB8A5B024}" srcOrd="1" destOrd="0" presId="urn:microsoft.com/office/officeart/2005/8/layout/orgChart1"/>
    <dgm:cxn modelId="{C19478CC-648A-45C7-B983-0400FB4CDC8B}" type="presParOf" srcId="{657A6DC5-6B47-4728-8AD2-A72BB8A5B024}" destId="{500A8D2A-6E5C-40D9-8B7B-053C13B78344}" srcOrd="0" destOrd="0" presId="urn:microsoft.com/office/officeart/2005/8/layout/orgChart1"/>
    <dgm:cxn modelId="{4F5E82F5-015F-4D5A-9079-3B40F95A974E}" type="presParOf" srcId="{657A6DC5-6B47-4728-8AD2-A72BB8A5B024}" destId="{C7436D31-C1C9-4E1B-92F2-73B2E865CBA1}" srcOrd="1" destOrd="0" presId="urn:microsoft.com/office/officeart/2005/8/layout/orgChart1"/>
    <dgm:cxn modelId="{2BF9F21A-829C-409C-8D2E-6F40DC61BE1C}" type="presParOf" srcId="{C7436D31-C1C9-4E1B-92F2-73B2E865CBA1}" destId="{015F7E0D-88A0-48CC-9A3E-5668776AD17A}" srcOrd="0" destOrd="0" presId="urn:microsoft.com/office/officeart/2005/8/layout/orgChart1"/>
    <dgm:cxn modelId="{C58BAA3D-F88D-485B-B76C-4012D4B7603C}" type="presParOf" srcId="{015F7E0D-88A0-48CC-9A3E-5668776AD17A}" destId="{C5E3AA13-E339-418A-BE85-9E5666C3E3BD}" srcOrd="0" destOrd="0" presId="urn:microsoft.com/office/officeart/2005/8/layout/orgChart1"/>
    <dgm:cxn modelId="{EC7350F0-1B81-482E-BE5F-CF8D16098101}" type="presParOf" srcId="{015F7E0D-88A0-48CC-9A3E-5668776AD17A}" destId="{9897861F-2FEC-4F11-A06E-897A4F2C3D0F}" srcOrd="1" destOrd="0" presId="urn:microsoft.com/office/officeart/2005/8/layout/orgChart1"/>
    <dgm:cxn modelId="{6393F279-F46A-4B50-92FA-27FCA7AC27D6}" type="presParOf" srcId="{C7436D31-C1C9-4E1B-92F2-73B2E865CBA1}" destId="{FC32C039-6066-445F-8C4D-581F1A454B97}" srcOrd="1" destOrd="0" presId="urn:microsoft.com/office/officeart/2005/8/layout/orgChart1"/>
    <dgm:cxn modelId="{5519944A-3A65-4DCE-B9A9-B32D27549C2D}" type="presParOf" srcId="{C7436D31-C1C9-4E1B-92F2-73B2E865CBA1}" destId="{7F3FE5D5-ED38-4765-86DC-8ECF3BC5392D}" srcOrd="2" destOrd="0" presId="urn:microsoft.com/office/officeart/2005/8/layout/orgChart1"/>
    <dgm:cxn modelId="{54CDD353-39EF-4C40-8A2B-2939CD75C670}" type="presParOf" srcId="{657A6DC5-6B47-4728-8AD2-A72BB8A5B024}" destId="{8C0B9B51-6F68-4090-BC7D-D2D4A50D97A3}" srcOrd="2" destOrd="0" presId="urn:microsoft.com/office/officeart/2005/8/layout/orgChart1"/>
    <dgm:cxn modelId="{44F0795C-7F71-48D9-B4C2-F52F7AFF0179}" type="presParOf" srcId="{657A6DC5-6B47-4728-8AD2-A72BB8A5B024}" destId="{38D2589E-2921-4EBA-B771-ADE395023D7B}" srcOrd="3" destOrd="0" presId="urn:microsoft.com/office/officeart/2005/8/layout/orgChart1"/>
    <dgm:cxn modelId="{B14A052B-E89A-4CE2-AE44-DE5C72073F75}" type="presParOf" srcId="{38D2589E-2921-4EBA-B771-ADE395023D7B}" destId="{98FF2F75-37B7-4B6D-862E-6A08D79A096C}" srcOrd="0" destOrd="0" presId="urn:microsoft.com/office/officeart/2005/8/layout/orgChart1"/>
    <dgm:cxn modelId="{E0CC1651-9C42-409D-8668-8ED0FB859319}" type="presParOf" srcId="{98FF2F75-37B7-4B6D-862E-6A08D79A096C}" destId="{9EC286EA-C15B-45D8-B166-3529EE873B51}" srcOrd="0" destOrd="0" presId="urn:microsoft.com/office/officeart/2005/8/layout/orgChart1"/>
    <dgm:cxn modelId="{C5317BB9-C7B2-47C2-A605-62FBAC7100BA}" type="presParOf" srcId="{98FF2F75-37B7-4B6D-862E-6A08D79A096C}" destId="{C9960DBF-C171-4CA2-BF80-A0A866A65237}" srcOrd="1" destOrd="0" presId="urn:microsoft.com/office/officeart/2005/8/layout/orgChart1"/>
    <dgm:cxn modelId="{D4FC15C9-95A6-48C9-B23A-3DF3525F061F}" type="presParOf" srcId="{38D2589E-2921-4EBA-B771-ADE395023D7B}" destId="{3C708B3D-8C89-4CE8-9B82-3E59E34AB437}" srcOrd="1" destOrd="0" presId="urn:microsoft.com/office/officeart/2005/8/layout/orgChart1"/>
    <dgm:cxn modelId="{9536B885-DA42-4A77-BD35-A9E881955C07}" type="presParOf" srcId="{38D2589E-2921-4EBA-B771-ADE395023D7B}" destId="{CAB23835-C190-4AF5-A510-26F9DED01225}" srcOrd="2" destOrd="0" presId="urn:microsoft.com/office/officeart/2005/8/layout/orgChart1"/>
    <dgm:cxn modelId="{7DD504F2-C90E-4EE2-B6DE-5FD18A09A060}" type="presParOf" srcId="{FFC7DBE3-BEAD-4B73-8209-F51AFCD42243}" destId="{02AE2411-64A4-4AAD-8D5A-271FAC7533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B9B51-6F68-4090-BC7D-D2D4A50D97A3}">
      <dsp:nvSpPr>
        <dsp:cNvPr id="0" name=""/>
        <dsp:cNvSpPr/>
      </dsp:nvSpPr>
      <dsp:spPr>
        <a:xfrm>
          <a:off x="2282874" y="1072783"/>
          <a:ext cx="1249296" cy="43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20"/>
              </a:lnTo>
              <a:lnTo>
                <a:pt x="1249296" y="216820"/>
              </a:lnTo>
              <a:lnTo>
                <a:pt x="1249296" y="4336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A8D2A-6E5C-40D9-8B7B-053C13B78344}">
      <dsp:nvSpPr>
        <dsp:cNvPr id="0" name=""/>
        <dsp:cNvSpPr/>
      </dsp:nvSpPr>
      <dsp:spPr>
        <a:xfrm>
          <a:off x="1033577" y="1072783"/>
          <a:ext cx="1249296" cy="433640"/>
        </a:xfrm>
        <a:custGeom>
          <a:avLst/>
          <a:gdLst/>
          <a:ahLst/>
          <a:cxnLst/>
          <a:rect l="0" t="0" r="0" b="0"/>
          <a:pathLst>
            <a:path>
              <a:moveTo>
                <a:pt x="1249296" y="0"/>
              </a:moveTo>
              <a:lnTo>
                <a:pt x="1249296" y="216820"/>
              </a:lnTo>
              <a:lnTo>
                <a:pt x="0" y="216820"/>
              </a:lnTo>
              <a:lnTo>
                <a:pt x="0" y="4336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13A10-A56C-4087-A402-CA1F5B48FE04}">
      <dsp:nvSpPr>
        <dsp:cNvPr id="0" name=""/>
        <dsp:cNvSpPr/>
      </dsp:nvSpPr>
      <dsp:spPr>
        <a:xfrm>
          <a:off x="1250397" y="40306"/>
          <a:ext cx="2064953" cy="103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Types of Indirect Tax</a:t>
          </a:r>
        </a:p>
      </dsp:txBody>
      <dsp:txXfrm>
        <a:off x="1250397" y="40306"/>
        <a:ext cx="2064953" cy="1032476"/>
      </dsp:txXfrm>
    </dsp:sp>
    <dsp:sp modelId="{C5E3AA13-E339-418A-BE85-9E5666C3E3BD}">
      <dsp:nvSpPr>
        <dsp:cNvPr id="0" name=""/>
        <dsp:cNvSpPr/>
      </dsp:nvSpPr>
      <dsp:spPr>
        <a:xfrm>
          <a:off x="1100" y="1506423"/>
          <a:ext cx="2064953" cy="103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Value added Tax</a:t>
          </a:r>
        </a:p>
      </dsp:txBody>
      <dsp:txXfrm>
        <a:off x="1100" y="1506423"/>
        <a:ext cx="2064953" cy="1032476"/>
      </dsp:txXfrm>
    </dsp:sp>
    <dsp:sp modelId="{9EC286EA-C15B-45D8-B166-3529EE873B51}">
      <dsp:nvSpPr>
        <dsp:cNvPr id="0" name=""/>
        <dsp:cNvSpPr/>
      </dsp:nvSpPr>
      <dsp:spPr>
        <a:xfrm>
          <a:off x="2499694" y="1506423"/>
          <a:ext cx="2064953" cy="103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Excise Duties</a:t>
          </a:r>
        </a:p>
      </dsp:txBody>
      <dsp:txXfrm>
        <a:off x="2499694" y="1506423"/>
        <a:ext cx="2064953" cy="1032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446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11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615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94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51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80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3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982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86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686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72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98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166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36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1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352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4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7A71595-1175-40E1-8675-872892A2D770}" type="datetimeFigureOut">
              <a:rPr lang="en-IN" smtClean="0"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19BF1-5BCB-4819-9962-80E492AF35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6476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5B34-D0F6-4E8F-BC48-F174222FD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 13</a:t>
            </a:r>
            <a:br>
              <a:rPr lang="en-IN" dirty="0"/>
            </a:br>
            <a:r>
              <a:rPr lang="en-IN" dirty="0"/>
              <a:t>Indirect Taxes and Subsidies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759CB-C57A-4261-AB41-8DB7CDD13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780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2C873-8DC7-4099-9741-8E2332CB39CA}"/>
              </a:ext>
            </a:extLst>
          </p:cNvPr>
          <p:cNvSpPr txBox="1"/>
          <p:nvPr/>
        </p:nvSpPr>
        <p:spPr>
          <a:xfrm>
            <a:off x="418505" y="246579"/>
            <a:ext cx="1019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Incidence of tax falls entirely on producers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A5D0B7-4C2A-487E-8626-E2589E4B3BB2}"/>
              </a:ext>
            </a:extLst>
          </p:cNvPr>
          <p:cNvCxnSpPr>
            <a:cxnSpLocks/>
          </p:cNvCxnSpPr>
          <p:nvPr/>
        </p:nvCxnSpPr>
        <p:spPr>
          <a:xfrm>
            <a:off x="689318" y="2708030"/>
            <a:ext cx="0" cy="2869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BFC714-C1E1-4A75-96F2-7543112E6F6E}"/>
              </a:ext>
            </a:extLst>
          </p:cNvPr>
          <p:cNvSpPr txBox="1"/>
          <p:nvPr/>
        </p:nvSpPr>
        <p:spPr>
          <a:xfrm>
            <a:off x="618969" y="2351848"/>
            <a:ext cx="11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B92B6E-57D8-4E06-81A1-3B0AA7680065}"/>
              </a:ext>
            </a:extLst>
          </p:cNvPr>
          <p:cNvCxnSpPr>
            <a:cxnSpLocks/>
          </p:cNvCxnSpPr>
          <p:nvPr/>
        </p:nvCxnSpPr>
        <p:spPr>
          <a:xfrm>
            <a:off x="689318" y="5577840"/>
            <a:ext cx="34747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AB07E3F-9CD0-4533-B698-00DA1D5E3501}"/>
              </a:ext>
            </a:extLst>
          </p:cNvPr>
          <p:cNvSpPr txBox="1"/>
          <p:nvPr/>
        </p:nvSpPr>
        <p:spPr>
          <a:xfrm>
            <a:off x="4195692" y="5393174"/>
            <a:ext cx="132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0846DB-D9C0-4A5F-A669-A8B8671E783A}"/>
              </a:ext>
            </a:extLst>
          </p:cNvPr>
          <p:cNvSpPr txBox="1"/>
          <p:nvPr/>
        </p:nvSpPr>
        <p:spPr>
          <a:xfrm>
            <a:off x="534564" y="5577840"/>
            <a:ext cx="30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450082-A3E3-461C-A839-61C996FDB11F}"/>
              </a:ext>
            </a:extLst>
          </p:cNvPr>
          <p:cNvCxnSpPr>
            <a:cxnSpLocks/>
          </p:cNvCxnSpPr>
          <p:nvPr/>
        </p:nvCxnSpPr>
        <p:spPr>
          <a:xfrm>
            <a:off x="689318" y="4346917"/>
            <a:ext cx="336217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03BFEF-5654-4086-B038-ACBB748BCA2D}"/>
              </a:ext>
            </a:extLst>
          </p:cNvPr>
          <p:cNvSpPr txBox="1"/>
          <p:nvPr/>
        </p:nvSpPr>
        <p:spPr>
          <a:xfrm>
            <a:off x="4051495" y="4162251"/>
            <a:ext cx="74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D7BD78-41F4-4585-B0C8-CE418785ED9F}"/>
              </a:ext>
            </a:extLst>
          </p:cNvPr>
          <p:cNvSpPr txBox="1"/>
          <p:nvPr/>
        </p:nvSpPr>
        <p:spPr>
          <a:xfrm>
            <a:off x="383342" y="4241674"/>
            <a:ext cx="3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D53E18-9EB5-4180-9FAB-41E37E91A381}"/>
              </a:ext>
            </a:extLst>
          </p:cNvPr>
          <p:cNvCxnSpPr>
            <a:cxnSpLocks/>
          </p:cNvCxnSpPr>
          <p:nvPr/>
        </p:nvCxnSpPr>
        <p:spPr>
          <a:xfrm flipV="1">
            <a:off x="1350498" y="3216005"/>
            <a:ext cx="2795944" cy="21771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7122019-3CC2-43DA-8BD4-76B79AB545D7}"/>
              </a:ext>
            </a:extLst>
          </p:cNvPr>
          <p:cNvSpPr txBox="1"/>
          <p:nvPr/>
        </p:nvSpPr>
        <p:spPr>
          <a:xfrm>
            <a:off x="4121826" y="2940148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</a:t>
            </a:r>
            <a:endParaRPr lang="en-IN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1E8F84-50BA-46D4-9E63-ECB9CDFE1A48}"/>
              </a:ext>
            </a:extLst>
          </p:cNvPr>
          <p:cNvCxnSpPr>
            <a:cxnSpLocks/>
          </p:cNvCxnSpPr>
          <p:nvPr/>
        </p:nvCxnSpPr>
        <p:spPr>
          <a:xfrm>
            <a:off x="2679882" y="4346917"/>
            <a:ext cx="0" cy="123092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6DE53B9-A2D7-4CE6-BDF3-653D2595224C}"/>
              </a:ext>
            </a:extLst>
          </p:cNvPr>
          <p:cNvSpPr txBox="1"/>
          <p:nvPr/>
        </p:nvSpPr>
        <p:spPr>
          <a:xfrm flipH="1">
            <a:off x="2523387" y="5600653"/>
            <a:ext cx="45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Q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EC5FDA-2A66-42E3-9D1B-03DF43064428}"/>
              </a:ext>
            </a:extLst>
          </p:cNvPr>
          <p:cNvCxnSpPr>
            <a:cxnSpLocks/>
          </p:cNvCxnSpPr>
          <p:nvPr/>
        </p:nvCxnSpPr>
        <p:spPr>
          <a:xfrm flipH="1">
            <a:off x="1103436" y="2751675"/>
            <a:ext cx="2533940" cy="197380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6BEEC0D-F0D2-4F11-8C19-53D1D6C13AF2}"/>
              </a:ext>
            </a:extLst>
          </p:cNvPr>
          <p:cNvSpPr txBox="1"/>
          <p:nvPr/>
        </p:nvSpPr>
        <p:spPr>
          <a:xfrm>
            <a:off x="3559130" y="2465883"/>
            <a:ext cx="98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 +Tax</a:t>
            </a:r>
            <a:endParaRPr lang="en-IN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0F2E3A-0D6D-4827-97E1-5CCBA156A483}"/>
              </a:ext>
            </a:extLst>
          </p:cNvPr>
          <p:cNvCxnSpPr>
            <a:cxnSpLocks/>
          </p:cNvCxnSpPr>
          <p:nvPr/>
        </p:nvCxnSpPr>
        <p:spPr>
          <a:xfrm>
            <a:off x="1554456" y="4346917"/>
            <a:ext cx="0" cy="123092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2E0801-690C-4649-9F99-6AA1B0E48780}"/>
              </a:ext>
            </a:extLst>
          </p:cNvPr>
          <p:cNvCxnSpPr>
            <a:cxnSpLocks/>
          </p:cNvCxnSpPr>
          <p:nvPr/>
        </p:nvCxnSpPr>
        <p:spPr>
          <a:xfrm flipH="1">
            <a:off x="685785" y="5247249"/>
            <a:ext cx="868671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216148D-41F6-438D-9209-251E53C39A4D}"/>
              </a:ext>
            </a:extLst>
          </p:cNvPr>
          <p:cNvSpPr txBox="1"/>
          <p:nvPr/>
        </p:nvSpPr>
        <p:spPr>
          <a:xfrm>
            <a:off x="1343458" y="5575716"/>
            <a:ext cx="44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Q</a:t>
            </a:r>
            <a:r>
              <a:rPr lang="en-IN" sz="1100" dirty="0"/>
              <a:t>1</a:t>
            </a:r>
            <a:endParaRPr lang="en-IN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8D8AFD-5720-4D89-B3A3-B82EDD5B2630}"/>
              </a:ext>
            </a:extLst>
          </p:cNvPr>
          <p:cNvSpPr/>
          <p:nvPr/>
        </p:nvSpPr>
        <p:spPr>
          <a:xfrm>
            <a:off x="700526" y="4352115"/>
            <a:ext cx="867498" cy="895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All tax burden on producer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F987905-5FD5-4DF7-B2AA-EDF14511E0E6}"/>
              </a:ext>
            </a:extLst>
          </p:cNvPr>
          <p:cNvCxnSpPr>
            <a:cxnSpLocks/>
          </p:cNvCxnSpPr>
          <p:nvPr/>
        </p:nvCxnSpPr>
        <p:spPr>
          <a:xfrm>
            <a:off x="7059628" y="2681468"/>
            <a:ext cx="0" cy="2869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F0C4D2B-83CF-4D4F-9E86-09862ADEE381}"/>
              </a:ext>
            </a:extLst>
          </p:cNvPr>
          <p:cNvSpPr txBox="1"/>
          <p:nvPr/>
        </p:nvSpPr>
        <p:spPr>
          <a:xfrm>
            <a:off x="6847444" y="2312136"/>
            <a:ext cx="11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2952874-9E72-4E00-8B8B-312E7F61BBB8}"/>
              </a:ext>
            </a:extLst>
          </p:cNvPr>
          <p:cNvCxnSpPr>
            <a:cxnSpLocks/>
          </p:cNvCxnSpPr>
          <p:nvPr/>
        </p:nvCxnSpPr>
        <p:spPr>
          <a:xfrm>
            <a:off x="7059638" y="5575716"/>
            <a:ext cx="34747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F20A104-16AD-48FB-BE4C-0269B022CAAE}"/>
              </a:ext>
            </a:extLst>
          </p:cNvPr>
          <p:cNvSpPr txBox="1"/>
          <p:nvPr/>
        </p:nvSpPr>
        <p:spPr>
          <a:xfrm>
            <a:off x="10534357" y="5360272"/>
            <a:ext cx="132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3C9E23-5B2C-4437-85D7-F56373119521}"/>
              </a:ext>
            </a:extLst>
          </p:cNvPr>
          <p:cNvSpPr txBox="1"/>
          <p:nvPr/>
        </p:nvSpPr>
        <p:spPr>
          <a:xfrm>
            <a:off x="6847444" y="5514161"/>
            <a:ext cx="30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0A0185F-859B-4079-9572-DFD066DE6588}"/>
              </a:ext>
            </a:extLst>
          </p:cNvPr>
          <p:cNvCxnSpPr>
            <a:cxnSpLocks/>
          </p:cNvCxnSpPr>
          <p:nvPr/>
        </p:nvCxnSpPr>
        <p:spPr>
          <a:xfrm>
            <a:off x="7413666" y="2940148"/>
            <a:ext cx="2161755" cy="18269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45FEE72-8E95-404E-A3AF-453914FC65EE}"/>
              </a:ext>
            </a:extLst>
          </p:cNvPr>
          <p:cNvSpPr txBox="1"/>
          <p:nvPr/>
        </p:nvSpPr>
        <p:spPr>
          <a:xfrm>
            <a:off x="9602083" y="4723248"/>
            <a:ext cx="74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31FDA8-8996-4AFB-813D-438D8A85E75C}"/>
              </a:ext>
            </a:extLst>
          </p:cNvPr>
          <p:cNvCxnSpPr>
            <a:cxnSpLocks/>
          </p:cNvCxnSpPr>
          <p:nvPr/>
        </p:nvCxnSpPr>
        <p:spPr>
          <a:xfrm flipV="1">
            <a:off x="8509480" y="2914718"/>
            <a:ext cx="0" cy="26609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31C1A2E-F73E-4EAE-829B-82C49BD87319}"/>
              </a:ext>
            </a:extLst>
          </p:cNvPr>
          <p:cNvSpPr txBox="1"/>
          <p:nvPr/>
        </p:nvSpPr>
        <p:spPr>
          <a:xfrm>
            <a:off x="8284397" y="2570816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</a:t>
            </a:r>
            <a:endParaRPr lang="en-IN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F6A31C8-6446-4AE9-B9C0-21CE161572CC}"/>
              </a:ext>
            </a:extLst>
          </p:cNvPr>
          <p:cNvCxnSpPr>
            <a:cxnSpLocks/>
          </p:cNvCxnSpPr>
          <p:nvPr/>
        </p:nvCxnSpPr>
        <p:spPr>
          <a:xfrm flipH="1">
            <a:off x="7059638" y="3855775"/>
            <a:ext cx="142318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49AB9B4-07A9-477F-A54A-5A8BCBDFD745}"/>
              </a:ext>
            </a:extLst>
          </p:cNvPr>
          <p:cNvSpPr txBox="1"/>
          <p:nvPr/>
        </p:nvSpPr>
        <p:spPr>
          <a:xfrm>
            <a:off x="6757185" y="3728482"/>
            <a:ext cx="3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53C4814-D4D5-4E1E-902A-F1B356A90447}"/>
              </a:ext>
            </a:extLst>
          </p:cNvPr>
          <p:cNvCxnSpPr>
            <a:cxnSpLocks/>
          </p:cNvCxnSpPr>
          <p:nvPr/>
        </p:nvCxnSpPr>
        <p:spPr>
          <a:xfrm flipH="1">
            <a:off x="7059628" y="4767084"/>
            <a:ext cx="1449852" cy="3259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BF5E3FD-105C-4557-B056-5A0AEC636289}"/>
              </a:ext>
            </a:extLst>
          </p:cNvPr>
          <p:cNvSpPr/>
          <p:nvPr/>
        </p:nvSpPr>
        <p:spPr>
          <a:xfrm>
            <a:off x="7062241" y="3855775"/>
            <a:ext cx="1420578" cy="911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All tax burden on producer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5ACFB5F-6213-407B-8E5F-2F684D6669C1}"/>
              </a:ext>
            </a:extLst>
          </p:cNvPr>
          <p:cNvSpPr txBox="1"/>
          <p:nvPr/>
        </p:nvSpPr>
        <p:spPr>
          <a:xfrm>
            <a:off x="304815" y="1083212"/>
            <a:ext cx="4168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When Demand is perfectly Elastic, producers have to bear the burden of the tax.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68A2554-031A-4BB2-AC3B-442D2D1FBC36}"/>
              </a:ext>
            </a:extLst>
          </p:cNvPr>
          <p:cNvSpPr txBox="1"/>
          <p:nvPr/>
        </p:nvSpPr>
        <p:spPr>
          <a:xfrm>
            <a:off x="6650207" y="1038959"/>
            <a:ext cx="4168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When Supply is perfectly Inelastic, producers have to bear the burden of the tax.</a:t>
            </a:r>
          </a:p>
        </p:txBody>
      </p:sp>
    </p:spTree>
    <p:extLst>
      <p:ext uri="{BB962C8B-B14F-4D97-AF65-F5344CB8AC3E}">
        <p14:creationId xmlns:p14="http://schemas.microsoft.com/office/powerpoint/2010/main" val="11100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8" grpId="0"/>
      <p:bldP spid="32" grpId="0"/>
      <p:bldP spid="34" grpId="0"/>
      <p:bldP spid="37" grpId="0"/>
      <p:bldP spid="39" grpId="0"/>
      <p:bldP spid="42" grpId="0"/>
      <p:bldP spid="51" grpId="0"/>
      <p:bldP spid="52" grpId="0" animBg="1"/>
      <p:bldP spid="54" grpId="0"/>
      <p:bldP spid="57" grpId="0"/>
      <p:bldP spid="58" grpId="0"/>
      <p:bldP spid="61" grpId="0"/>
      <p:bldP spid="65" grpId="0"/>
      <p:bldP spid="71" grpId="0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40A9FA-3FD1-4DF8-A8DA-935A5D03656B}"/>
              </a:ext>
            </a:extLst>
          </p:cNvPr>
          <p:cNvSpPr txBox="1"/>
          <p:nvPr/>
        </p:nvSpPr>
        <p:spPr>
          <a:xfrm>
            <a:off x="1097280" y="379828"/>
            <a:ext cx="634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Subsidies</a:t>
            </a:r>
            <a:r>
              <a:rPr lang="en-IN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1515B-756A-4929-B181-63E7859921F9}"/>
              </a:ext>
            </a:extLst>
          </p:cNvPr>
          <p:cNvSpPr txBox="1"/>
          <p:nvPr/>
        </p:nvSpPr>
        <p:spPr>
          <a:xfrm>
            <a:off x="1209822" y="1195754"/>
            <a:ext cx="5205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 subsidy is a grant given by the government to encourage the production or consumption of a particular good or service.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640AAC-7E1F-44DE-AA63-3B795BC490EB}"/>
              </a:ext>
            </a:extLst>
          </p:cNvPr>
          <p:cNvCxnSpPr/>
          <p:nvPr/>
        </p:nvCxnSpPr>
        <p:spPr>
          <a:xfrm>
            <a:off x="1617785" y="2729132"/>
            <a:ext cx="0" cy="36857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E1165A-F307-4827-9EC3-AEF04A6DEA07}"/>
              </a:ext>
            </a:extLst>
          </p:cNvPr>
          <p:cNvCxnSpPr/>
          <p:nvPr/>
        </p:nvCxnSpPr>
        <p:spPr>
          <a:xfrm>
            <a:off x="1617785" y="6372665"/>
            <a:ext cx="40092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F6C9CD-3803-4E37-8754-426DEEDBEDAA}"/>
              </a:ext>
            </a:extLst>
          </p:cNvPr>
          <p:cNvSpPr txBox="1"/>
          <p:nvPr/>
        </p:nvSpPr>
        <p:spPr>
          <a:xfrm>
            <a:off x="1434905" y="2291248"/>
            <a:ext cx="88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A6873-72D4-4356-8EBA-7A052941A204}"/>
              </a:ext>
            </a:extLst>
          </p:cNvPr>
          <p:cNvSpPr txBox="1"/>
          <p:nvPr/>
        </p:nvSpPr>
        <p:spPr>
          <a:xfrm>
            <a:off x="5767754" y="6302326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34E5C-C841-4223-A09D-BF50678DBE02}"/>
              </a:ext>
            </a:extLst>
          </p:cNvPr>
          <p:cNvSpPr txBox="1"/>
          <p:nvPr/>
        </p:nvSpPr>
        <p:spPr>
          <a:xfrm>
            <a:off x="1329402" y="6316394"/>
            <a:ext cx="436090" cy="3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8C2A5D-6192-40E2-ABC8-B7D7E20D61D6}"/>
              </a:ext>
            </a:extLst>
          </p:cNvPr>
          <p:cNvCxnSpPr>
            <a:cxnSpLocks/>
          </p:cNvCxnSpPr>
          <p:nvPr/>
        </p:nvCxnSpPr>
        <p:spPr>
          <a:xfrm>
            <a:off x="1878035" y="3291840"/>
            <a:ext cx="2919048" cy="24899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530D4F-C601-4862-B0B3-ED97E58A8FB4}"/>
              </a:ext>
            </a:extLst>
          </p:cNvPr>
          <p:cNvSpPr txBox="1"/>
          <p:nvPr/>
        </p:nvSpPr>
        <p:spPr>
          <a:xfrm>
            <a:off x="4797083" y="5795889"/>
            <a:ext cx="46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2F50BA-23A9-4592-9981-1CBDDE23EFD3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814733" y="2845246"/>
            <a:ext cx="2785403" cy="28381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BF2F0F-DFF1-4A69-A77C-D7DF8229F7DC}"/>
              </a:ext>
            </a:extLst>
          </p:cNvPr>
          <p:cNvSpPr txBox="1"/>
          <p:nvPr/>
        </p:nvSpPr>
        <p:spPr>
          <a:xfrm>
            <a:off x="4600136" y="2660580"/>
            <a:ext cx="46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AA3A1B-D776-418A-B3C5-CE2C2F2DB426}"/>
              </a:ext>
            </a:extLst>
          </p:cNvPr>
          <p:cNvCxnSpPr>
            <a:cxnSpLocks/>
          </p:cNvCxnSpPr>
          <p:nvPr/>
        </p:nvCxnSpPr>
        <p:spPr>
          <a:xfrm flipH="1" flipV="1">
            <a:off x="1617786" y="4332850"/>
            <a:ext cx="2117187" cy="3516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B4076C-03B3-4830-B831-B7D906241953}"/>
              </a:ext>
            </a:extLst>
          </p:cNvPr>
          <p:cNvCxnSpPr>
            <a:cxnSpLocks/>
          </p:cNvCxnSpPr>
          <p:nvPr/>
        </p:nvCxnSpPr>
        <p:spPr>
          <a:xfrm flipH="1">
            <a:off x="3024555" y="4389119"/>
            <a:ext cx="56269" cy="202574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962DB8C-2EDD-4CE7-9421-1321B4EEAE0D}"/>
              </a:ext>
            </a:extLst>
          </p:cNvPr>
          <p:cNvSpPr txBox="1"/>
          <p:nvPr/>
        </p:nvSpPr>
        <p:spPr>
          <a:xfrm>
            <a:off x="5029196" y="3291840"/>
            <a:ext cx="1669384" cy="36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S+ subsidy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3C8C4E-1556-49CD-BC01-5900E4EBE02B}"/>
              </a:ext>
            </a:extLst>
          </p:cNvPr>
          <p:cNvCxnSpPr/>
          <p:nvPr/>
        </p:nvCxnSpPr>
        <p:spPr>
          <a:xfrm flipV="1">
            <a:off x="3734973" y="3685735"/>
            <a:ext cx="0" cy="123795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2A75DF-1DB3-4CA8-937A-C48BF0377E26}"/>
              </a:ext>
            </a:extLst>
          </p:cNvPr>
          <p:cNvCxnSpPr>
            <a:cxnSpLocks/>
          </p:cNvCxnSpPr>
          <p:nvPr/>
        </p:nvCxnSpPr>
        <p:spPr>
          <a:xfrm flipH="1">
            <a:off x="1617785" y="3685735"/>
            <a:ext cx="2117188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E3049E-4C05-4E57-A5A5-3CFB4E87343D}"/>
              </a:ext>
            </a:extLst>
          </p:cNvPr>
          <p:cNvCxnSpPr/>
          <p:nvPr/>
        </p:nvCxnSpPr>
        <p:spPr>
          <a:xfrm flipH="1">
            <a:off x="1617785" y="4923692"/>
            <a:ext cx="219456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6A2E95-1A32-439C-B5D5-7C947CC35534}"/>
              </a:ext>
            </a:extLst>
          </p:cNvPr>
          <p:cNvCxnSpPr/>
          <p:nvPr/>
        </p:nvCxnSpPr>
        <p:spPr>
          <a:xfrm>
            <a:off x="3734973" y="4923692"/>
            <a:ext cx="0" cy="149117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1A0EBAF-8ACA-4B07-9711-9BA7A37C9B4A}"/>
              </a:ext>
            </a:extLst>
          </p:cNvPr>
          <p:cNvSpPr txBox="1"/>
          <p:nvPr/>
        </p:nvSpPr>
        <p:spPr>
          <a:xfrm>
            <a:off x="1325869" y="4183359"/>
            <a:ext cx="281361" cy="3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E06EB7-D3F2-467A-8702-4816C698CE74}"/>
              </a:ext>
            </a:extLst>
          </p:cNvPr>
          <p:cNvSpPr txBox="1"/>
          <p:nvPr/>
        </p:nvSpPr>
        <p:spPr>
          <a:xfrm>
            <a:off x="2869810" y="6402470"/>
            <a:ext cx="29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9F08C4-FDBA-411B-9D91-6F557EB86AC4}"/>
              </a:ext>
            </a:extLst>
          </p:cNvPr>
          <p:cNvSpPr txBox="1"/>
          <p:nvPr/>
        </p:nvSpPr>
        <p:spPr>
          <a:xfrm>
            <a:off x="1216856" y="4708892"/>
            <a:ext cx="4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  <a:r>
              <a:rPr lang="en-IN" sz="1400" dirty="0"/>
              <a:t>0</a:t>
            </a:r>
            <a:endParaRPr lang="en-IN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1B7DFF-2EE3-4313-A6B0-BA56AE368271}"/>
              </a:ext>
            </a:extLst>
          </p:cNvPr>
          <p:cNvSpPr txBox="1"/>
          <p:nvPr/>
        </p:nvSpPr>
        <p:spPr>
          <a:xfrm>
            <a:off x="3622430" y="6414867"/>
            <a:ext cx="58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</a:t>
            </a:r>
            <a:r>
              <a:rPr lang="en-IN" sz="1400" dirty="0"/>
              <a:t>0</a:t>
            </a:r>
            <a:endParaRPr lang="en-IN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3BE6E4-B3C9-4BFA-B359-9D7ECBE2E7D1}"/>
              </a:ext>
            </a:extLst>
          </p:cNvPr>
          <p:cNvSpPr txBox="1"/>
          <p:nvPr/>
        </p:nvSpPr>
        <p:spPr>
          <a:xfrm>
            <a:off x="1216856" y="3571408"/>
            <a:ext cx="4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  <a:r>
              <a:rPr lang="en-IN" sz="1400" dirty="0"/>
              <a:t>1</a:t>
            </a:r>
            <a:endParaRPr lang="en-IN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DFF1EC-07B7-4FD1-8B49-352EA4881BBB}"/>
              </a:ext>
            </a:extLst>
          </p:cNvPr>
          <p:cNvCxnSpPr>
            <a:cxnSpLocks/>
          </p:cNvCxnSpPr>
          <p:nvPr/>
        </p:nvCxnSpPr>
        <p:spPr>
          <a:xfrm flipV="1">
            <a:off x="2553302" y="3571408"/>
            <a:ext cx="2475894" cy="2593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8AC672F-83E8-4626-89E2-FA52A35BF5FE}"/>
              </a:ext>
            </a:extLst>
          </p:cNvPr>
          <p:cNvSpPr/>
          <p:nvPr/>
        </p:nvSpPr>
        <p:spPr>
          <a:xfrm>
            <a:off x="1607230" y="3671669"/>
            <a:ext cx="2117185" cy="12379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Total cost of subsidy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86D7628-DD40-4E14-A5A9-33F8B9BB2FA1}"/>
              </a:ext>
            </a:extLst>
          </p:cNvPr>
          <p:cNvSpPr/>
          <p:nvPr/>
        </p:nvSpPr>
        <p:spPr>
          <a:xfrm>
            <a:off x="1612508" y="3668051"/>
            <a:ext cx="2127742" cy="7192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Producer subsidy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D12D23F-A3F7-4A32-9E4F-A63B0EAF2FE7}"/>
              </a:ext>
            </a:extLst>
          </p:cNvPr>
          <p:cNvSpPr/>
          <p:nvPr/>
        </p:nvSpPr>
        <p:spPr>
          <a:xfrm>
            <a:off x="1601954" y="4387334"/>
            <a:ext cx="2117186" cy="55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Consumer Subsidy</a:t>
            </a:r>
          </a:p>
        </p:txBody>
      </p:sp>
    </p:spTree>
    <p:extLst>
      <p:ext uri="{BB962C8B-B14F-4D97-AF65-F5344CB8AC3E}">
        <p14:creationId xmlns:p14="http://schemas.microsoft.com/office/powerpoint/2010/main" val="46546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9" grpId="0"/>
      <p:bldP spid="29" grpId="0"/>
      <p:bldP spid="51" grpId="0"/>
      <p:bldP spid="52" grpId="0"/>
      <p:bldP spid="53" grpId="0"/>
      <p:bldP spid="54" grpId="0"/>
      <p:bldP spid="55" grpId="0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BADEC9-EB05-4F3F-9448-E424B049923B}"/>
              </a:ext>
            </a:extLst>
          </p:cNvPr>
          <p:cNvCxnSpPr/>
          <p:nvPr/>
        </p:nvCxnSpPr>
        <p:spPr>
          <a:xfrm>
            <a:off x="1617785" y="2729132"/>
            <a:ext cx="0" cy="36857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F6AD56-D031-4337-9EA0-510C4B9DDE41}"/>
              </a:ext>
            </a:extLst>
          </p:cNvPr>
          <p:cNvSpPr txBox="1"/>
          <p:nvPr/>
        </p:nvSpPr>
        <p:spPr>
          <a:xfrm>
            <a:off x="1434905" y="2291248"/>
            <a:ext cx="88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90639C-3072-4A20-B157-11FF85E8DC91}"/>
              </a:ext>
            </a:extLst>
          </p:cNvPr>
          <p:cNvCxnSpPr/>
          <p:nvPr/>
        </p:nvCxnSpPr>
        <p:spPr>
          <a:xfrm>
            <a:off x="1617785" y="6372665"/>
            <a:ext cx="40092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B288513-588E-4F72-8B8C-757C4F864AD2}"/>
              </a:ext>
            </a:extLst>
          </p:cNvPr>
          <p:cNvSpPr txBox="1"/>
          <p:nvPr/>
        </p:nvSpPr>
        <p:spPr>
          <a:xfrm>
            <a:off x="5627077" y="6230202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BB1CB-661B-435E-AAB3-2CC3ABDA2AD8}"/>
              </a:ext>
            </a:extLst>
          </p:cNvPr>
          <p:cNvSpPr txBox="1"/>
          <p:nvPr/>
        </p:nvSpPr>
        <p:spPr>
          <a:xfrm>
            <a:off x="1329402" y="6316394"/>
            <a:ext cx="436090" cy="3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68123E-3C26-4207-B890-852803C2A2EC}"/>
              </a:ext>
            </a:extLst>
          </p:cNvPr>
          <p:cNvCxnSpPr>
            <a:cxnSpLocks/>
          </p:cNvCxnSpPr>
          <p:nvPr/>
        </p:nvCxnSpPr>
        <p:spPr>
          <a:xfrm>
            <a:off x="2489982" y="2926080"/>
            <a:ext cx="1420836" cy="30245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4DDD76-6714-48DE-A82B-D72575743D74}"/>
              </a:ext>
            </a:extLst>
          </p:cNvPr>
          <p:cNvSpPr txBox="1"/>
          <p:nvPr/>
        </p:nvSpPr>
        <p:spPr>
          <a:xfrm>
            <a:off x="3910818" y="5822239"/>
            <a:ext cx="46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403EAF-A5BC-4450-AC05-81BA3E897388}"/>
              </a:ext>
            </a:extLst>
          </p:cNvPr>
          <p:cNvCxnSpPr>
            <a:cxnSpLocks/>
          </p:cNvCxnSpPr>
          <p:nvPr/>
        </p:nvCxnSpPr>
        <p:spPr>
          <a:xfrm flipV="1">
            <a:off x="1765492" y="2803043"/>
            <a:ext cx="3341080" cy="21637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556AA1-29E2-421C-8A41-5096D4A8F890}"/>
              </a:ext>
            </a:extLst>
          </p:cNvPr>
          <p:cNvSpPr txBox="1"/>
          <p:nvPr/>
        </p:nvSpPr>
        <p:spPr>
          <a:xfrm>
            <a:off x="5106572" y="2488197"/>
            <a:ext cx="41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117068-D001-4BE2-8B45-9C9AD3687117}"/>
              </a:ext>
            </a:extLst>
          </p:cNvPr>
          <p:cNvCxnSpPr>
            <a:cxnSpLocks/>
          </p:cNvCxnSpPr>
          <p:nvPr/>
        </p:nvCxnSpPr>
        <p:spPr>
          <a:xfrm>
            <a:off x="3024555" y="4107766"/>
            <a:ext cx="0" cy="226489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BF554D-094E-417A-A7DA-E1A73788651E}"/>
              </a:ext>
            </a:extLst>
          </p:cNvPr>
          <p:cNvCxnSpPr>
            <a:cxnSpLocks/>
          </p:cNvCxnSpPr>
          <p:nvPr/>
        </p:nvCxnSpPr>
        <p:spPr>
          <a:xfrm flipH="1">
            <a:off x="1617785" y="4107766"/>
            <a:ext cx="1828801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BE581B3-DF5A-4F95-8704-04B66B08C717}"/>
              </a:ext>
            </a:extLst>
          </p:cNvPr>
          <p:cNvSpPr txBox="1"/>
          <p:nvPr/>
        </p:nvSpPr>
        <p:spPr>
          <a:xfrm>
            <a:off x="1322359" y="3968785"/>
            <a:ext cx="281361" cy="3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45015-7CC9-428C-887E-B1091C3E8A91}"/>
              </a:ext>
            </a:extLst>
          </p:cNvPr>
          <p:cNvSpPr txBox="1"/>
          <p:nvPr/>
        </p:nvSpPr>
        <p:spPr>
          <a:xfrm>
            <a:off x="2876844" y="6358598"/>
            <a:ext cx="29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4A90F0-8DD0-4FBC-9E14-DAAAD9A7A1F0}"/>
              </a:ext>
            </a:extLst>
          </p:cNvPr>
          <p:cNvCxnSpPr>
            <a:cxnSpLocks/>
          </p:cNvCxnSpPr>
          <p:nvPr/>
        </p:nvCxnSpPr>
        <p:spPr>
          <a:xfrm flipV="1">
            <a:off x="2180492" y="3615397"/>
            <a:ext cx="3341070" cy="22068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B77E95E-6717-411F-9C40-C8A0CBF01228}"/>
              </a:ext>
            </a:extLst>
          </p:cNvPr>
          <p:cNvSpPr txBox="1"/>
          <p:nvPr/>
        </p:nvSpPr>
        <p:spPr>
          <a:xfrm>
            <a:off x="5521562" y="3296203"/>
            <a:ext cx="1669384" cy="36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S+ subsidy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8A8C35-1E1D-4969-84A5-1BEC96E316C7}"/>
              </a:ext>
            </a:extLst>
          </p:cNvPr>
          <p:cNvCxnSpPr>
            <a:cxnSpLocks/>
          </p:cNvCxnSpPr>
          <p:nvPr/>
        </p:nvCxnSpPr>
        <p:spPr>
          <a:xfrm>
            <a:off x="3439551" y="4966790"/>
            <a:ext cx="0" cy="140587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F91634-422D-4E3D-911B-06695C496E92}"/>
              </a:ext>
            </a:extLst>
          </p:cNvPr>
          <p:cNvCxnSpPr>
            <a:cxnSpLocks/>
          </p:cNvCxnSpPr>
          <p:nvPr/>
        </p:nvCxnSpPr>
        <p:spPr>
          <a:xfrm flipH="1">
            <a:off x="1617785" y="4966790"/>
            <a:ext cx="1821767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B81B1C8-10C8-43E4-91E2-8392AB0C8E2F}"/>
              </a:ext>
            </a:extLst>
          </p:cNvPr>
          <p:cNvSpPr txBox="1"/>
          <p:nvPr/>
        </p:nvSpPr>
        <p:spPr>
          <a:xfrm>
            <a:off x="1216858" y="4760135"/>
            <a:ext cx="4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  <a:r>
              <a:rPr lang="en-IN" sz="1400" dirty="0"/>
              <a:t>0</a:t>
            </a:r>
            <a:endParaRPr lang="en-IN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9E0571-4867-4BE5-BEA4-FBC11BA0E05B}"/>
              </a:ext>
            </a:extLst>
          </p:cNvPr>
          <p:cNvSpPr txBox="1"/>
          <p:nvPr/>
        </p:nvSpPr>
        <p:spPr>
          <a:xfrm>
            <a:off x="3267230" y="6372665"/>
            <a:ext cx="58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</a:t>
            </a:r>
            <a:r>
              <a:rPr lang="en-IN" sz="1400" dirty="0"/>
              <a:t>0</a:t>
            </a:r>
            <a:endParaRPr lang="en-IN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9B43C5-E85D-4887-B948-94B61BA0F69A}"/>
              </a:ext>
            </a:extLst>
          </p:cNvPr>
          <p:cNvCxnSpPr>
            <a:cxnSpLocks/>
          </p:cNvCxnSpPr>
          <p:nvPr/>
        </p:nvCxnSpPr>
        <p:spPr>
          <a:xfrm>
            <a:off x="3446586" y="3854548"/>
            <a:ext cx="0" cy="111224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4E0DB6-0E92-47A8-A6DA-F106F95549A0}"/>
              </a:ext>
            </a:extLst>
          </p:cNvPr>
          <p:cNvCxnSpPr>
            <a:cxnSpLocks/>
          </p:cNvCxnSpPr>
          <p:nvPr/>
        </p:nvCxnSpPr>
        <p:spPr>
          <a:xfrm flipH="1">
            <a:off x="1617785" y="3854548"/>
            <a:ext cx="182176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983D33E-5A7C-4611-9492-D630F09CA669}"/>
              </a:ext>
            </a:extLst>
          </p:cNvPr>
          <p:cNvSpPr txBox="1"/>
          <p:nvPr/>
        </p:nvSpPr>
        <p:spPr>
          <a:xfrm>
            <a:off x="1234436" y="3655738"/>
            <a:ext cx="4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  <a:r>
              <a:rPr lang="en-IN" sz="1400" dirty="0"/>
              <a:t>1</a:t>
            </a:r>
            <a:endParaRPr lang="en-IN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039CBE-2B16-4E8A-8B56-9BDE420EE14A}"/>
              </a:ext>
            </a:extLst>
          </p:cNvPr>
          <p:cNvSpPr/>
          <p:nvPr/>
        </p:nvSpPr>
        <p:spPr>
          <a:xfrm>
            <a:off x="1635367" y="3861676"/>
            <a:ext cx="1821764" cy="1083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Total Cost of subsidy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AB6258-0768-43FB-94AC-3012B014873A}"/>
              </a:ext>
            </a:extLst>
          </p:cNvPr>
          <p:cNvSpPr/>
          <p:nvPr/>
        </p:nvSpPr>
        <p:spPr>
          <a:xfrm>
            <a:off x="1617183" y="3866027"/>
            <a:ext cx="1814741" cy="2629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Producer’s Subsidy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27D628-B022-4C72-BE4D-2EC569CAE909}"/>
              </a:ext>
            </a:extLst>
          </p:cNvPr>
          <p:cNvSpPr/>
          <p:nvPr/>
        </p:nvSpPr>
        <p:spPr>
          <a:xfrm>
            <a:off x="1617785" y="4165672"/>
            <a:ext cx="1828799" cy="85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Consumer’s Subsidy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E65DCF-A6A4-4A71-AD03-FBEFE62D74CA}"/>
              </a:ext>
            </a:extLst>
          </p:cNvPr>
          <p:cNvCxnSpPr/>
          <p:nvPr/>
        </p:nvCxnSpPr>
        <p:spPr>
          <a:xfrm>
            <a:off x="7580142" y="2660580"/>
            <a:ext cx="0" cy="36857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B18631C-F17F-494A-85D0-040512B14576}"/>
              </a:ext>
            </a:extLst>
          </p:cNvPr>
          <p:cNvSpPr txBox="1"/>
          <p:nvPr/>
        </p:nvSpPr>
        <p:spPr>
          <a:xfrm>
            <a:off x="7420709" y="2286007"/>
            <a:ext cx="88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9EC361B-6210-41F6-B016-1AF49F12FF9E}"/>
              </a:ext>
            </a:extLst>
          </p:cNvPr>
          <p:cNvCxnSpPr/>
          <p:nvPr/>
        </p:nvCxnSpPr>
        <p:spPr>
          <a:xfrm>
            <a:off x="7580142" y="6358598"/>
            <a:ext cx="40092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7A260CE-B4BF-4DE9-800E-6B77C8E64859}"/>
              </a:ext>
            </a:extLst>
          </p:cNvPr>
          <p:cNvSpPr txBox="1"/>
          <p:nvPr/>
        </p:nvSpPr>
        <p:spPr>
          <a:xfrm>
            <a:off x="10855569" y="6370881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04A108-7021-4C6B-A882-9C41412CFEFE}"/>
              </a:ext>
            </a:extLst>
          </p:cNvPr>
          <p:cNvSpPr txBox="1"/>
          <p:nvPr/>
        </p:nvSpPr>
        <p:spPr>
          <a:xfrm>
            <a:off x="7378512" y="6358598"/>
            <a:ext cx="436090" cy="3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10E691-0F2B-41EA-AAF1-5E2771EE91FD}"/>
              </a:ext>
            </a:extLst>
          </p:cNvPr>
          <p:cNvCxnSpPr>
            <a:cxnSpLocks/>
          </p:cNvCxnSpPr>
          <p:nvPr/>
        </p:nvCxnSpPr>
        <p:spPr>
          <a:xfrm>
            <a:off x="7969339" y="3880747"/>
            <a:ext cx="3362197" cy="7144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B992530-C449-4DF0-AAAE-903FB8F482FB}"/>
              </a:ext>
            </a:extLst>
          </p:cNvPr>
          <p:cNvSpPr txBox="1"/>
          <p:nvPr/>
        </p:nvSpPr>
        <p:spPr>
          <a:xfrm>
            <a:off x="11331536" y="4443806"/>
            <a:ext cx="31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F0B13D-134E-483A-8FB3-9FADDDBD66FD}"/>
              </a:ext>
            </a:extLst>
          </p:cNvPr>
          <p:cNvCxnSpPr>
            <a:cxnSpLocks/>
          </p:cNvCxnSpPr>
          <p:nvPr/>
        </p:nvCxnSpPr>
        <p:spPr>
          <a:xfrm flipV="1">
            <a:off x="8473459" y="2431471"/>
            <a:ext cx="2284823" cy="30278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E08BF88-B8F6-4DF5-BB51-477851CD702E}"/>
              </a:ext>
            </a:extLst>
          </p:cNvPr>
          <p:cNvSpPr txBox="1"/>
          <p:nvPr/>
        </p:nvSpPr>
        <p:spPr>
          <a:xfrm flipV="1">
            <a:off x="10736044" y="2197106"/>
            <a:ext cx="321196" cy="36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51D36-6571-4038-8A7A-4F63349C22CE}"/>
              </a:ext>
            </a:extLst>
          </p:cNvPr>
          <p:cNvCxnSpPr>
            <a:cxnSpLocks/>
          </p:cNvCxnSpPr>
          <p:nvPr/>
        </p:nvCxnSpPr>
        <p:spPr>
          <a:xfrm flipH="1">
            <a:off x="7580143" y="4218290"/>
            <a:ext cx="297531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0FEC8EA-0C50-41A7-88FA-7563489EF2CF}"/>
              </a:ext>
            </a:extLst>
          </p:cNvPr>
          <p:cNvSpPr txBox="1"/>
          <p:nvPr/>
        </p:nvSpPr>
        <p:spPr>
          <a:xfrm>
            <a:off x="7257681" y="4033919"/>
            <a:ext cx="281361" cy="3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7DA4B1F-5D24-4985-989C-A149FDEAE344}"/>
              </a:ext>
            </a:extLst>
          </p:cNvPr>
          <p:cNvCxnSpPr>
            <a:cxnSpLocks/>
          </p:cNvCxnSpPr>
          <p:nvPr/>
        </p:nvCxnSpPr>
        <p:spPr>
          <a:xfrm>
            <a:off x="9434751" y="4218290"/>
            <a:ext cx="0" cy="214030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A7CB7D2-4AAC-491E-A601-A05F91A67022}"/>
              </a:ext>
            </a:extLst>
          </p:cNvPr>
          <p:cNvSpPr txBox="1"/>
          <p:nvPr/>
        </p:nvSpPr>
        <p:spPr>
          <a:xfrm>
            <a:off x="9235440" y="6346316"/>
            <a:ext cx="29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C2EC64-8BE9-49E7-97D1-24DB24DCC875}"/>
              </a:ext>
            </a:extLst>
          </p:cNvPr>
          <p:cNvCxnSpPr>
            <a:cxnSpLocks/>
          </p:cNvCxnSpPr>
          <p:nvPr/>
        </p:nvCxnSpPr>
        <p:spPr>
          <a:xfrm flipV="1">
            <a:off x="9307579" y="3346585"/>
            <a:ext cx="2023957" cy="274985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50CBE1F-6283-4BBC-9447-5DBA72FC7C2B}"/>
              </a:ext>
            </a:extLst>
          </p:cNvPr>
          <p:cNvSpPr txBox="1"/>
          <p:nvPr/>
        </p:nvSpPr>
        <p:spPr>
          <a:xfrm>
            <a:off x="10900163" y="2971129"/>
            <a:ext cx="1364526" cy="36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S+ subsidy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797C7D6-7D23-4BE7-9B1B-9F9F7A267AF8}"/>
              </a:ext>
            </a:extLst>
          </p:cNvPr>
          <p:cNvCxnSpPr>
            <a:cxnSpLocks/>
          </p:cNvCxnSpPr>
          <p:nvPr/>
        </p:nvCxnSpPr>
        <p:spPr>
          <a:xfrm flipH="1">
            <a:off x="7580142" y="4426529"/>
            <a:ext cx="2975317" cy="5055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8C3EF09-E125-404D-9754-4AF7E253493B}"/>
              </a:ext>
            </a:extLst>
          </p:cNvPr>
          <p:cNvCxnSpPr>
            <a:cxnSpLocks/>
          </p:cNvCxnSpPr>
          <p:nvPr/>
        </p:nvCxnSpPr>
        <p:spPr>
          <a:xfrm>
            <a:off x="10555459" y="4477085"/>
            <a:ext cx="0" cy="188151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BAD2FFA-C88A-4341-9F3E-15EE838EB915}"/>
              </a:ext>
            </a:extLst>
          </p:cNvPr>
          <p:cNvSpPr txBox="1"/>
          <p:nvPr/>
        </p:nvSpPr>
        <p:spPr>
          <a:xfrm>
            <a:off x="7194466" y="4349486"/>
            <a:ext cx="4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  <a:r>
              <a:rPr lang="en-IN" sz="1400" dirty="0"/>
              <a:t>0</a:t>
            </a:r>
            <a:endParaRPr lang="en-IN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0358D53-9E49-4B36-99A0-EE35CB0A6F0F}"/>
              </a:ext>
            </a:extLst>
          </p:cNvPr>
          <p:cNvSpPr txBox="1"/>
          <p:nvPr/>
        </p:nvSpPr>
        <p:spPr>
          <a:xfrm>
            <a:off x="10312845" y="6356800"/>
            <a:ext cx="58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</a:t>
            </a:r>
            <a:r>
              <a:rPr lang="en-IN" sz="1400" dirty="0"/>
              <a:t>0</a:t>
            </a:r>
            <a:endParaRPr lang="en-IN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FCCC19D-7A6C-40B4-A916-B30CBCF51447}"/>
              </a:ext>
            </a:extLst>
          </p:cNvPr>
          <p:cNvCxnSpPr>
            <a:cxnSpLocks/>
          </p:cNvCxnSpPr>
          <p:nvPr/>
        </p:nvCxnSpPr>
        <p:spPr>
          <a:xfrm>
            <a:off x="10555459" y="2729132"/>
            <a:ext cx="0" cy="170887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87EFDBF-50FC-4FDA-8839-5DF96C1D2C8B}"/>
              </a:ext>
            </a:extLst>
          </p:cNvPr>
          <p:cNvCxnSpPr/>
          <p:nvPr/>
        </p:nvCxnSpPr>
        <p:spPr>
          <a:xfrm flipH="1">
            <a:off x="7580142" y="2729132"/>
            <a:ext cx="2975317" cy="7391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551921A1-B408-4E3C-9EA6-503DE53EAED4}"/>
              </a:ext>
            </a:extLst>
          </p:cNvPr>
          <p:cNvSpPr txBox="1"/>
          <p:nvPr/>
        </p:nvSpPr>
        <p:spPr>
          <a:xfrm>
            <a:off x="7197981" y="2599860"/>
            <a:ext cx="4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  <a:r>
              <a:rPr lang="en-IN" sz="1400" dirty="0"/>
              <a:t>1</a:t>
            </a:r>
            <a:endParaRPr lang="en-IN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FE4A773-ABD6-4EC3-8C88-51F34E488915}"/>
              </a:ext>
            </a:extLst>
          </p:cNvPr>
          <p:cNvSpPr/>
          <p:nvPr/>
        </p:nvSpPr>
        <p:spPr>
          <a:xfrm>
            <a:off x="7587174" y="2739468"/>
            <a:ext cx="2953623" cy="17088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Total Cost of subsidy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93002F8-43DC-4AD6-8832-4EAC7F3ADA0B}"/>
              </a:ext>
            </a:extLst>
          </p:cNvPr>
          <p:cNvSpPr/>
          <p:nvPr/>
        </p:nvSpPr>
        <p:spPr>
          <a:xfrm>
            <a:off x="7580141" y="2756102"/>
            <a:ext cx="2964705" cy="14017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Producers subsidy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0210B03-53DE-479A-A8A9-24C844168297}"/>
              </a:ext>
            </a:extLst>
          </p:cNvPr>
          <p:cNvSpPr/>
          <p:nvPr/>
        </p:nvSpPr>
        <p:spPr>
          <a:xfrm>
            <a:off x="7570759" y="4177411"/>
            <a:ext cx="2953623" cy="299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Consumer’s subsidy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2295E19-1B23-4760-86A5-D09B724D559C}"/>
              </a:ext>
            </a:extLst>
          </p:cNvPr>
          <p:cNvSpPr txBox="1"/>
          <p:nvPr/>
        </p:nvSpPr>
        <p:spPr>
          <a:xfrm>
            <a:off x="1125419" y="1186935"/>
            <a:ext cx="334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When Demand is Inelastic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7BDBC50-223F-4CF7-B264-6643330A79F8}"/>
              </a:ext>
            </a:extLst>
          </p:cNvPr>
          <p:cNvSpPr txBox="1"/>
          <p:nvPr/>
        </p:nvSpPr>
        <p:spPr>
          <a:xfrm>
            <a:off x="6963508" y="1186935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When Demand is Elastic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ADB82EB-91F2-4281-95D9-E0A877CAFEC0}"/>
              </a:ext>
            </a:extLst>
          </p:cNvPr>
          <p:cNvSpPr txBox="1"/>
          <p:nvPr/>
        </p:nvSpPr>
        <p:spPr>
          <a:xfrm>
            <a:off x="1130116" y="363828"/>
            <a:ext cx="637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SUBSIDIES and ELASTICITY</a:t>
            </a:r>
          </a:p>
        </p:txBody>
      </p:sp>
    </p:spTree>
    <p:extLst>
      <p:ext uri="{BB962C8B-B14F-4D97-AF65-F5344CB8AC3E}">
        <p14:creationId xmlns:p14="http://schemas.microsoft.com/office/powerpoint/2010/main" val="42942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20" grpId="0"/>
      <p:bldP spid="21" grpId="0"/>
      <p:bldP spid="31" grpId="0"/>
      <p:bldP spid="38" grpId="0"/>
      <p:bldP spid="39" grpId="0"/>
      <p:bldP spid="47" grpId="0"/>
      <p:bldP spid="48" grpId="0" animBg="1"/>
      <p:bldP spid="49" grpId="0" animBg="1"/>
      <p:bldP spid="50" grpId="0" animBg="1"/>
      <p:bldP spid="52" grpId="0"/>
      <p:bldP spid="54" grpId="0"/>
      <p:bldP spid="55" grpId="0"/>
      <p:bldP spid="62" grpId="0"/>
      <p:bldP spid="66" grpId="0"/>
      <p:bldP spid="70" grpId="0"/>
      <p:bldP spid="73" grpId="0"/>
      <p:bldP spid="77" grpId="0"/>
      <p:bldP spid="82" grpId="0"/>
      <p:bldP spid="83" grpId="0"/>
      <p:bldP spid="93" grpId="0"/>
      <p:bldP spid="94" grpId="0" animBg="1"/>
      <p:bldP spid="97" grpId="0" animBg="1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02F2-2BBD-41B4-B969-9A7025A4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D5B36-0240-4821-8FFF-1245A7ABD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Part 1</a:t>
            </a:r>
          </a:p>
          <a:p>
            <a:r>
              <a:rPr lang="en-IN" dirty="0"/>
              <a:t>Understand the impact of indirect taxes on consumers, producers and government.</a:t>
            </a:r>
          </a:p>
          <a:p>
            <a:r>
              <a:rPr lang="en-IN" dirty="0"/>
              <a:t>Understand the incidence of taxes on consumers and producers.</a:t>
            </a:r>
          </a:p>
          <a:p>
            <a:endParaRPr lang="en-IN" dirty="0"/>
          </a:p>
          <a:p>
            <a:r>
              <a:rPr lang="en-IN" dirty="0"/>
              <a:t>Part 2</a:t>
            </a:r>
          </a:p>
          <a:p>
            <a:r>
              <a:rPr lang="en-IN" dirty="0"/>
              <a:t>Understand the impact of subsidies on consumers, producers and the government.</a:t>
            </a:r>
          </a:p>
          <a:p>
            <a:r>
              <a:rPr lang="en-IN" dirty="0"/>
              <a:t>Understand the incidence of subsidies on consumers and producers.</a:t>
            </a:r>
          </a:p>
        </p:txBody>
      </p:sp>
    </p:spTree>
    <p:extLst>
      <p:ext uri="{BB962C8B-B14F-4D97-AF65-F5344CB8AC3E}">
        <p14:creationId xmlns:p14="http://schemas.microsoft.com/office/powerpoint/2010/main" val="342470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2B4F-3F96-499D-9C80-8E397C89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Indirect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41F0-3009-42E8-834C-A4E8A2BE4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Indirect tax is a tax on expenditure.</a:t>
            </a:r>
          </a:p>
          <a:p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27E6D5-BCF4-4CE7-9EB9-BCC689592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935058"/>
              </p:ext>
            </p:extLst>
          </p:nvPr>
        </p:nvGraphicFramePr>
        <p:xfrm>
          <a:off x="3621649" y="2869809"/>
          <a:ext cx="4565748" cy="257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94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0CAEF17-1CC3-4A63-B5EF-E5A4E41CD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05264"/>
              </p:ext>
            </p:extLst>
          </p:nvPr>
        </p:nvGraphicFramePr>
        <p:xfrm>
          <a:off x="1814732" y="719666"/>
          <a:ext cx="834526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985">
                  <a:extLst>
                    <a:ext uri="{9D8B030D-6E8A-4147-A177-3AD203B41FA5}">
                      <a16:colId xmlns:a16="http://schemas.microsoft.com/office/drawing/2014/main" val="1424536493"/>
                    </a:ext>
                  </a:extLst>
                </a:gridCol>
                <a:gridCol w="4250283">
                  <a:extLst>
                    <a:ext uri="{9D8B030D-6E8A-4147-A177-3AD203B41FA5}">
                      <a16:colId xmlns:a16="http://schemas.microsoft.com/office/drawing/2014/main" val="182136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Value Added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Excise Duty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68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Ad Valorem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Specific or Unit Tax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45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Tax charged increases in proportion to the value of the tax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r>
                        <a:rPr lang="en-IN" dirty="0"/>
                        <a:t>Amount of tax charged does not change with the value of the good but with the quantity or volume of the good.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96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21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9E7C1-28B5-409A-8D63-650265ADE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00" t="21524" r="28116" b="5824"/>
          <a:stretch/>
        </p:blipFill>
        <p:spPr>
          <a:xfrm>
            <a:off x="2860432" y="0"/>
            <a:ext cx="5298830" cy="68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9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AE12-79FF-4B35-A32A-0BEF27DE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787791"/>
          </a:xfrm>
        </p:spPr>
        <p:txBody>
          <a:bodyPr/>
          <a:lstStyle/>
          <a:p>
            <a:r>
              <a:rPr lang="en-IN" dirty="0"/>
              <a:t>The Incidence of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76F1D-55AD-4FD6-9D12-280D69E1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r>
              <a:rPr lang="en-IN" dirty="0"/>
              <a:t>Measures the burden of tax upon the tax payer</a:t>
            </a:r>
          </a:p>
          <a:p>
            <a:r>
              <a:rPr lang="en-IN" dirty="0"/>
              <a:t>Impact of imposing an indirect tax on a good – Decrease in supply</a:t>
            </a:r>
          </a:p>
          <a:p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2EE1AF-E167-4C6E-BE15-9699CAC3A7EE}"/>
              </a:ext>
            </a:extLst>
          </p:cNvPr>
          <p:cNvCxnSpPr>
            <a:cxnSpLocks/>
          </p:cNvCxnSpPr>
          <p:nvPr/>
        </p:nvCxnSpPr>
        <p:spPr>
          <a:xfrm>
            <a:off x="1181686" y="2370401"/>
            <a:ext cx="0" cy="317929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973F02-C0E9-458B-ACDF-543A7A391371}"/>
              </a:ext>
            </a:extLst>
          </p:cNvPr>
          <p:cNvCxnSpPr/>
          <p:nvPr/>
        </p:nvCxnSpPr>
        <p:spPr>
          <a:xfrm>
            <a:off x="1181686" y="5549699"/>
            <a:ext cx="368573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64AE54-8B42-47B1-8C2E-692E4BD57992}"/>
              </a:ext>
            </a:extLst>
          </p:cNvPr>
          <p:cNvSpPr txBox="1"/>
          <p:nvPr/>
        </p:nvSpPr>
        <p:spPr>
          <a:xfrm>
            <a:off x="4893855" y="524763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  <a:p>
            <a:r>
              <a:rPr lang="en-IN" dirty="0"/>
              <a:t>(Millions of units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5BE9B-4C04-41AA-A469-9E172B563BB0}"/>
              </a:ext>
            </a:extLst>
          </p:cNvPr>
          <p:cNvSpPr txBox="1"/>
          <p:nvPr/>
        </p:nvSpPr>
        <p:spPr>
          <a:xfrm>
            <a:off x="869667" y="2001068"/>
            <a:ext cx="163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 (US$)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4A6E1B-F0D1-44D6-91A1-965C88702BD0}"/>
              </a:ext>
            </a:extLst>
          </p:cNvPr>
          <p:cNvCxnSpPr>
            <a:cxnSpLocks/>
          </p:cNvCxnSpPr>
          <p:nvPr/>
        </p:nvCxnSpPr>
        <p:spPr>
          <a:xfrm>
            <a:off x="1885225" y="2535896"/>
            <a:ext cx="2520943" cy="24949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EDFE9B-C74E-4BC7-8822-662B7C0084A9}"/>
              </a:ext>
            </a:extLst>
          </p:cNvPr>
          <p:cNvCxnSpPr>
            <a:cxnSpLocks/>
          </p:cNvCxnSpPr>
          <p:nvPr/>
        </p:nvCxnSpPr>
        <p:spPr>
          <a:xfrm flipV="1">
            <a:off x="1623167" y="2825092"/>
            <a:ext cx="2782470" cy="16257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DD2ED-555A-4C1E-9798-D7F6BEA0B77D}"/>
              </a:ext>
            </a:extLst>
          </p:cNvPr>
          <p:cNvCxnSpPr>
            <a:cxnSpLocks/>
          </p:cNvCxnSpPr>
          <p:nvPr/>
        </p:nvCxnSpPr>
        <p:spPr>
          <a:xfrm flipV="1">
            <a:off x="1353935" y="2181529"/>
            <a:ext cx="2820288" cy="17161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B8DD4B-54C2-4E1A-9967-2939C241294D}"/>
              </a:ext>
            </a:extLst>
          </p:cNvPr>
          <p:cNvCxnSpPr>
            <a:cxnSpLocks/>
          </p:cNvCxnSpPr>
          <p:nvPr/>
        </p:nvCxnSpPr>
        <p:spPr>
          <a:xfrm flipH="1">
            <a:off x="1137300" y="3661029"/>
            <a:ext cx="1814179" cy="3439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868876-582A-4EA0-8CCB-C64CAC629945}"/>
              </a:ext>
            </a:extLst>
          </p:cNvPr>
          <p:cNvCxnSpPr>
            <a:cxnSpLocks/>
          </p:cNvCxnSpPr>
          <p:nvPr/>
        </p:nvCxnSpPr>
        <p:spPr>
          <a:xfrm>
            <a:off x="2993681" y="3678226"/>
            <a:ext cx="0" cy="187147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E61627-6995-4E33-8361-D6988D686F51}"/>
              </a:ext>
            </a:extLst>
          </p:cNvPr>
          <p:cNvCxnSpPr>
            <a:cxnSpLocks/>
          </p:cNvCxnSpPr>
          <p:nvPr/>
        </p:nvCxnSpPr>
        <p:spPr>
          <a:xfrm flipH="1">
            <a:off x="1208685" y="3178079"/>
            <a:ext cx="1292831" cy="0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0B43E2-90C1-49E4-A578-41B8E55A77F7}"/>
              </a:ext>
            </a:extLst>
          </p:cNvPr>
          <p:cNvCxnSpPr>
            <a:cxnSpLocks/>
          </p:cNvCxnSpPr>
          <p:nvPr/>
        </p:nvCxnSpPr>
        <p:spPr>
          <a:xfrm>
            <a:off x="2503284" y="3178079"/>
            <a:ext cx="0" cy="2371620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D6A9EF7-0EA5-4356-867C-53A1E1BCAF45}"/>
              </a:ext>
            </a:extLst>
          </p:cNvPr>
          <p:cNvCxnSpPr>
            <a:cxnSpLocks/>
            <a:endCxn id="52" idx="2"/>
          </p:cNvCxnSpPr>
          <p:nvPr/>
        </p:nvCxnSpPr>
        <p:spPr>
          <a:xfrm flipH="1">
            <a:off x="1150866" y="3929091"/>
            <a:ext cx="1300954" cy="22275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78866C2-F77B-47D8-81C6-68E1D2E167E5}"/>
              </a:ext>
            </a:extLst>
          </p:cNvPr>
          <p:cNvSpPr txBox="1"/>
          <p:nvPr/>
        </p:nvSpPr>
        <p:spPr>
          <a:xfrm>
            <a:off x="4374080" y="4815003"/>
            <a:ext cx="62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8B8219-F1C6-40F9-972C-F68B5A096A5A}"/>
              </a:ext>
            </a:extLst>
          </p:cNvPr>
          <p:cNvSpPr txBox="1"/>
          <p:nvPr/>
        </p:nvSpPr>
        <p:spPr>
          <a:xfrm>
            <a:off x="4398874" y="2590147"/>
            <a:ext cx="44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</a:t>
            </a:r>
            <a:endParaRPr lang="en-IN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75BFF1-229A-482B-B35F-28E70131746D}"/>
              </a:ext>
            </a:extLst>
          </p:cNvPr>
          <p:cNvSpPr txBox="1"/>
          <p:nvPr/>
        </p:nvSpPr>
        <p:spPr>
          <a:xfrm>
            <a:off x="4125009" y="1886602"/>
            <a:ext cx="5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2</a:t>
            </a:r>
            <a:endParaRPr lang="en-IN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4BB1A9-0993-4B03-9196-031EF57B586D}"/>
              </a:ext>
            </a:extLst>
          </p:cNvPr>
          <p:cNvSpPr txBox="1"/>
          <p:nvPr/>
        </p:nvSpPr>
        <p:spPr>
          <a:xfrm>
            <a:off x="704684" y="3522529"/>
            <a:ext cx="658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7.30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963DAB-9D37-48C5-B14C-312E06A0213A}"/>
              </a:ext>
            </a:extLst>
          </p:cNvPr>
          <p:cNvSpPr txBox="1"/>
          <p:nvPr/>
        </p:nvSpPr>
        <p:spPr>
          <a:xfrm>
            <a:off x="961885" y="3783358"/>
            <a:ext cx="377962" cy="279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9B84AE-CE57-4072-9B3A-E80582E2BCBC}"/>
              </a:ext>
            </a:extLst>
          </p:cNvPr>
          <p:cNvSpPr txBox="1"/>
          <p:nvPr/>
        </p:nvSpPr>
        <p:spPr>
          <a:xfrm>
            <a:off x="946680" y="3039615"/>
            <a:ext cx="27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EDAA170-7B7D-4AE5-AF6F-44FE630CA191}"/>
              </a:ext>
            </a:extLst>
          </p:cNvPr>
          <p:cNvSpPr txBox="1"/>
          <p:nvPr/>
        </p:nvSpPr>
        <p:spPr>
          <a:xfrm>
            <a:off x="2809878" y="5566244"/>
            <a:ext cx="45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60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EA82C7-E344-4D9B-B0C3-4308CE05E929}"/>
              </a:ext>
            </a:extLst>
          </p:cNvPr>
          <p:cNvSpPr txBox="1"/>
          <p:nvPr/>
        </p:nvSpPr>
        <p:spPr>
          <a:xfrm>
            <a:off x="2273622" y="5566245"/>
            <a:ext cx="45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40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C884642-C66E-473B-B5F8-EB4468B3331A}"/>
              </a:ext>
            </a:extLst>
          </p:cNvPr>
          <p:cNvSpPr txBox="1"/>
          <p:nvPr/>
        </p:nvSpPr>
        <p:spPr>
          <a:xfrm>
            <a:off x="6835026" y="1886602"/>
            <a:ext cx="50941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TAX REVENUE:</a:t>
            </a:r>
          </a:p>
          <a:p>
            <a:endParaRPr lang="en-IN" dirty="0"/>
          </a:p>
          <a:p>
            <a:r>
              <a:rPr lang="en-IN" dirty="0"/>
              <a:t>Tax revenue is the income that is gained by government through taxation.</a:t>
            </a:r>
          </a:p>
          <a:p>
            <a:endParaRPr lang="en-IN" dirty="0"/>
          </a:p>
          <a:p>
            <a:r>
              <a:rPr lang="en-IN" dirty="0"/>
              <a:t>Total Tax revenue : </a:t>
            </a:r>
          </a:p>
          <a:p>
            <a:r>
              <a:rPr lang="en-IN" dirty="0"/>
              <a:t>Tax per unit X Quantity sold</a:t>
            </a:r>
          </a:p>
          <a:p>
            <a:r>
              <a:rPr lang="en-IN" dirty="0"/>
              <a:t>= $1 X 40 million units</a:t>
            </a:r>
          </a:p>
          <a:p>
            <a:r>
              <a:rPr lang="en-IN" dirty="0"/>
              <a:t>= $ 40 million</a:t>
            </a:r>
          </a:p>
          <a:p>
            <a:endParaRPr lang="en-IN" dirty="0"/>
          </a:p>
          <a:p>
            <a:r>
              <a:rPr lang="en-IN" dirty="0"/>
              <a:t>Consumers Paid:</a:t>
            </a:r>
          </a:p>
          <a:p>
            <a:r>
              <a:rPr lang="en-IN" dirty="0"/>
              <a:t>= $0.70 X 40 million units</a:t>
            </a:r>
          </a:p>
          <a:p>
            <a:r>
              <a:rPr lang="en-IN" dirty="0"/>
              <a:t>= $28 million</a:t>
            </a:r>
          </a:p>
          <a:p>
            <a:endParaRPr lang="en-IN" dirty="0"/>
          </a:p>
          <a:p>
            <a:r>
              <a:rPr lang="en-IN" dirty="0"/>
              <a:t>Producers paid:</a:t>
            </a:r>
          </a:p>
          <a:p>
            <a:r>
              <a:rPr lang="en-IN" dirty="0"/>
              <a:t>= $0.30 X 40 million units</a:t>
            </a:r>
          </a:p>
          <a:p>
            <a:r>
              <a:rPr lang="en-IN" dirty="0"/>
              <a:t>= $12 million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62F2F51-AB28-46C9-9CF8-9C21440881D5}"/>
              </a:ext>
            </a:extLst>
          </p:cNvPr>
          <p:cNvSpPr txBox="1"/>
          <p:nvPr/>
        </p:nvSpPr>
        <p:spPr>
          <a:xfrm>
            <a:off x="1208685" y="3175472"/>
            <a:ext cx="129282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Consumer Burden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935E9E5-2D92-488D-A0C2-6E75520D3D72}"/>
              </a:ext>
            </a:extLst>
          </p:cNvPr>
          <p:cNvSpPr txBox="1"/>
          <p:nvPr/>
        </p:nvSpPr>
        <p:spPr>
          <a:xfrm>
            <a:off x="1178889" y="3692459"/>
            <a:ext cx="1339497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900" dirty="0"/>
              <a:t>Producer Burden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B5787E1-F7C0-4B74-81B8-6DD31E3F25C4}"/>
              </a:ext>
            </a:extLst>
          </p:cNvPr>
          <p:cNvSpPr txBox="1"/>
          <p:nvPr/>
        </p:nvSpPr>
        <p:spPr>
          <a:xfrm>
            <a:off x="946680" y="5496668"/>
            <a:ext cx="262004" cy="37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6409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0" grpId="0"/>
      <p:bldP spid="41" grpId="0"/>
      <p:bldP spid="42" grpId="0"/>
      <p:bldP spid="45" grpId="0"/>
      <p:bldP spid="52" grpId="0"/>
      <p:bldP spid="53" grpId="0"/>
      <p:bldP spid="59" grpId="0"/>
      <p:bldP spid="60" grpId="0"/>
      <p:bldP spid="116" grpId="0" animBg="1"/>
      <p:bldP spid="117" grpId="0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CECE-A74C-4D5B-B982-CD19D59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829994"/>
          </a:xfrm>
        </p:spPr>
        <p:txBody>
          <a:bodyPr/>
          <a:lstStyle/>
          <a:p>
            <a:r>
              <a:rPr lang="en-IN" dirty="0"/>
              <a:t>Ad valorem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0AFF-ED96-44FF-84AC-D526F624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928468"/>
            <a:ext cx="9404723" cy="5319931"/>
          </a:xfrm>
        </p:spPr>
        <p:txBody>
          <a:bodyPr/>
          <a:lstStyle/>
          <a:p>
            <a:r>
              <a:rPr lang="en-IN" dirty="0"/>
              <a:t>Ad valorem means – according to value.</a:t>
            </a:r>
          </a:p>
          <a:p>
            <a:r>
              <a:rPr lang="en-IN" dirty="0"/>
              <a:t>An ad valorem tax imposes a tax on a good depending on its value.</a:t>
            </a:r>
          </a:p>
          <a:p>
            <a:r>
              <a:rPr lang="en-IN" dirty="0"/>
              <a:t>This tax is usually expressed as percentage tax.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E4F7CD-CC8E-499A-935A-D73E366C7775}"/>
              </a:ext>
            </a:extLst>
          </p:cNvPr>
          <p:cNvCxnSpPr>
            <a:cxnSpLocks/>
          </p:cNvCxnSpPr>
          <p:nvPr/>
        </p:nvCxnSpPr>
        <p:spPr>
          <a:xfrm>
            <a:off x="1758462" y="2672862"/>
            <a:ext cx="0" cy="336039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80E825-B216-4ADF-A767-D3A88CDE9C8C}"/>
              </a:ext>
            </a:extLst>
          </p:cNvPr>
          <p:cNvCxnSpPr>
            <a:cxnSpLocks/>
          </p:cNvCxnSpPr>
          <p:nvPr/>
        </p:nvCxnSpPr>
        <p:spPr>
          <a:xfrm>
            <a:off x="1753009" y="6020972"/>
            <a:ext cx="4127286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CAADFD-84AF-442C-BB93-EF40E9389680}"/>
              </a:ext>
            </a:extLst>
          </p:cNvPr>
          <p:cNvSpPr txBox="1"/>
          <p:nvPr/>
        </p:nvSpPr>
        <p:spPr>
          <a:xfrm>
            <a:off x="1533377" y="2261326"/>
            <a:ext cx="132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DD132-5292-42F8-B0BA-3024A80A77BB}"/>
              </a:ext>
            </a:extLst>
          </p:cNvPr>
          <p:cNvSpPr txBox="1"/>
          <p:nvPr/>
        </p:nvSpPr>
        <p:spPr>
          <a:xfrm>
            <a:off x="5939325" y="5879012"/>
            <a:ext cx="135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DBE1DC-AC8B-48AD-9D9B-53034B4CB3D1}"/>
              </a:ext>
            </a:extLst>
          </p:cNvPr>
          <p:cNvCxnSpPr>
            <a:cxnSpLocks/>
          </p:cNvCxnSpPr>
          <p:nvPr/>
        </p:nvCxnSpPr>
        <p:spPr>
          <a:xfrm flipH="1" flipV="1">
            <a:off x="2188764" y="2940148"/>
            <a:ext cx="2607046" cy="279064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BC3F31-E610-4664-85A3-9C74A73C16AC}"/>
              </a:ext>
            </a:extLst>
          </p:cNvPr>
          <p:cNvCxnSpPr>
            <a:cxnSpLocks/>
          </p:cNvCxnSpPr>
          <p:nvPr/>
        </p:nvCxnSpPr>
        <p:spPr>
          <a:xfrm flipV="1">
            <a:off x="1758462" y="3207434"/>
            <a:ext cx="3587261" cy="232117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450146-DA34-4BA5-B306-8EAE88B48E8B}"/>
              </a:ext>
            </a:extLst>
          </p:cNvPr>
          <p:cNvCxnSpPr/>
          <p:nvPr/>
        </p:nvCxnSpPr>
        <p:spPr>
          <a:xfrm flipV="1">
            <a:off x="1758462" y="2461846"/>
            <a:ext cx="2405575" cy="251811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1B05F6B-CBE2-4036-B7DC-51DB025392E0}"/>
              </a:ext>
            </a:extLst>
          </p:cNvPr>
          <p:cNvSpPr txBox="1"/>
          <p:nvPr/>
        </p:nvSpPr>
        <p:spPr>
          <a:xfrm>
            <a:off x="4777372" y="5484616"/>
            <a:ext cx="63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C769E2-956C-41D0-97E5-8D53E4A89878}"/>
              </a:ext>
            </a:extLst>
          </p:cNvPr>
          <p:cNvSpPr txBox="1"/>
          <p:nvPr/>
        </p:nvSpPr>
        <p:spPr>
          <a:xfrm>
            <a:off x="5345723" y="3108960"/>
            <a:ext cx="59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A4FADD-1AF7-444E-AA36-C98D205205D6}"/>
              </a:ext>
            </a:extLst>
          </p:cNvPr>
          <p:cNvSpPr txBox="1"/>
          <p:nvPr/>
        </p:nvSpPr>
        <p:spPr>
          <a:xfrm>
            <a:off x="4180449" y="2310565"/>
            <a:ext cx="63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2</a:t>
            </a:r>
            <a:endParaRPr lang="en-I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7BF12-8170-4CC3-A9A3-6742A0A352D8}"/>
              </a:ext>
            </a:extLst>
          </p:cNvPr>
          <p:cNvCxnSpPr/>
          <p:nvPr/>
        </p:nvCxnSpPr>
        <p:spPr>
          <a:xfrm flipH="1">
            <a:off x="1758462" y="4389119"/>
            <a:ext cx="174439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D09883-ADFF-415E-AD0D-E2818E96E37D}"/>
              </a:ext>
            </a:extLst>
          </p:cNvPr>
          <p:cNvCxnSpPr/>
          <p:nvPr/>
        </p:nvCxnSpPr>
        <p:spPr>
          <a:xfrm>
            <a:off x="3502855" y="4389120"/>
            <a:ext cx="0" cy="163185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0F6083-37DD-48ED-847E-373FFF6D5CD4}"/>
              </a:ext>
            </a:extLst>
          </p:cNvPr>
          <p:cNvCxnSpPr/>
          <p:nvPr/>
        </p:nvCxnSpPr>
        <p:spPr>
          <a:xfrm flipH="1">
            <a:off x="1758462" y="3742006"/>
            <a:ext cx="1195753" cy="0"/>
          </a:xfrm>
          <a:prstGeom prst="line">
            <a:avLst/>
          </a:prstGeom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5E0043-DC6E-4F63-91EA-0FCA9AC2596F}"/>
              </a:ext>
            </a:extLst>
          </p:cNvPr>
          <p:cNvCxnSpPr/>
          <p:nvPr/>
        </p:nvCxnSpPr>
        <p:spPr>
          <a:xfrm>
            <a:off x="2954215" y="3742006"/>
            <a:ext cx="0" cy="2278966"/>
          </a:xfrm>
          <a:prstGeom prst="line">
            <a:avLst/>
          </a:prstGeom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0B39D41-304E-4EB4-B09A-98BF4206065D}"/>
              </a:ext>
            </a:extLst>
          </p:cNvPr>
          <p:cNvSpPr txBox="1"/>
          <p:nvPr/>
        </p:nvSpPr>
        <p:spPr>
          <a:xfrm>
            <a:off x="1470758" y="3545059"/>
            <a:ext cx="41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358D6F-79F9-4C90-8D5A-1A68C367EE10}"/>
              </a:ext>
            </a:extLst>
          </p:cNvPr>
          <p:cNvSpPr txBox="1"/>
          <p:nvPr/>
        </p:nvSpPr>
        <p:spPr>
          <a:xfrm>
            <a:off x="1376050" y="4170179"/>
            <a:ext cx="463052" cy="36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4D527D2-C131-44D4-AD9C-40274670ED03}"/>
              </a:ext>
            </a:extLst>
          </p:cNvPr>
          <p:cNvCxnSpPr/>
          <p:nvPr/>
        </p:nvCxnSpPr>
        <p:spPr>
          <a:xfrm flipH="1">
            <a:off x="1758461" y="4768951"/>
            <a:ext cx="1195753" cy="176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9D1DEF1-09F9-4F4D-A147-92A68124C7CE}"/>
              </a:ext>
            </a:extLst>
          </p:cNvPr>
          <p:cNvSpPr txBox="1"/>
          <p:nvPr/>
        </p:nvSpPr>
        <p:spPr>
          <a:xfrm>
            <a:off x="1434009" y="4637978"/>
            <a:ext cx="319000" cy="36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17919B-3711-4978-9339-23BD760A40C6}"/>
              </a:ext>
            </a:extLst>
          </p:cNvPr>
          <p:cNvSpPr txBox="1"/>
          <p:nvPr/>
        </p:nvSpPr>
        <p:spPr>
          <a:xfrm>
            <a:off x="2776120" y="603325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83CCDD-2001-43DE-8814-FC1046CD3564}"/>
              </a:ext>
            </a:extLst>
          </p:cNvPr>
          <p:cNvSpPr txBox="1"/>
          <p:nvPr/>
        </p:nvSpPr>
        <p:spPr>
          <a:xfrm>
            <a:off x="3359640" y="6033257"/>
            <a:ext cx="464234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1D09D0-FE89-4753-9A06-4B8176741F9F}"/>
              </a:ext>
            </a:extLst>
          </p:cNvPr>
          <p:cNvSpPr txBox="1"/>
          <p:nvPr/>
        </p:nvSpPr>
        <p:spPr>
          <a:xfrm>
            <a:off x="2783375" y="3418543"/>
            <a:ext cx="32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4051CD-59DA-48AF-8E7E-F4284200CBC2}"/>
              </a:ext>
            </a:extLst>
          </p:cNvPr>
          <p:cNvSpPr txBox="1"/>
          <p:nvPr/>
        </p:nvSpPr>
        <p:spPr>
          <a:xfrm>
            <a:off x="2896565" y="4092114"/>
            <a:ext cx="469806" cy="3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1DDD43-BEA5-4688-8810-AF90C6AECAD3}"/>
              </a:ext>
            </a:extLst>
          </p:cNvPr>
          <p:cNvSpPr txBox="1"/>
          <p:nvPr/>
        </p:nvSpPr>
        <p:spPr>
          <a:xfrm>
            <a:off x="3389948" y="4081342"/>
            <a:ext cx="32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1A1F04-C2AF-4083-B1F1-DC1012DD29D3}"/>
              </a:ext>
            </a:extLst>
          </p:cNvPr>
          <p:cNvSpPr txBox="1"/>
          <p:nvPr/>
        </p:nvSpPr>
        <p:spPr>
          <a:xfrm>
            <a:off x="2896565" y="4668750"/>
            <a:ext cx="296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J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D07DCC-7234-4137-8FAA-A2B22615EE0B}"/>
              </a:ext>
            </a:extLst>
          </p:cNvPr>
          <p:cNvSpPr txBox="1"/>
          <p:nvPr/>
        </p:nvSpPr>
        <p:spPr>
          <a:xfrm>
            <a:off x="1769211" y="3744970"/>
            <a:ext cx="11809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N" sz="1200" dirty="0"/>
              <a:t>Consumer Burden</a:t>
            </a:r>
          </a:p>
          <a:p>
            <a:endParaRPr lang="en-IN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9982D4-1881-4A87-BAFD-4788A03AEF99}"/>
              </a:ext>
            </a:extLst>
          </p:cNvPr>
          <p:cNvSpPr/>
          <p:nvPr/>
        </p:nvSpPr>
        <p:spPr>
          <a:xfrm>
            <a:off x="1763757" y="4392691"/>
            <a:ext cx="1180922" cy="40675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Producer Burden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BFA97F-6175-4BA5-89CE-724F57E21741}"/>
              </a:ext>
            </a:extLst>
          </p:cNvPr>
          <p:cNvSpPr txBox="1"/>
          <p:nvPr/>
        </p:nvSpPr>
        <p:spPr>
          <a:xfrm>
            <a:off x="1533378" y="5979347"/>
            <a:ext cx="2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803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3" grpId="0"/>
      <p:bldP spid="24" grpId="0"/>
      <p:bldP spid="26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6" grpId="0" animBg="1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D9D32-2868-4FB5-AA95-7EBAF8EFE4E7}"/>
              </a:ext>
            </a:extLst>
          </p:cNvPr>
          <p:cNvSpPr txBox="1"/>
          <p:nvPr/>
        </p:nvSpPr>
        <p:spPr>
          <a:xfrm>
            <a:off x="1055077" y="886265"/>
            <a:ext cx="8356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 Elasticity of Demand = Price Elasticity of Supply</a:t>
            </a:r>
          </a:p>
          <a:p>
            <a:endParaRPr lang="en-IN" dirty="0"/>
          </a:p>
          <a:p>
            <a:r>
              <a:rPr lang="en-IN" dirty="0"/>
              <a:t>Tax Incidence on Consumer = Tax incidence on producer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24CF31-3388-4509-9DF1-52413BF14752}"/>
              </a:ext>
            </a:extLst>
          </p:cNvPr>
          <p:cNvCxnSpPr/>
          <p:nvPr/>
        </p:nvCxnSpPr>
        <p:spPr>
          <a:xfrm>
            <a:off x="1800665" y="2363372"/>
            <a:ext cx="0" cy="3608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A00859-5085-448D-A749-091DB02CBCBD}"/>
              </a:ext>
            </a:extLst>
          </p:cNvPr>
          <p:cNvCxnSpPr/>
          <p:nvPr/>
        </p:nvCxnSpPr>
        <p:spPr>
          <a:xfrm>
            <a:off x="1800665" y="5971735"/>
            <a:ext cx="4614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027FA9-6126-48B2-BAAB-5EED8D2C2459}"/>
              </a:ext>
            </a:extLst>
          </p:cNvPr>
          <p:cNvCxnSpPr/>
          <p:nvPr/>
        </p:nvCxnSpPr>
        <p:spPr>
          <a:xfrm>
            <a:off x="1800665" y="4167553"/>
            <a:ext cx="2082018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1589234-7135-4E47-A6DE-CCA03E2A412C}"/>
              </a:ext>
            </a:extLst>
          </p:cNvPr>
          <p:cNvCxnSpPr/>
          <p:nvPr/>
        </p:nvCxnSpPr>
        <p:spPr>
          <a:xfrm>
            <a:off x="3924886" y="4167553"/>
            <a:ext cx="0" cy="180418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CCECA2B-43A4-4FD9-8669-2DF327592800}"/>
              </a:ext>
            </a:extLst>
          </p:cNvPr>
          <p:cNvCxnSpPr/>
          <p:nvPr/>
        </p:nvCxnSpPr>
        <p:spPr>
          <a:xfrm>
            <a:off x="1800665" y="3429000"/>
            <a:ext cx="142083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65C6437-CD1F-4524-BB13-5CE7C75BF2D6}"/>
              </a:ext>
            </a:extLst>
          </p:cNvPr>
          <p:cNvCxnSpPr/>
          <p:nvPr/>
        </p:nvCxnSpPr>
        <p:spPr>
          <a:xfrm>
            <a:off x="3235569" y="3429000"/>
            <a:ext cx="0" cy="254273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EF4A23-B662-40FB-B1ED-9F8DA075D5C8}"/>
              </a:ext>
            </a:extLst>
          </p:cNvPr>
          <p:cNvCxnSpPr/>
          <p:nvPr/>
        </p:nvCxnSpPr>
        <p:spPr>
          <a:xfrm>
            <a:off x="2511083" y="2715065"/>
            <a:ext cx="2553286" cy="25321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EEC2755-5650-4143-BC09-7E85B8149F49}"/>
              </a:ext>
            </a:extLst>
          </p:cNvPr>
          <p:cNvCxnSpPr>
            <a:cxnSpLocks/>
          </p:cNvCxnSpPr>
          <p:nvPr/>
        </p:nvCxnSpPr>
        <p:spPr>
          <a:xfrm flipV="1">
            <a:off x="2546253" y="3098406"/>
            <a:ext cx="2489981" cy="25040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9564CE0-48FF-4116-8710-6D65F5D4CBA7}"/>
              </a:ext>
            </a:extLst>
          </p:cNvPr>
          <p:cNvCxnSpPr>
            <a:cxnSpLocks/>
          </p:cNvCxnSpPr>
          <p:nvPr/>
        </p:nvCxnSpPr>
        <p:spPr>
          <a:xfrm flipH="1">
            <a:off x="1835836" y="2534081"/>
            <a:ext cx="2271931" cy="23492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0002290-C0B9-4ED8-AF5F-F042F0846029}"/>
              </a:ext>
            </a:extLst>
          </p:cNvPr>
          <p:cNvCxnSpPr>
            <a:cxnSpLocks/>
          </p:cNvCxnSpPr>
          <p:nvPr/>
        </p:nvCxnSpPr>
        <p:spPr>
          <a:xfrm flipH="1">
            <a:off x="1800665" y="4883319"/>
            <a:ext cx="1420837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CAC6F66-16FD-4F0F-80C5-0600848FEFFA}"/>
              </a:ext>
            </a:extLst>
          </p:cNvPr>
          <p:cNvSpPr txBox="1"/>
          <p:nvPr/>
        </p:nvSpPr>
        <p:spPr>
          <a:xfrm>
            <a:off x="1378634" y="1997612"/>
            <a:ext cx="11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91E27E-93AB-4A02-B244-32DA5405D175}"/>
              </a:ext>
            </a:extLst>
          </p:cNvPr>
          <p:cNvSpPr txBox="1"/>
          <p:nvPr/>
        </p:nvSpPr>
        <p:spPr>
          <a:xfrm>
            <a:off x="6527413" y="5787069"/>
            <a:ext cx="132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FD5E8A5-8C4D-4034-8DC9-6D098B89779F}"/>
              </a:ext>
            </a:extLst>
          </p:cNvPr>
          <p:cNvSpPr txBox="1"/>
          <p:nvPr/>
        </p:nvSpPr>
        <p:spPr>
          <a:xfrm>
            <a:off x="1533378" y="5971735"/>
            <a:ext cx="30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9B5083-5943-4862-AB6D-E6AFF35435B9}"/>
              </a:ext>
            </a:extLst>
          </p:cNvPr>
          <p:cNvSpPr txBox="1"/>
          <p:nvPr/>
        </p:nvSpPr>
        <p:spPr>
          <a:xfrm>
            <a:off x="5036234" y="5064303"/>
            <a:ext cx="74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EB828E-E0CA-49C9-AACB-BC40C9903D79}"/>
              </a:ext>
            </a:extLst>
          </p:cNvPr>
          <p:cNvSpPr txBox="1"/>
          <p:nvPr/>
        </p:nvSpPr>
        <p:spPr>
          <a:xfrm>
            <a:off x="5036234" y="2841674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</a:t>
            </a:r>
            <a:endParaRPr lang="en-IN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3FF408-F2A1-4A45-91DD-8683BD0E6BAF}"/>
              </a:ext>
            </a:extLst>
          </p:cNvPr>
          <p:cNvSpPr txBox="1"/>
          <p:nvPr/>
        </p:nvSpPr>
        <p:spPr>
          <a:xfrm>
            <a:off x="4065562" y="2233279"/>
            <a:ext cx="9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 + Tax</a:t>
            </a:r>
            <a:endParaRPr lang="en-IN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A0A0B9F-5407-47BD-AFDB-52EBCEB516DA}"/>
              </a:ext>
            </a:extLst>
          </p:cNvPr>
          <p:cNvSpPr txBox="1"/>
          <p:nvPr/>
        </p:nvSpPr>
        <p:spPr>
          <a:xfrm>
            <a:off x="1463042" y="3998741"/>
            <a:ext cx="37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5C8E76-DC15-4A80-B825-EBC19D2BE186}"/>
              </a:ext>
            </a:extLst>
          </p:cNvPr>
          <p:cNvSpPr txBox="1"/>
          <p:nvPr/>
        </p:nvSpPr>
        <p:spPr>
          <a:xfrm>
            <a:off x="1448973" y="3244334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  <a:r>
              <a:rPr lang="en-IN" sz="1400" dirty="0"/>
              <a:t>1</a:t>
            </a:r>
            <a:endParaRPr lang="en-IN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7643B8A-BD50-453F-B059-F179D2CFA5FC}"/>
              </a:ext>
            </a:extLst>
          </p:cNvPr>
          <p:cNvSpPr txBox="1"/>
          <p:nvPr/>
        </p:nvSpPr>
        <p:spPr>
          <a:xfrm>
            <a:off x="1413804" y="4681124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  <a:r>
              <a:rPr lang="en-IN" sz="1400" dirty="0"/>
              <a:t>0</a:t>
            </a:r>
            <a:endParaRPr lang="en-IN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8C0F4B-D52D-4C7A-B085-CCA888D96F66}"/>
              </a:ext>
            </a:extLst>
          </p:cNvPr>
          <p:cNvSpPr txBox="1"/>
          <p:nvPr/>
        </p:nvSpPr>
        <p:spPr>
          <a:xfrm>
            <a:off x="3010485" y="5971735"/>
            <a:ext cx="59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</a:t>
            </a:r>
            <a:r>
              <a:rPr lang="en-IN" sz="1400" dirty="0"/>
              <a:t>1</a:t>
            </a:r>
            <a:endParaRPr lang="en-IN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A8D1C5-4DB5-4449-A00C-431435370AA1}"/>
              </a:ext>
            </a:extLst>
          </p:cNvPr>
          <p:cNvSpPr txBox="1"/>
          <p:nvPr/>
        </p:nvSpPr>
        <p:spPr>
          <a:xfrm flipH="1">
            <a:off x="3787728" y="5940957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DE15746-C05D-4EDB-898A-E59F28349EB3}"/>
              </a:ext>
            </a:extLst>
          </p:cNvPr>
          <p:cNvSpPr txBox="1"/>
          <p:nvPr/>
        </p:nvSpPr>
        <p:spPr>
          <a:xfrm>
            <a:off x="3847514" y="3809972"/>
            <a:ext cx="283697" cy="37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EC7FE0A-205D-49F7-9B05-90136695F019}"/>
              </a:ext>
            </a:extLst>
          </p:cNvPr>
          <p:cNvSpPr txBox="1"/>
          <p:nvPr/>
        </p:nvSpPr>
        <p:spPr>
          <a:xfrm>
            <a:off x="3068223" y="3059643"/>
            <a:ext cx="47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  <a:r>
              <a:rPr lang="en-IN" sz="1400" dirty="0"/>
              <a:t>1</a:t>
            </a:r>
            <a:endParaRPr lang="en-IN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BE23814-B4B4-4BAF-996C-948DA482259D}"/>
              </a:ext>
            </a:extLst>
          </p:cNvPr>
          <p:cNvSpPr txBox="1"/>
          <p:nvPr/>
        </p:nvSpPr>
        <p:spPr>
          <a:xfrm>
            <a:off x="3193369" y="4850195"/>
            <a:ext cx="283697" cy="37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1D9F90E-715B-4844-A4E9-3F43808A7506}"/>
              </a:ext>
            </a:extLst>
          </p:cNvPr>
          <p:cNvSpPr/>
          <p:nvPr/>
        </p:nvSpPr>
        <p:spPr>
          <a:xfrm>
            <a:off x="1800665" y="3409049"/>
            <a:ext cx="1434903" cy="7584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Consumer Burden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7F08A28-B34D-4D5A-9EE6-7C4D8351D81F}"/>
              </a:ext>
            </a:extLst>
          </p:cNvPr>
          <p:cNvSpPr/>
          <p:nvPr/>
        </p:nvSpPr>
        <p:spPr>
          <a:xfrm>
            <a:off x="1800665" y="4167521"/>
            <a:ext cx="1434901" cy="7139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Producer Burden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29208-8BD1-44F3-8AC3-87CA3930107F}"/>
              </a:ext>
            </a:extLst>
          </p:cNvPr>
          <p:cNvSpPr txBox="1"/>
          <p:nvPr/>
        </p:nvSpPr>
        <p:spPr>
          <a:xfrm>
            <a:off x="1181686" y="267286"/>
            <a:ext cx="904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TAX and ELASTCITIES</a:t>
            </a:r>
          </a:p>
        </p:txBody>
      </p:sp>
    </p:spTree>
    <p:extLst>
      <p:ext uri="{BB962C8B-B14F-4D97-AF65-F5344CB8AC3E}">
        <p14:creationId xmlns:p14="http://schemas.microsoft.com/office/powerpoint/2010/main" val="35002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8" grpId="0"/>
      <p:bldP spid="69" grpId="0"/>
      <p:bldP spid="71" grpId="0"/>
      <p:bldP spid="73" grpId="0"/>
      <p:bldP spid="75" grpId="0"/>
      <p:bldP spid="77" grpId="0"/>
      <p:bldP spid="79" grpId="0"/>
      <p:bldP spid="81" grpId="0"/>
      <p:bldP spid="83" grpId="0"/>
      <p:bldP spid="84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9719D51-5ECC-4552-973A-A3CE7B4FC4E0}"/>
              </a:ext>
            </a:extLst>
          </p:cNvPr>
          <p:cNvCxnSpPr>
            <a:cxnSpLocks/>
          </p:cNvCxnSpPr>
          <p:nvPr/>
        </p:nvCxnSpPr>
        <p:spPr>
          <a:xfrm>
            <a:off x="689318" y="2708030"/>
            <a:ext cx="0" cy="2869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CA6154-CDD2-4EED-B4FB-52B86D17C33B}"/>
              </a:ext>
            </a:extLst>
          </p:cNvPr>
          <p:cNvCxnSpPr>
            <a:cxnSpLocks/>
          </p:cNvCxnSpPr>
          <p:nvPr/>
        </p:nvCxnSpPr>
        <p:spPr>
          <a:xfrm>
            <a:off x="689318" y="5577840"/>
            <a:ext cx="34747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65110BB-433F-44C1-89D1-47CC8F804C64}"/>
              </a:ext>
            </a:extLst>
          </p:cNvPr>
          <p:cNvSpPr txBox="1"/>
          <p:nvPr/>
        </p:nvSpPr>
        <p:spPr>
          <a:xfrm>
            <a:off x="4195692" y="5393174"/>
            <a:ext cx="132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CAF426-0129-412E-97C5-EB829AAF222D}"/>
              </a:ext>
            </a:extLst>
          </p:cNvPr>
          <p:cNvSpPr txBox="1"/>
          <p:nvPr/>
        </p:nvSpPr>
        <p:spPr>
          <a:xfrm>
            <a:off x="534564" y="5577840"/>
            <a:ext cx="30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B958422-5399-4279-BCE3-D0D43D00A5C3}"/>
              </a:ext>
            </a:extLst>
          </p:cNvPr>
          <p:cNvCxnSpPr>
            <a:cxnSpLocks/>
          </p:cNvCxnSpPr>
          <p:nvPr/>
        </p:nvCxnSpPr>
        <p:spPr>
          <a:xfrm>
            <a:off x="1854601" y="2457045"/>
            <a:ext cx="804200" cy="280204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94746BB-1BDD-4A35-A693-23C04ABD5BA6}"/>
              </a:ext>
            </a:extLst>
          </p:cNvPr>
          <p:cNvSpPr txBox="1"/>
          <p:nvPr/>
        </p:nvSpPr>
        <p:spPr>
          <a:xfrm>
            <a:off x="2794788" y="5048516"/>
            <a:ext cx="74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707979-8980-4029-A0D9-25F05F8CB619}"/>
              </a:ext>
            </a:extLst>
          </p:cNvPr>
          <p:cNvCxnSpPr>
            <a:cxnSpLocks/>
          </p:cNvCxnSpPr>
          <p:nvPr/>
        </p:nvCxnSpPr>
        <p:spPr>
          <a:xfrm flipV="1">
            <a:off x="722135" y="4510482"/>
            <a:ext cx="2818239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886223C-3F3A-4040-821D-46CDB57AA8F5}"/>
              </a:ext>
            </a:extLst>
          </p:cNvPr>
          <p:cNvSpPr txBox="1"/>
          <p:nvPr/>
        </p:nvSpPr>
        <p:spPr>
          <a:xfrm>
            <a:off x="3516924" y="4330172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</a:t>
            </a:r>
            <a:endParaRPr lang="en-IN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15F2429-1097-462F-B5AF-065E3EE37228}"/>
              </a:ext>
            </a:extLst>
          </p:cNvPr>
          <p:cNvCxnSpPr>
            <a:cxnSpLocks/>
          </p:cNvCxnSpPr>
          <p:nvPr/>
        </p:nvCxnSpPr>
        <p:spPr>
          <a:xfrm>
            <a:off x="2419642" y="4531584"/>
            <a:ext cx="0" cy="106735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B236FD6-4690-43A9-A208-D54D73AF7B3C}"/>
              </a:ext>
            </a:extLst>
          </p:cNvPr>
          <p:cNvCxnSpPr>
            <a:cxnSpLocks/>
          </p:cNvCxnSpPr>
          <p:nvPr/>
        </p:nvCxnSpPr>
        <p:spPr>
          <a:xfrm flipH="1">
            <a:off x="689318" y="3826412"/>
            <a:ext cx="282760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B0F83EC-AF46-4226-A7F5-836BD3FC8320}"/>
              </a:ext>
            </a:extLst>
          </p:cNvPr>
          <p:cNvSpPr txBox="1"/>
          <p:nvPr/>
        </p:nvSpPr>
        <p:spPr>
          <a:xfrm>
            <a:off x="3500519" y="3618806"/>
            <a:ext cx="98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 +Tax</a:t>
            </a:r>
            <a:endParaRPr lang="en-IN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5B40DDE-9088-4856-974C-F250EF7AE09C}"/>
              </a:ext>
            </a:extLst>
          </p:cNvPr>
          <p:cNvCxnSpPr>
            <a:cxnSpLocks/>
          </p:cNvCxnSpPr>
          <p:nvPr/>
        </p:nvCxnSpPr>
        <p:spPr>
          <a:xfrm>
            <a:off x="2256701" y="3847514"/>
            <a:ext cx="0" cy="175142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C221491-02FF-4D3F-BEE0-1BA184957982}"/>
              </a:ext>
            </a:extLst>
          </p:cNvPr>
          <p:cNvSpPr txBox="1"/>
          <p:nvPr/>
        </p:nvSpPr>
        <p:spPr>
          <a:xfrm>
            <a:off x="267285" y="4431324"/>
            <a:ext cx="3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1E6B7BB-ED0A-423E-BC1F-4253C0CA0AEE}"/>
              </a:ext>
            </a:extLst>
          </p:cNvPr>
          <p:cNvSpPr txBox="1"/>
          <p:nvPr/>
        </p:nvSpPr>
        <p:spPr>
          <a:xfrm>
            <a:off x="304815" y="3673400"/>
            <a:ext cx="5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  <a:r>
              <a:rPr lang="en-IN" sz="1400" dirty="0"/>
              <a:t>1</a:t>
            </a:r>
            <a:endParaRPr lang="en-IN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4D30E6-A44E-4052-9DCE-E555F727AB5D}"/>
              </a:ext>
            </a:extLst>
          </p:cNvPr>
          <p:cNvSpPr/>
          <p:nvPr/>
        </p:nvSpPr>
        <p:spPr>
          <a:xfrm>
            <a:off x="689317" y="3826412"/>
            <a:ext cx="1567375" cy="662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All tax burden on consumer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F94F16-51A8-4ACD-874E-31FE28CE79E9}"/>
              </a:ext>
            </a:extLst>
          </p:cNvPr>
          <p:cNvSpPr txBox="1"/>
          <p:nvPr/>
        </p:nvSpPr>
        <p:spPr>
          <a:xfrm>
            <a:off x="304815" y="1083212"/>
            <a:ext cx="4168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When Supply is perfectly Elastic, producer shifts the whole tax burden on consumer.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992E7C2-9DA1-41A6-8E20-0E18730B3E58}"/>
              </a:ext>
            </a:extLst>
          </p:cNvPr>
          <p:cNvSpPr txBox="1"/>
          <p:nvPr/>
        </p:nvSpPr>
        <p:spPr>
          <a:xfrm>
            <a:off x="618969" y="2351848"/>
            <a:ext cx="11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9A03CA-960B-418A-AE97-EC1811EEA65A}"/>
              </a:ext>
            </a:extLst>
          </p:cNvPr>
          <p:cNvCxnSpPr>
            <a:cxnSpLocks/>
          </p:cNvCxnSpPr>
          <p:nvPr/>
        </p:nvCxnSpPr>
        <p:spPr>
          <a:xfrm>
            <a:off x="6454727" y="2729132"/>
            <a:ext cx="0" cy="2869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48AC5F-04B4-4BE9-95DC-04556B4B2556}"/>
              </a:ext>
            </a:extLst>
          </p:cNvPr>
          <p:cNvCxnSpPr>
            <a:cxnSpLocks/>
          </p:cNvCxnSpPr>
          <p:nvPr/>
        </p:nvCxnSpPr>
        <p:spPr>
          <a:xfrm>
            <a:off x="6454727" y="5598942"/>
            <a:ext cx="34747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E1959E-716E-40F5-AD47-11CAB9E43F0B}"/>
              </a:ext>
            </a:extLst>
          </p:cNvPr>
          <p:cNvSpPr txBox="1"/>
          <p:nvPr/>
        </p:nvSpPr>
        <p:spPr>
          <a:xfrm>
            <a:off x="6299972" y="2360612"/>
            <a:ext cx="11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A67EDB-4DF4-4842-9EED-BF03A4D8301E}"/>
              </a:ext>
            </a:extLst>
          </p:cNvPr>
          <p:cNvSpPr txBox="1"/>
          <p:nvPr/>
        </p:nvSpPr>
        <p:spPr>
          <a:xfrm>
            <a:off x="9929446" y="5393174"/>
            <a:ext cx="132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D756A1-622A-4949-8390-68864E2795FF}"/>
              </a:ext>
            </a:extLst>
          </p:cNvPr>
          <p:cNvSpPr txBox="1"/>
          <p:nvPr/>
        </p:nvSpPr>
        <p:spPr>
          <a:xfrm flipH="1">
            <a:off x="2295380" y="5552722"/>
            <a:ext cx="45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32D0ED-AA6B-4482-8BA0-F19BE564AC16}"/>
              </a:ext>
            </a:extLst>
          </p:cNvPr>
          <p:cNvSpPr txBox="1"/>
          <p:nvPr/>
        </p:nvSpPr>
        <p:spPr>
          <a:xfrm>
            <a:off x="1934011" y="5560181"/>
            <a:ext cx="44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Q</a:t>
            </a:r>
            <a:r>
              <a:rPr lang="en-IN" sz="1100" dirty="0"/>
              <a:t>1</a:t>
            </a:r>
            <a:endParaRPr lang="en-IN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D2DFE-32B1-4F10-B982-C90D3A498A0C}"/>
              </a:ext>
            </a:extLst>
          </p:cNvPr>
          <p:cNvSpPr txBox="1"/>
          <p:nvPr/>
        </p:nvSpPr>
        <p:spPr>
          <a:xfrm>
            <a:off x="6292914" y="5583069"/>
            <a:ext cx="30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496E3C-3452-4B65-8ABA-00F772BCE7CE}"/>
              </a:ext>
            </a:extLst>
          </p:cNvPr>
          <p:cNvCxnSpPr>
            <a:cxnSpLocks/>
          </p:cNvCxnSpPr>
          <p:nvPr/>
        </p:nvCxnSpPr>
        <p:spPr>
          <a:xfrm>
            <a:off x="7996601" y="2695746"/>
            <a:ext cx="18165" cy="29031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8FC9AC6-CDF0-439E-8A57-146BD3F69F5A}"/>
              </a:ext>
            </a:extLst>
          </p:cNvPr>
          <p:cNvSpPr txBox="1"/>
          <p:nvPr/>
        </p:nvSpPr>
        <p:spPr>
          <a:xfrm>
            <a:off x="7830560" y="2342272"/>
            <a:ext cx="74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DA66CC-391D-4F09-A6E2-86DAD472E98A}"/>
              </a:ext>
            </a:extLst>
          </p:cNvPr>
          <p:cNvCxnSpPr>
            <a:cxnSpLocks/>
          </p:cNvCxnSpPr>
          <p:nvPr/>
        </p:nvCxnSpPr>
        <p:spPr>
          <a:xfrm flipV="1">
            <a:off x="7183435" y="3429000"/>
            <a:ext cx="2293496" cy="17183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6E65AA8-08AE-45D1-9DDE-2FBEA6905908}"/>
              </a:ext>
            </a:extLst>
          </p:cNvPr>
          <p:cNvSpPr txBox="1"/>
          <p:nvPr/>
        </p:nvSpPr>
        <p:spPr>
          <a:xfrm>
            <a:off x="9476931" y="3141450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</a:t>
            </a:r>
            <a:endParaRPr lang="en-IN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C7D846-D901-49CD-B263-22190DA50006}"/>
              </a:ext>
            </a:extLst>
          </p:cNvPr>
          <p:cNvCxnSpPr>
            <a:cxnSpLocks/>
          </p:cNvCxnSpPr>
          <p:nvPr/>
        </p:nvCxnSpPr>
        <p:spPr>
          <a:xfrm flipH="1">
            <a:off x="6454727" y="4531584"/>
            <a:ext cx="1541874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082688E-9F05-449D-A03C-3E6DE373DA58}"/>
              </a:ext>
            </a:extLst>
          </p:cNvPr>
          <p:cNvSpPr txBox="1"/>
          <p:nvPr/>
        </p:nvSpPr>
        <p:spPr>
          <a:xfrm>
            <a:off x="6161367" y="4370196"/>
            <a:ext cx="3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35FD37-F855-4EBD-BAF8-B348C1B7FAE8}"/>
              </a:ext>
            </a:extLst>
          </p:cNvPr>
          <p:cNvSpPr txBox="1"/>
          <p:nvPr/>
        </p:nvSpPr>
        <p:spPr>
          <a:xfrm flipH="1">
            <a:off x="7829381" y="5606441"/>
            <a:ext cx="45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Q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00AC50-B378-4B22-A3CE-F7EBDBF21D1D}"/>
              </a:ext>
            </a:extLst>
          </p:cNvPr>
          <p:cNvCxnSpPr>
            <a:cxnSpLocks/>
          </p:cNvCxnSpPr>
          <p:nvPr/>
        </p:nvCxnSpPr>
        <p:spPr>
          <a:xfrm flipH="1">
            <a:off x="6757170" y="2632432"/>
            <a:ext cx="2443103" cy="18718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40E908B-B34E-429A-8924-B4193AEFFF26}"/>
              </a:ext>
            </a:extLst>
          </p:cNvPr>
          <p:cNvSpPr txBox="1"/>
          <p:nvPr/>
        </p:nvSpPr>
        <p:spPr>
          <a:xfrm>
            <a:off x="9165108" y="2334739"/>
            <a:ext cx="98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sz="1400" dirty="0"/>
              <a:t>1 +Tax</a:t>
            </a:r>
            <a:endParaRPr lang="en-IN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D3211D-1361-42B1-B5E5-1B9F17094E66}"/>
              </a:ext>
            </a:extLst>
          </p:cNvPr>
          <p:cNvCxnSpPr>
            <a:cxnSpLocks/>
          </p:cNvCxnSpPr>
          <p:nvPr/>
        </p:nvCxnSpPr>
        <p:spPr>
          <a:xfrm flipH="1">
            <a:off x="6444136" y="3555610"/>
            <a:ext cx="1552178" cy="1274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C99C5AC-5410-4812-83B1-AFA874571841}"/>
              </a:ext>
            </a:extLst>
          </p:cNvPr>
          <p:cNvSpPr txBox="1"/>
          <p:nvPr/>
        </p:nvSpPr>
        <p:spPr>
          <a:xfrm>
            <a:off x="6082819" y="3390256"/>
            <a:ext cx="5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</a:t>
            </a:r>
            <a:r>
              <a:rPr lang="en-IN" sz="1400" dirty="0"/>
              <a:t>1</a:t>
            </a:r>
            <a:endParaRPr lang="en-IN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DCC389-39D7-4BA9-AB35-145D3BEECA48}"/>
              </a:ext>
            </a:extLst>
          </p:cNvPr>
          <p:cNvSpPr/>
          <p:nvPr/>
        </p:nvSpPr>
        <p:spPr>
          <a:xfrm>
            <a:off x="6465871" y="3571318"/>
            <a:ext cx="1521940" cy="960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All tax burden on consumer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65D967-EF5B-4789-BFCC-087CD1AD0A56}"/>
              </a:ext>
            </a:extLst>
          </p:cNvPr>
          <p:cNvSpPr txBox="1"/>
          <p:nvPr/>
        </p:nvSpPr>
        <p:spPr>
          <a:xfrm>
            <a:off x="6444136" y="982546"/>
            <a:ext cx="4168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When Demand is perfectly Inelastic, producer shifts the whole tax burden on consumer.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39A94-6544-4476-BF05-460B6C5EDA0E}"/>
              </a:ext>
            </a:extLst>
          </p:cNvPr>
          <p:cNvSpPr txBox="1"/>
          <p:nvPr/>
        </p:nvSpPr>
        <p:spPr>
          <a:xfrm>
            <a:off x="418505" y="246579"/>
            <a:ext cx="1019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Incidence of tax falls entirely on consumers</a:t>
            </a:r>
          </a:p>
        </p:txBody>
      </p:sp>
    </p:spTree>
    <p:extLst>
      <p:ext uri="{BB962C8B-B14F-4D97-AF65-F5344CB8AC3E}">
        <p14:creationId xmlns:p14="http://schemas.microsoft.com/office/powerpoint/2010/main" val="16851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6" grpId="0"/>
      <p:bldP spid="64" grpId="0"/>
      <p:bldP spid="70" grpId="0"/>
      <p:bldP spid="72" grpId="0"/>
      <p:bldP spid="73" grpId="0" animBg="1"/>
      <p:bldP spid="76" grpId="0"/>
      <p:bldP spid="21" grpId="0"/>
      <p:bldP spid="22" grpId="0"/>
      <p:bldP spid="24" grpId="0"/>
      <p:bldP spid="25" grpId="0"/>
      <p:bldP spid="27" grpId="0"/>
      <p:bldP spid="30" grpId="0"/>
      <p:bldP spid="35" grpId="0"/>
      <p:bldP spid="39" grpId="0"/>
      <p:bldP spid="40" grpId="0"/>
      <p:bldP spid="47" grpId="0"/>
      <p:bldP spid="52" grpId="0"/>
      <p:bldP spid="5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9459</TotalTime>
  <Words>567</Words>
  <Application>Microsoft Office PowerPoint</Application>
  <PresentationFormat>Widescreen</PresentationFormat>
  <Paragraphs>189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Ch 13 Indirect Taxes and Subsidies</vt:lpstr>
      <vt:lpstr>Learning Objectives:</vt:lpstr>
      <vt:lpstr>Indirect Taxes</vt:lpstr>
      <vt:lpstr>PowerPoint Presentation</vt:lpstr>
      <vt:lpstr>PowerPoint Presentation</vt:lpstr>
      <vt:lpstr>The Incidence of Tax</vt:lpstr>
      <vt:lpstr>Ad valorem Tax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13 Indirect Taxes and Subsidies</dc:title>
  <dc:creator>shabi zaidi</dc:creator>
  <cp:lastModifiedBy>shabi zaidi</cp:lastModifiedBy>
  <cp:revision>56</cp:revision>
  <dcterms:created xsi:type="dcterms:W3CDTF">2020-08-27T10:08:38Z</dcterms:created>
  <dcterms:modified xsi:type="dcterms:W3CDTF">2021-09-29T10:44:50Z</dcterms:modified>
</cp:coreProperties>
</file>