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6AB-3C84-490F-ACEC-D39F8DB59D2E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568-2BE9-4018-A5F6-2839A4E4D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898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6AB-3C84-490F-ACEC-D39F8DB59D2E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568-2BE9-4018-A5F6-2839A4E4D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310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6AB-3C84-490F-ACEC-D39F8DB59D2E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568-2BE9-4018-A5F6-2839A4E4D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030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6AB-3C84-490F-ACEC-D39F8DB59D2E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568-2BE9-4018-A5F6-2839A4E4DDE5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2796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6AB-3C84-490F-ACEC-D39F8DB59D2E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568-2BE9-4018-A5F6-2839A4E4D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6888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6AB-3C84-490F-ACEC-D39F8DB59D2E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568-2BE9-4018-A5F6-2839A4E4D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959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6AB-3C84-490F-ACEC-D39F8DB59D2E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568-2BE9-4018-A5F6-2839A4E4D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1038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6AB-3C84-490F-ACEC-D39F8DB59D2E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568-2BE9-4018-A5F6-2839A4E4D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9933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6AB-3C84-490F-ACEC-D39F8DB59D2E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568-2BE9-4018-A5F6-2839A4E4D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249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6AB-3C84-490F-ACEC-D39F8DB59D2E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568-2BE9-4018-A5F6-2839A4E4D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933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6AB-3C84-490F-ACEC-D39F8DB59D2E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568-2BE9-4018-A5F6-2839A4E4D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22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6AB-3C84-490F-ACEC-D39F8DB59D2E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568-2BE9-4018-A5F6-2839A4E4D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536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6AB-3C84-490F-ACEC-D39F8DB59D2E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568-2BE9-4018-A5F6-2839A4E4D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02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6AB-3C84-490F-ACEC-D39F8DB59D2E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568-2BE9-4018-A5F6-2839A4E4D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817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6AB-3C84-490F-ACEC-D39F8DB59D2E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568-2BE9-4018-A5F6-2839A4E4D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604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6AB-3C84-490F-ACEC-D39F8DB59D2E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568-2BE9-4018-A5F6-2839A4E4D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749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6AB-3C84-490F-ACEC-D39F8DB59D2E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6568-2BE9-4018-A5F6-2839A4E4D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4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22546AB-3C84-490F-ACEC-D39F8DB59D2E}" type="datetimeFigureOut">
              <a:rPr lang="en-IN" smtClean="0"/>
              <a:t>18-11-2021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06568-2BE9-4018-A5F6-2839A4E4DD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3099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455C4-6B56-445B-BCA8-5BEA442D57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 19 </a:t>
            </a:r>
            <a:br>
              <a:rPr lang="en-US" dirty="0"/>
            </a:br>
            <a:r>
              <a:rPr lang="en-US" dirty="0"/>
              <a:t>Government intervention in products markets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D0426-D073-409C-B5E7-40BA7EE1EA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3824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1CEA6-0A9F-4742-B2F9-871463B8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29" y="157751"/>
            <a:ext cx="11876252" cy="1400530"/>
          </a:xfrm>
        </p:spPr>
        <p:txBody>
          <a:bodyPr/>
          <a:lstStyle/>
          <a:p>
            <a:r>
              <a:rPr lang="en-IN" dirty="0"/>
              <a:t>Measures to promote competition and contestability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3EDED-4797-4C10-9B28-5148532C0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29" y="1816943"/>
            <a:ext cx="11714019" cy="4760838"/>
          </a:xfrm>
        </p:spPr>
        <p:txBody>
          <a:bodyPr/>
          <a:lstStyle/>
          <a:p>
            <a:r>
              <a:rPr lang="en-IN" dirty="0"/>
              <a:t>Reason</a:t>
            </a:r>
          </a:p>
          <a:p>
            <a:pPr lvl="1"/>
            <a:r>
              <a:rPr lang="en-IN" dirty="0"/>
              <a:t>Increase efficiency</a:t>
            </a:r>
          </a:p>
          <a:p>
            <a:pPr lvl="1"/>
            <a:r>
              <a:rPr lang="en-IN" dirty="0"/>
              <a:t>Reduce exploitation of consumers (Higher price and less choice)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532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1BCFF-15A5-4678-BD30-A4336BD8C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54" y="297860"/>
            <a:ext cx="11536056" cy="6206179"/>
          </a:xfrm>
        </p:spPr>
        <p:txBody>
          <a:bodyPr>
            <a:normAutofit/>
          </a:bodyPr>
          <a:lstStyle/>
          <a:p>
            <a:r>
              <a:rPr lang="en-IN" sz="2800" dirty="0"/>
              <a:t>Tax incentives and subsidies to promote small businesses and FDI</a:t>
            </a:r>
          </a:p>
          <a:p>
            <a:pPr lvl="1"/>
            <a:r>
              <a:rPr lang="en-IN" sz="2400" dirty="0"/>
              <a:t>Increase small business to increase competition</a:t>
            </a:r>
          </a:p>
          <a:p>
            <a:pPr lvl="1"/>
            <a:r>
              <a:rPr lang="en-IN" sz="2400" dirty="0"/>
              <a:t>Training and grants to potential new entrepreneurs</a:t>
            </a:r>
          </a:p>
          <a:p>
            <a:pPr lvl="1"/>
            <a:r>
              <a:rPr lang="en-IN" sz="2400" dirty="0"/>
              <a:t>Tax incentive and subsidies to existing small businesses</a:t>
            </a:r>
          </a:p>
          <a:p>
            <a:pPr lvl="1"/>
            <a:r>
              <a:rPr lang="en-IN" sz="2400" dirty="0"/>
              <a:t>Lower tax rate on profits than large businesses</a:t>
            </a:r>
          </a:p>
          <a:p>
            <a:pPr lvl="1"/>
            <a:r>
              <a:rPr lang="en-IN" sz="2400" dirty="0"/>
              <a:t>FDI – A firm in one country buys controlling interest in a firm based in another country.</a:t>
            </a:r>
          </a:p>
          <a:p>
            <a:pPr lvl="2"/>
            <a:r>
              <a:rPr lang="en-IN" sz="2000" dirty="0"/>
              <a:t>Best businesses receive funding and expertise to expand and produce goods and services that get to market faster, therefore businesses will be more competitive.</a:t>
            </a:r>
          </a:p>
          <a:p>
            <a:pPr lvl="2"/>
            <a:r>
              <a:rPr lang="en-IN" sz="2000" dirty="0"/>
              <a:t>Receive best investing firms and can use the latest technology and operational practices to ensure efficiency.</a:t>
            </a:r>
          </a:p>
          <a:p>
            <a:pPr lvl="2"/>
            <a:r>
              <a:rPr lang="en-IN" sz="2000" dirty="0"/>
              <a:t>Joint ventures created between local business and foreign firms – increase competition, choices and lower prices</a:t>
            </a:r>
          </a:p>
        </p:txBody>
      </p:sp>
    </p:spTree>
    <p:extLst>
      <p:ext uri="{BB962C8B-B14F-4D97-AF65-F5344CB8AC3E}">
        <p14:creationId xmlns:p14="http://schemas.microsoft.com/office/powerpoint/2010/main" val="2735352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FB9D2-1818-4766-B4C3-BC3A17237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38" y="356853"/>
            <a:ext cx="11285333" cy="6147186"/>
          </a:xfrm>
        </p:spPr>
        <p:txBody>
          <a:bodyPr>
            <a:normAutofit lnSpcReduction="10000"/>
          </a:bodyPr>
          <a:lstStyle/>
          <a:p>
            <a:r>
              <a:rPr lang="en-IN" sz="2800" b="1" dirty="0"/>
              <a:t>Deregulation</a:t>
            </a:r>
          </a:p>
          <a:p>
            <a:pPr lvl="1"/>
            <a:r>
              <a:rPr lang="en-IN" sz="2400" b="1" dirty="0"/>
              <a:t>Process of removing government controls from markets  - increase competition</a:t>
            </a:r>
          </a:p>
          <a:p>
            <a:pPr lvl="1"/>
            <a:r>
              <a:rPr lang="en-IN" sz="2400" b="1" dirty="0"/>
              <a:t>Government allows private firms to compete in a market currently being supplied by a state monopoly</a:t>
            </a:r>
          </a:p>
          <a:p>
            <a:pPr lvl="2"/>
            <a:r>
              <a:rPr lang="en-IN" sz="2000" b="1" dirty="0"/>
              <a:t>E.g. private firms compete with letter delivery against a state owned postal service</a:t>
            </a:r>
          </a:p>
          <a:p>
            <a:pPr lvl="1"/>
            <a:r>
              <a:rPr lang="en-IN" sz="2400" b="1" dirty="0"/>
              <a:t>Lift regulation that prevent competition between private firms</a:t>
            </a:r>
          </a:p>
          <a:p>
            <a:pPr lvl="2"/>
            <a:r>
              <a:rPr lang="en-IN" sz="2000" b="1" dirty="0"/>
              <a:t>E.g. end licensing system, any retailer could sell drugs from its premises.</a:t>
            </a:r>
          </a:p>
          <a:p>
            <a:pPr lvl="1"/>
            <a:r>
              <a:rPr lang="en-IN" sz="2400" b="1" dirty="0"/>
              <a:t>Improves economic efficiency through promoting competition.</a:t>
            </a:r>
          </a:p>
          <a:p>
            <a:pPr lvl="2"/>
            <a:r>
              <a:rPr lang="en-IN" sz="2000" b="1" dirty="0"/>
              <a:t>Lower costs (productive efficiency), reducing prices and increasing output (allocative efficiency)</a:t>
            </a:r>
          </a:p>
          <a:p>
            <a:pPr lvl="1"/>
            <a:r>
              <a:rPr lang="en-IN" sz="2400" b="1" dirty="0"/>
              <a:t>Problem with deregulation</a:t>
            </a:r>
          </a:p>
          <a:p>
            <a:pPr lvl="2"/>
            <a:r>
              <a:rPr lang="en-IN" sz="2000" b="1" dirty="0"/>
              <a:t>Encourages ‘creaming of markets’ – firms only provide service in most profitable areas</a:t>
            </a:r>
          </a:p>
          <a:p>
            <a:pPr marL="914400" lvl="2" indent="0">
              <a:buNone/>
            </a:pPr>
            <a:endParaRPr lang="en-IN" sz="2000" b="1" dirty="0"/>
          </a:p>
          <a:p>
            <a:pPr lvl="1"/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17276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97ED8-6460-4DC1-ABB4-269374791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IN" sz="2400" dirty="0"/>
              <a:t>Privatisation</a:t>
            </a:r>
          </a:p>
          <a:p>
            <a:pPr lvl="1"/>
            <a:r>
              <a:rPr lang="en-IN" sz="2000" dirty="0"/>
              <a:t>If barriers to entry remains high, privatising a single firm may not be beneficial.</a:t>
            </a:r>
          </a:p>
          <a:p>
            <a:pPr lvl="1"/>
            <a:r>
              <a:rPr lang="en-IN" sz="2000" dirty="0"/>
              <a:t>Privatisation will only increase competition </a:t>
            </a:r>
          </a:p>
          <a:p>
            <a:pPr lvl="2"/>
            <a:r>
              <a:rPr lang="en-IN" sz="1800" dirty="0"/>
              <a:t>Nationalised firm is split up into competing firms</a:t>
            </a:r>
          </a:p>
          <a:p>
            <a:pPr lvl="2"/>
            <a:r>
              <a:rPr lang="en-IN" sz="1800" dirty="0"/>
              <a:t>Barriers to entry are lowered.</a:t>
            </a:r>
          </a:p>
          <a:p>
            <a:r>
              <a:rPr lang="en-IN" sz="2400" dirty="0"/>
              <a:t>Competitive tendering for public sector contracts</a:t>
            </a:r>
          </a:p>
          <a:p>
            <a:pPr lvl="1"/>
            <a:r>
              <a:rPr lang="en-IN" sz="2000" dirty="0"/>
              <a:t>Government provides public goods.</a:t>
            </a:r>
          </a:p>
          <a:p>
            <a:pPr lvl="1"/>
            <a:r>
              <a:rPr lang="en-IN" sz="2000" dirty="0"/>
              <a:t>State is not the producer of all goods and services</a:t>
            </a:r>
          </a:p>
          <a:p>
            <a:pPr lvl="1"/>
            <a:r>
              <a:rPr lang="en-IN" sz="2000" dirty="0"/>
              <a:t>Goods are produced by private sector and sold to public sector</a:t>
            </a:r>
          </a:p>
          <a:p>
            <a:pPr lvl="1"/>
            <a:r>
              <a:rPr lang="en-IN" sz="2000" dirty="0"/>
              <a:t>Contract given to same firm competition will not increase</a:t>
            </a:r>
          </a:p>
          <a:p>
            <a:pPr lvl="1"/>
            <a:r>
              <a:rPr lang="en-IN" sz="2000" dirty="0"/>
              <a:t>Government does not want contract to go to foreign firm</a:t>
            </a:r>
          </a:p>
          <a:p>
            <a:pPr lvl="2"/>
            <a:r>
              <a:rPr lang="en-IN" sz="1800" dirty="0"/>
              <a:t>Security reasons, maintain jobs and income </a:t>
            </a:r>
          </a:p>
          <a:p>
            <a:pPr lvl="1"/>
            <a:r>
              <a:rPr lang="en-IN" sz="2000" dirty="0"/>
              <a:t>Introduce competition through competitive tendering of contracts</a:t>
            </a:r>
          </a:p>
          <a:p>
            <a:pPr lvl="1"/>
            <a:r>
              <a:rPr lang="en-IN" sz="2000" dirty="0"/>
              <a:t>Government draws up a specification for the good or service and invites private sector firms to bid for contract</a:t>
            </a:r>
          </a:p>
          <a:p>
            <a:pPr lvl="2"/>
            <a:r>
              <a:rPr lang="en-IN" sz="1800" dirty="0"/>
              <a:t>Firm offering lowest price, and guarantees quality goods, wins the contract</a:t>
            </a:r>
          </a:p>
          <a:p>
            <a:pPr marL="914400" lvl="2" indent="0">
              <a:buNone/>
            </a:pPr>
            <a:endParaRPr lang="en-IN" sz="1800" dirty="0"/>
          </a:p>
          <a:p>
            <a:pPr lvl="2"/>
            <a:endParaRPr lang="en-IN" sz="1800" dirty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15790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4F24F-6AAF-4FFE-BC67-917658763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158" y="194622"/>
            <a:ext cx="11698287" cy="6471649"/>
          </a:xfrm>
        </p:spPr>
        <p:txBody>
          <a:bodyPr>
            <a:normAutofit/>
          </a:bodyPr>
          <a:lstStyle/>
          <a:p>
            <a:r>
              <a:rPr lang="en-IN" sz="2800" dirty="0"/>
              <a:t>Trade Liberalisation</a:t>
            </a:r>
          </a:p>
          <a:p>
            <a:pPr lvl="1"/>
            <a:r>
              <a:rPr lang="en-IN" sz="2400" dirty="0"/>
              <a:t>Removal/ reduction of barriers to the free exchange of goods and services between nations</a:t>
            </a:r>
          </a:p>
          <a:p>
            <a:pPr lvl="1"/>
            <a:r>
              <a:rPr lang="en-IN" sz="2400" dirty="0"/>
              <a:t>Removal of tariff, quota, licensing rules</a:t>
            </a:r>
          </a:p>
          <a:p>
            <a:pPr lvl="1"/>
            <a:r>
              <a:rPr lang="en-IN" sz="2400" dirty="0"/>
              <a:t>Efficient foreign firms can export to the country and keep prices lower</a:t>
            </a:r>
          </a:p>
          <a:p>
            <a:pPr lvl="1"/>
            <a:r>
              <a:rPr lang="en-IN" sz="2400" dirty="0"/>
              <a:t>Encourage local firms to become more efficient</a:t>
            </a:r>
          </a:p>
          <a:p>
            <a:pPr lvl="1"/>
            <a:r>
              <a:rPr lang="en-IN" sz="2400" dirty="0"/>
              <a:t>Local monopolies no longer charge higher price – competition and contestable markets</a:t>
            </a:r>
          </a:p>
          <a:p>
            <a:pPr lvl="1"/>
            <a:endParaRPr lang="en-IN" sz="2400" dirty="0"/>
          </a:p>
          <a:p>
            <a:pPr lvl="1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56393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8C721-80ED-419F-A1F6-96C3A03D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29" y="187247"/>
            <a:ext cx="11817258" cy="712405"/>
          </a:xfrm>
        </p:spPr>
        <p:txBody>
          <a:bodyPr/>
          <a:lstStyle/>
          <a:p>
            <a:r>
              <a:rPr lang="en-IN" dirty="0"/>
              <a:t>Measures to protect suppliers and </a:t>
            </a:r>
            <a:r>
              <a:rPr lang="en-IN" sz="4000" dirty="0"/>
              <a:t>Employees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CCAE4-43B7-4B82-A92D-C0A5F293E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71" y="1061089"/>
            <a:ext cx="11817258" cy="4735822"/>
          </a:xfrm>
        </p:spPr>
        <p:txBody>
          <a:bodyPr>
            <a:normAutofit/>
          </a:bodyPr>
          <a:lstStyle/>
          <a:p>
            <a:r>
              <a:rPr lang="en-IN" sz="2800" dirty="0"/>
              <a:t>Local sourcing of raw materials and components</a:t>
            </a:r>
          </a:p>
          <a:p>
            <a:pPr lvl="1"/>
            <a:r>
              <a:rPr lang="en-IN" sz="2400" dirty="0"/>
              <a:t>Government can force firms to use a minimum amount of raw materials and component that are sourced locally from domestic manufacturers.</a:t>
            </a:r>
          </a:p>
          <a:p>
            <a:pPr lvl="1"/>
            <a:r>
              <a:rPr lang="en-IN" sz="2400" dirty="0"/>
              <a:t>Often when a firm is assembling products to be sold in domestic markets</a:t>
            </a:r>
          </a:p>
          <a:p>
            <a:pPr lvl="1"/>
            <a:r>
              <a:rPr lang="en-IN" sz="2400" dirty="0"/>
              <a:t>Prevents firm from using large amount of imported or raw material or components and protect domestic firm</a:t>
            </a:r>
          </a:p>
        </p:txBody>
      </p:sp>
    </p:spTree>
    <p:extLst>
      <p:ext uri="{BB962C8B-B14F-4D97-AF65-F5344CB8AC3E}">
        <p14:creationId xmlns:p14="http://schemas.microsoft.com/office/powerpoint/2010/main" val="170156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24AF3-754B-4310-942C-3BC62C249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02" y="253615"/>
            <a:ext cx="11624546" cy="6368411"/>
          </a:xfrm>
        </p:spPr>
        <p:txBody>
          <a:bodyPr>
            <a:normAutofit/>
          </a:bodyPr>
          <a:lstStyle/>
          <a:p>
            <a:r>
              <a:rPr lang="en-IN" sz="2800" dirty="0"/>
              <a:t>Employment laws to protect workers from exploitation</a:t>
            </a:r>
          </a:p>
          <a:p>
            <a:pPr lvl="1"/>
            <a:r>
              <a:rPr lang="en-IN" sz="2400" dirty="0"/>
              <a:t>Employees are at risk of exploitation</a:t>
            </a:r>
          </a:p>
          <a:p>
            <a:pPr lvl="1"/>
            <a:r>
              <a:rPr lang="en-IN" sz="2400" dirty="0"/>
              <a:t>Profit maximising firms wish to pay lowest possible wages, give few benefits, spend little on working environment.</a:t>
            </a:r>
          </a:p>
          <a:p>
            <a:pPr lvl="1"/>
            <a:r>
              <a:rPr lang="en-IN" sz="2400" dirty="0"/>
              <a:t>Market provides some protection to employees </a:t>
            </a:r>
          </a:p>
          <a:p>
            <a:pPr lvl="2"/>
            <a:r>
              <a:rPr lang="en-IN" sz="2000" dirty="0"/>
              <a:t>Workers can choose not to be employed by firms with poor reputation on issues such as wages/ health/ safety</a:t>
            </a:r>
          </a:p>
          <a:p>
            <a:pPr lvl="1"/>
            <a:r>
              <a:rPr lang="en-IN" sz="2400" dirty="0"/>
              <a:t>Still workers need government protection from employers in different ways:</a:t>
            </a:r>
          </a:p>
          <a:p>
            <a:pPr lvl="2"/>
            <a:r>
              <a:rPr lang="en-IN" sz="2000" dirty="0"/>
              <a:t>Legal protection – laws on and safety at work, employment contract, maximum hours at work. Redundancy procedures and right to belong to a trade union.</a:t>
            </a:r>
          </a:p>
          <a:p>
            <a:pPr lvl="2"/>
            <a:r>
              <a:rPr lang="en-IN" sz="2000" dirty="0"/>
              <a:t>Trade unions – government provide a legal framework within which trade unions can operate.</a:t>
            </a:r>
          </a:p>
          <a:p>
            <a:pPr lvl="2"/>
            <a:r>
              <a:rPr lang="en-IN" sz="2000" dirty="0"/>
              <a:t>Government can encourage firms to draw up codes of conduct relating to employment practices.</a:t>
            </a:r>
          </a:p>
          <a:p>
            <a:pPr marL="914400" lvl="2" indent="0">
              <a:buNone/>
            </a:pPr>
            <a:endParaRPr lang="en-IN" sz="2000" dirty="0"/>
          </a:p>
          <a:p>
            <a:pPr marL="857250" lvl="2" indent="0">
              <a:buNone/>
            </a:pPr>
            <a:endParaRPr lang="en-IN" sz="2000" dirty="0"/>
          </a:p>
          <a:p>
            <a:pPr lvl="2"/>
            <a:endParaRPr lang="en-IN" sz="2000" dirty="0"/>
          </a:p>
          <a:p>
            <a:pPr lvl="1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317904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E0D73-F3C4-4B24-91C9-C42D41D3A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03" y="283112"/>
            <a:ext cx="11683539" cy="6397907"/>
          </a:xfrm>
        </p:spPr>
        <p:txBody>
          <a:bodyPr>
            <a:normAutofit/>
          </a:bodyPr>
          <a:lstStyle/>
          <a:p>
            <a:r>
              <a:rPr lang="en-IN" sz="2800" dirty="0"/>
              <a:t>Barriers to entry of foreign firms</a:t>
            </a:r>
          </a:p>
          <a:p>
            <a:pPr lvl="2"/>
            <a:r>
              <a:rPr lang="en-IN" sz="2000" dirty="0"/>
              <a:t>% of firm owned by local person or business – </a:t>
            </a:r>
          </a:p>
          <a:p>
            <a:pPr lvl="2"/>
            <a:r>
              <a:rPr lang="en-IN" sz="2000" dirty="0"/>
              <a:t>Discourage foreign firms to enter and earn high profits</a:t>
            </a:r>
          </a:p>
          <a:p>
            <a:pPr lvl="2"/>
            <a:r>
              <a:rPr lang="en-IN" sz="2000" dirty="0"/>
              <a:t>Local business gains knowledge from working with foreign firm</a:t>
            </a:r>
          </a:p>
          <a:p>
            <a:pPr lvl="2"/>
            <a:r>
              <a:rPr lang="en-IN" sz="2000" dirty="0"/>
              <a:t>Share of profits go to domestic economy</a:t>
            </a:r>
          </a:p>
          <a:p>
            <a:r>
              <a:rPr lang="en-IN" sz="2800" dirty="0"/>
              <a:t>Restrictions on monopsony power of employer.</a:t>
            </a:r>
          </a:p>
          <a:p>
            <a:pPr lvl="1"/>
            <a:r>
              <a:rPr lang="en-IN" sz="2400" dirty="0"/>
              <a:t>Monopsony – sole buyer of product, have market power to reduce prices they pay to suppliers</a:t>
            </a:r>
          </a:p>
          <a:p>
            <a:pPr lvl="1"/>
            <a:r>
              <a:rPr lang="en-IN" sz="2400" dirty="0"/>
              <a:t>Prevent exploitation of suppliers</a:t>
            </a:r>
          </a:p>
          <a:p>
            <a:pPr lvl="2"/>
            <a:r>
              <a:rPr lang="en-IN" sz="2000" dirty="0"/>
              <a:t>Anti – monopsony laws which makes certain practices illegal</a:t>
            </a:r>
          </a:p>
          <a:p>
            <a:pPr lvl="2"/>
            <a:r>
              <a:rPr lang="en-IN" sz="2000" dirty="0"/>
              <a:t>Appoint independent regulator, force monopsonist to change buying practices, through code of practices, threat large fines</a:t>
            </a:r>
          </a:p>
          <a:p>
            <a:pPr lvl="2"/>
            <a:r>
              <a:rPr lang="en-IN" sz="2000" dirty="0"/>
              <a:t>Encourage monopsonists to regulate themselves, </a:t>
            </a:r>
          </a:p>
          <a:p>
            <a:pPr lvl="1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758821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B4A07-453C-4C75-B51E-E73E48D32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41" y="327357"/>
            <a:ext cx="11506559" cy="6294669"/>
          </a:xfrm>
        </p:spPr>
        <p:txBody>
          <a:bodyPr/>
          <a:lstStyle/>
          <a:p>
            <a:r>
              <a:rPr lang="en-IN" dirty="0"/>
              <a:t>Nationalisation</a:t>
            </a:r>
          </a:p>
          <a:p>
            <a:pPr lvl="1"/>
            <a:r>
              <a:rPr lang="en-IN" dirty="0"/>
              <a:t>Nationalised monopolist operates for benefit of customers and private shareholders.</a:t>
            </a:r>
          </a:p>
          <a:p>
            <a:pPr lvl="1"/>
            <a:r>
              <a:rPr lang="en-IN" dirty="0"/>
              <a:t>Prices fall and output higher.</a:t>
            </a:r>
          </a:p>
          <a:p>
            <a:pPr lvl="1"/>
            <a:r>
              <a:rPr lang="en-IN" dirty="0"/>
              <a:t>Right management – reduces costs</a:t>
            </a:r>
          </a:p>
          <a:p>
            <a:pPr lvl="1"/>
            <a:endParaRPr lang="en-IN" dirty="0"/>
          </a:p>
          <a:p>
            <a:pPr lvl="1"/>
            <a:r>
              <a:rPr lang="en-IN" dirty="0"/>
              <a:t>Criticism</a:t>
            </a:r>
          </a:p>
          <a:p>
            <a:pPr lvl="2"/>
            <a:r>
              <a:rPr lang="en-IN" dirty="0"/>
              <a:t>Lack of competition, inefficiency, higher costs, </a:t>
            </a:r>
            <a:r>
              <a:rPr lang="en-IN"/>
              <a:t>higher prices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9563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85DD-1A76-4BA2-853C-6103E4AC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56" y="290486"/>
            <a:ext cx="11742534" cy="682908"/>
          </a:xfrm>
        </p:spPr>
        <p:txBody>
          <a:bodyPr/>
          <a:lstStyle/>
          <a:p>
            <a:r>
              <a:rPr lang="en-IN" dirty="0"/>
              <a:t>Impact of government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E8FCB-8150-4A26-9184-CCE89FE27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156" y="1197512"/>
            <a:ext cx="11595050" cy="5370002"/>
          </a:xfrm>
        </p:spPr>
        <p:txBody>
          <a:bodyPr/>
          <a:lstStyle/>
          <a:p>
            <a:r>
              <a:rPr lang="en-IN" dirty="0"/>
              <a:t>Lower prices for customers</a:t>
            </a:r>
          </a:p>
          <a:p>
            <a:r>
              <a:rPr lang="en-IN" dirty="0"/>
              <a:t>Reduce supernormal profits earned by converting consumer surplus to producer surplus.</a:t>
            </a:r>
          </a:p>
          <a:p>
            <a:r>
              <a:rPr lang="en-IN" dirty="0"/>
              <a:t>Increase productive, allocative and dynamic efficiencies</a:t>
            </a:r>
          </a:p>
          <a:p>
            <a:r>
              <a:rPr lang="en-IN" dirty="0"/>
              <a:t>Increase quality of product</a:t>
            </a:r>
          </a:p>
          <a:p>
            <a:r>
              <a:rPr lang="en-IN" dirty="0"/>
              <a:t>Increase customer choice</a:t>
            </a:r>
          </a:p>
          <a:p>
            <a:pPr marL="457200" lvl="1" indent="0">
              <a:buNone/>
            </a:pPr>
            <a:endParaRPr lang="en-IN" dirty="0"/>
          </a:p>
          <a:p>
            <a:pPr lvl="1"/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123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36EE-2652-46FF-9F52-80B64C53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82" y="361106"/>
            <a:ext cx="9875520" cy="1356360"/>
          </a:xfrm>
        </p:spPr>
        <p:txBody>
          <a:bodyPr/>
          <a:lstStyle/>
          <a:p>
            <a:r>
              <a:rPr lang="en-US" dirty="0"/>
              <a:t>The case for government intervention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9FA775-2173-4A94-887F-33A8A33B7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7466"/>
            <a:ext cx="4395019" cy="5140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14F646-D6DB-4AE5-B3F1-837BA4DD22A6}"/>
              </a:ext>
            </a:extLst>
          </p:cNvPr>
          <p:cNvSpPr txBox="1"/>
          <p:nvPr/>
        </p:nvSpPr>
        <p:spPr>
          <a:xfrm rot="10800000" flipH="1" flipV="1">
            <a:off x="4395019" y="1717466"/>
            <a:ext cx="73221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Profit maximizing monopolist output OA</a:t>
            </a:r>
          </a:p>
          <a:p>
            <a:r>
              <a:rPr lang="en-IN" sz="2400" dirty="0"/>
              <a:t>Neither Productively Nor allocatively efficient</a:t>
            </a:r>
          </a:p>
          <a:p>
            <a:r>
              <a:rPr lang="en-IN" sz="2400" dirty="0"/>
              <a:t>Productively efficient output OB</a:t>
            </a:r>
          </a:p>
          <a:p>
            <a:r>
              <a:rPr lang="en-IN" sz="2400" dirty="0"/>
              <a:t>Allocatively efficient output OC</a:t>
            </a:r>
          </a:p>
          <a:p>
            <a:r>
              <a:rPr lang="en-IN" sz="2400" dirty="0"/>
              <a:t>Profit maximising monopolist earn supernormal profits at the expense of customers</a:t>
            </a:r>
          </a:p>
          <a:p>
            <a:r>
              <a:rPr lang="en-IN" sz="2400" dirty="0"/>
              <a:t>Extracts consumer surplus and converts it into producer surplus</a:t>
            </a:r>
          </a:p>
          <a:p>
            <a:r>
              <a:rPr lang="en-IN" sz="2400" dirty="0"/>
              <a:t>Producing below allocatively efficient level of output produces - Deadweight welfare loss</a:t>
            </a:r>
          </a:p>
          <a:p>
            <a:r>
              <a:rPr lang="en-IN" sz="2400" dirty="0"/>
              <a:t>Government should control firms that have significant monopoly power 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340238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894E5-C3BA-4030-A7BB-CA0143222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1" y="187247"/>
            <a:ext cx="11772031" cy="668159"/>
          </a:xfrm>
        </p:spPr>
        <p:txBody>
          <a:bodyPr/>
          <a:lstStyle/>
          <a:p>
            <a:r>
              <a:rPr lang="en-IN" dirty="0"/>
              <a:t>Limits to government intervention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3D71A-FFB0-4A18-A3EF-B5A8FD342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95" y="1005783"/>
            <a:ext cx="11477063" cy="5498256"/>
          </a:xfrm>
        </p:spPr>
        <p:txBody>
          <a:bodyPr/>
          <a:lstStyle/>
          <a:p>
            <a:r>
              <a:rPr lang="en-IN" dirty="0"/>
              <a:t>Firms have significant political power – large firm – more power –  influence policies and practices of government – bribe ministers – take government to court (declare government decision illegal or get compensation)</a:t>
            </a:r>
          </a:p>
          <a:p>
            <a:r>
              <a:rPr lang="en-IN" dirty="0"/>
              <a:t>Regulatory capture</a:t>
            </a:r>
          </a:p>
          <a:p>
            <a:pPr lvl="1"/>
            <a:r>
              <a:rPr lang="en-IN" dirty="0"/>
              <a:t>Form of government failure</a:t>
            </a:r>
          </a:p>
          <a:p>
            <a:pPr lvl="1"/>
            <a:r>
              <a:rPr lang="en-IN" dirty="0"/>
              <a:t>Regulatory agency – created to act in public interest – favour special interest of businesses or political groups that dominate industry</a:t>
            </a:r>
          </a:p>
          <a:p>
            <a:pPr lvl="1"/>
            <a:r>
              <a:rPr lang="en-IN" dirty="0"/>
              <a:t>Senior personnel come from firms they regulate</a:t>
            </a:r>
          </a:p>
          <a:p>
            <a:pPr lvl="1"/>
            <a:r>
              <a:rPr lang="en-IN" dirty="0"/>
              <a:t>become friendly and with firms and support their viewpoints</a:t>
            </a:r>
          </a:p>
          <a:p>
            <a:pPr lvl="1"/>
            <a:r>
              <a:rPr lang="en-IN" dirty="0"/>
              <a:t>Terms or regulation more generous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278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DDE22-0AD8-4B85-83AA-001905AB7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29" y="280219"/>
            <a:ext cx="11710219" cy="6346289"/>
          </a:xfrm>
        </p:spPr>
        <p:txBody>
          <a:bodyPr/>
          <a:lstStyle/>
          <a:p>
            <a:r>
              <a:rPr lang="en-IN" dirty="0"/>
              <a:t>Symmetric information/ information gaps </a:t>
            </a:r>
          </a:p>
          <a:p>
            <a:pPr lvl="1"/>
            <a:r>
              <a:rPr lang="en-IN" dirty="0"/>
              <a:t>Regulator rely on information from firms price, costs, investment</a:t>
            </a:r>
          </a:p>
          <a:p>
            <a:pPr lvl="1"/>
            <a:r>
              <a:rPr lang="en-IN" dirty="0"/>
              <a:t>Firms present biased information</a:t>
            </a:r>
          </a:p>
          <a:p>
            <a:pPr lvl="1"/>
            <a:r>
              <a:rPr lang="en-IN" dirty="0"/>
              <a:t>Regulators become generous – allow price increase to fund necessary investment.</a:t>
            </a:r>
          </a:p>
          <a:p>
            <a:pPr lvl="1"/>
            <a:r>
              <a:rPr lang="en-IN" dirty="0"/>
              <a:t>Firms write voluntary code of conduct in a way to minimise the cost of implementation</a:t>
            </a:r>
          </a:p>
          <a:p>
            <a:r>
              <a:rPr lang="en-IN" dirty="0"/>
              <a:t>Inadequate resources</a:t>
            </a:r>
          </a:p>
          <a:p>
            <a:pPr lvl="1"/>
            <a:r>
              <a:rPr lang="en-IN" dirty="0"/>
              <a:t>Resources available to regulators may be insufficient</a:t>
            </a:r>
          </a:p>
          <a:p>
            <a:pPr lvl="2"/>
            <a:r>
              <a:rPr lang="en-IN" dirty="0"/>
              <a:t>Less staff with regulatory agency, much higher staff in firms they regulating</a:t>
            </a:r>
          </a:p>
          <a:p>
            <a:r>
              <a:rPr lang="en-IN" dirty="0"/>
              <a:t>Lack of regulatory power</a:t>
            </a:r>
          </a:p>
          <a:p>
            <a:pPr lvl="1"/>
            <a:r>
              <a:rPr lang="en-IN" dirty="0"/>
              <a:t>Limited power to enforce fines, punishments </a:t>
            </a:r>
          </a:p>
          <a:p>
            <a:pPr lvl="1"/>
            <a:r>
              <a:rPr lang="en-IN" dirty="0"/>
              <a:t>Profits higher than fines, firms ignore regulations</a:t>
            </a:r>
          </a:p>
          <a:p>
            <a:pPr marL="457200" lvl="1" indent="0">
              <a:buNone/>
            </a:pPr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991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F9C95-7D34-43D0-A21D-F0C99799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90" y="388375"/>
            <a:ext cx="11584858" cy="673509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Measures to control monopolies &amp; mergers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2CFF0-A650-402B-B486-D1F2EF20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090" y="1061883"/>
            <a:ext cx="11452123" cy="57961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Price controls/ regulations</a:t>
            </a:r>
          </a:p>
          <a:p>
            <a:pPr lvl="1"/>
            <a:r>
              <a:rPr lang="en-US" dirty="0"/>
              <a:t>Maximum price = marginal social cost of production</a:t>
            </a:r>
          </a:p>
          <a:p>
            <a:pPr lvl="1"/>
            <a:r>
              <a:rPr lang="en-US" dirty="0"/>
              <a:t>Leads to allocative efficiency (P=MC)</a:t>
            </a:r>
          </a:p>
          <a:p>
            <a:pPr lvl="1"/>
            <a:r>
              <a:rPr lang="en-US" dirty="0"/>
              <a:t>Without price control – downward sloping demand curve (AR), </a:t>
            </a:r>
          </a:p>
          <a:p>
            <a:pPr marL="1417120" lvl="5" indent="0">
              <a:buNone/>
            </a:pPr>
            <a:r>
              <a:rPr lang="en-US" dirty="0"/>
              <a:t>                                     downward sloping MR curve</a:t>
            </a:r>
          </a:p>
          <a:p>
            <a:pPr marL="2317120" lvl="8" indent="0">
              <a:buNone/>
            </a:pPr>
            <a:r>
              <a:rPr lang="en-US" dirty="0"/>
              <a:t>               Profit maximizing level of output OA</a:t>
            </a:r>
          </a:p>
          <a:p>
            <a:pPr marL="2317120" lvl="8" indent="0">
              <a:buNone/>
            </a:pPr>
            <a:r>
              <a:rPr lang="en-US" dirty="0"/>
              <a:t>               Profit maximizing price OF</a:t>
            </a:r>
          </a:p>
          <a:p>
            <a:pPr lvl="1"/>
            <a:r>
              <a:rPr lang="en-US" dirty="0"/>
              <a:t>If price set is OE – allocative efficiency achieve</a:t>
            </a:r>
          </a:p>
          <a:p>
            <a:pPr lvl="1"/>
            <a:r>
              <a:rPr lang="en-US" dirty="0"/>
              <a:t>Government must impose maximum price OE on monopolist</a:t>
            </a:r>
          </a:p>
          <a:p>
            <a:pPr lvl="2"/>
            <a:r>
              <a:rPr lang="en-US" dirty="0"/>
              <a:t>Output OB  - MR = AR – each additional unit is sold </a:t>
            </a:r>
          </a:p>
          <a:p>
            <a:pPr marL="548640" lvl="2" indent="0">
              <a:buNone/>
            </a:pPr>
            <a:r>
              <a:rPr lang="en-US" dirty="0"/>
              <a:t>                                                    at maximum price OE.</a:t>
            </a:r>
          </a:p>
          <a:p>
            <a:pPr lvl="2"/>
            <a:r>
              <a:rPr lang="en-US" dirty="0"/>
              <a:t>If output sold is more than OB – AR (price) will fall, </a:t>
            </a:r>
          </a:p>
          <a:p>
            <a:pPr marL="548640" lvl="2" indent="0">
              <a:buNone/>
            </a:pPr>
            <a:r>
              <a:rPr lang="en-US" dirty="0"/>
              <a:t>                                                                      break in MR at OB</a:t>
            </a:r>
          </a:p>
          <a:p>
            <a:pPr marL="548640" lvl="2" indent="0">
              <a:buNone/>
            </a:pPr>
            <a:r>
              <a:rPr lang="en-US" dirty="0"/>
              <a:t>                                                                     selling an additional unit of output </a:t>
            </a:r>
          </a:p>
          <a:p>
            <a:pPr marL="548640" lvl="2" indent="0">
              <a:buNone/>
            </a:pPr>
            <a:r>
              <a:rPr lang="en-US" dirty="0"/>
              <a:t>                                                                     means that all output OB plus extra </a:t>
            </a:r>
          </a:p>
          <a:p>
            <a:pPr marL="548640" lvl="2" indent="0">
              <a:buNone/>
            </a:pPr>
            <a:r>
              <a:rPr lang="en-US" dirty="0"/>
              <a:t>                                                                     unit will be sold at lower price.</a:t>
            </a:r>
          </a:p>
          <a:p>
            <a:pPr marL="54864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B65E41-5ACD-413D-97B0-01153C113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910" y="980832"/>
            <a:ext cx="4508090" cy="587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9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17F75-2032-4A97-9ECC-D76D80DDA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84" y="435076"/>
            <a:ext cx="6526161" cy="6039465"/>
          </a:xfrm>
        </p:spPr>
        <p:txBody>
          <a:bodyPr>
            <a:normAutofit fontScale="55000" lnSpcReduction="20000"/>
          </a:bodyPr>
          <a:lstStyle/>
          <a:p>
            <a:r>
              <a:rPr lang="en-US" sz="3200" b="1" dirty="0"/>
              <a:t>Government must impose maximum price OE on monopolist</a:t>
            </a:r>
          </a:p>
          <a:p>
            <a:pPr lvl="1"/>
            <a:r>
              <a:rPr lang="en-US" sz="2600" b="1" dirty="0"/>
              <a:t>Output OB  - MR = AR – each additional unit is sold </a:t>
            </a:r>
          </a:p>
          <a:p>
            <a:pPr marL="274320" lvl="1" indent="0">
              <a:buNone/>
            </a:pPr>
            <a:r>
              <a:rPr lang="en-US" sz="2600" b="1" dirty="0"/>
              <a:t>                                                    at maximum price OE.</a:t>
            </a:r>
          </a:p>
          <a:p>
            <a:pPr lvl="1"/>
            <a:r>
              <a:rPr lang="en-US" sz="2600" b="1" dirty="0"/>
              <a:t>If output sold is more than OB – AR (price) will fall, </a:t>
            </a:r>
          </a:p>
          <a:p>
            <a:pPr marL="274320" lvl="1" indent="0">
              <a:buNone/>
            </a:pPr>
            <a:r>
              <a:rPr lang="en-US" sz="2600" b="1" dirty="0"/>
              <a:t>                                                                      break in MR at OB</a:t>
            </a:r>
          </a:p>
          <a:p>
            <a:pPr marL="274320" lvl="1" indent="0" algn="r">
              <a:buNone/>
            </a:pPr>
            <a:r>
              <a:rPr lang="en-US" sz="2600" b="1" dirty="0"/>
              <a:t>                                                                     selling an additional             unit of output </a:t>
            </a:r>
          </a:p>
          <a:p>
            <a:pPr marL="274320" lvl="1" indent="0" algn="r">
              <a:buNone/>
            </a:pPr>
            <a:r>
              <a:rPr lang="en-US" sz="2600" b="1" dirty="0"/>
              <a:t>                                                                     means that all output OB plus extra </a:t>
            </a:r>
          </a:p>
          <a:p>
            <a:pPr marL="274320" lvl="1" indent="0" algn="r">
              <a:buNone/>
            </a:pPr>
            <a:r>
              <a:rPr lang="en-US" sz="2600" b="1" dirty="0"/>
              <a:t>                                                                     unit will be sold at lower price.</a:t>
            </a:r>
          </a:p>
          <a:p>
            <a:pPr lvl="1"/>
            <a:r>
              <a:rPr lang="en-US" sz="2600" b="1" dirty="0"/>
              <a:t>MR of OB plus one unit is much lower than marginal revenue of OB unit  sold at maximum price.</a:t>
            </a:r>
          </a:p>
          <a:p>
            <a:pPr lvl="1"/>
            <a:endParaRPr lang="en-US" sz="2600" b="1" dirty="0"/>
          </a:p>
          <a:p>
            <a:pPr lvl="1"/>
            <a:r>
              <a:rPr lang="en-US" sz="2600" b="1" dirty="0"/>
              <a:t>Evaluation :</a:t>
            </a:r>
          </a:p>
          <a:p>
            <a:pPr lvl="2"/>
            <a:r>
              <a:rPr lang="en-US" sz="2200" b="1" dirty="0"/>
              <a:t>Difficult for government to know where the costs and revenue curves lie and what is the allocative efficiency level </a:t>
            </a:r>
          </a:p>
          <a:p>
            <a:pPr lvl="2"/>
            <a:r>
              <a:rPr lang="en-US" sz="2200" b="1" dirty="0"/>
              <a:t>Price controls can lead to dynamic inefficiency</a:t>
            </a:r>
          </a:p>
          <a:p>
            <a:pPr lvl="2"/>
            <a:r>
              <a:rPr lang="en-US" sz="2200" b="1" dirty="0"/>
              <a:t>If monopolist allowed to operate at profit maximizing price, they may be prepared to increase investment leads to higher output in future, lower price due to increase in future productive efficiency</a:t>
            </a:r>
            <a:endParaRPr lang="en-US" sz="3200" b="1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3AB78-F32E-4BBC-A3CF-4347E4BDC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012" y="218831"/>
            <a:ext cx="4900266" cy="638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5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E8022-4F32-496A-825C-E0370190C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58" y="339213"/>
            <a:ext cx="11459497" cy="619432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Profit regulation</a:t>
            </a:r>
          </a:p>
          <a:p>
            <a:pPr lvl="1"/>
            <a:r>
              <a:rPr lang="en-US" sz="3200" dirty="0"/>
              <a:t>Fix maximum level of profit that monopolist earns</a:t>
            </a:r>
          </a:p>
          <a:p>
            <a:pPr lvl="1"/>
            <a:r>
              <a:rPr lang="en-US" sz="3200" dirty="0"/>
              <a:t>Profit set at a level where a monopolist earns profit not more than profits earned in perfectly competitive market</a:t>
            </a:r>
          </a:p>
          <a:p>
            <a:pPr lvl="1"/>
            <a:r>
              <a:rPr lang="en-US" sz="3200" dirty="0"/>
              <a:t>Calculated by : operating costs of the monopolist should be and adding a rate of return on capital employed.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Problems </a:t>
            </a:r>
          </a:p>
          <a:p>
            <a:pPr lvl="2"/>
            <a:r>
              <a:rPr lang="en-US" sz="2800" dirty="0"/>
              <a:t>Requires regulators to have good Understanding of costs and rates of returns</a:t>
            </a:r>
          </a:p>
          <a:p>
            <a:pPr lvl="3"/>
            <a:r>
              <a:rPr lang="en-US" sz="2400" dirty="0"/>
              <a:t>Asymmetric information </a:t>
            </a:r>
          </a:p>
          <a:p>
            <a:pPr lvl="2"/>
            <a:r>
              <a:rPr lang="en-US" sz="2800" dirty="0"/>
              <a:t>Little incentive to minimize costs.</a:t>
            </a:r>
          </a:p>
          <a:p>
            <a:pPr lvl="2"/>
            <a:r>
              <a:rPr lang="en-US" sz="2800" dirty="0"/>
              <a:t>Higher incentive to employ too much capital</a:t>
            </a:r>
          </a:p>
          <a:p>
            <a:pPr lvl="1"/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67156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F1BC3-0598-4069-9E19-AA78EC680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4" y="523567"/>
            <a:ext cx="11233940" cy="5848204"/>
          </a:xfrm>
        </p:spPr>
        <p:txBody>
          <a:bodyPr>
            <a:normAutofit fontScale="92500" lnSpcReduction="10000"/>
          </a:bodyPr>
          <a:lstStyle/>
          <a:p>
            <a:r>
              <a:rPr lang="en-IN" sz="2800" dirty="0"/>
              <a:t>Quality standards</a:t>
            </a:r>
          </a:p>
          <a:p>
            <a:pPr lvl="1"/>
            <a:r>
              <a:rPr lang="en-IN" sz="2800" dirty="0"/>
              <a:t>Profit maximising monopolist is focused on profit and not quality.</a:t>
            </a:r>
          </a:p>
          <a:p>
            <a:pPr lvl="1"/>
            <a:r>
              <a:rPr lang="en-IN" sz="2800" dirty="0"/>
              <a:t>May provide high or low quality if able to maximise profits.</a:t>
            </a:r>
          </a:p>
          <a:p>
            <a:pPr lvl="1"/>
            <a:r>
              <a:rPr lang="en-IN" sz="2800" dirty="0"/>
              <a:t>Government intervenes by setting quality.</a:t>
            </a:r>
          </a:p>
          <a:p>
            <a:pPr lvl="1"/>
            <a:r>
              <a:rPr lang="en-IN" sz="2800" dirty="0"/>
              <a:t>E.g. postal services – deliver letter on daily basis in rural areas.</a:t>
            </a:r>
          </a:p>
          <a:p>
            <a:pPr lvl="1"/>
            <a:endParaRPr lang="en-IN" sz="2800" dirty="0"/>
          </a:p>
          <a:p>
            <a:pPr lvl="1"/>
            <a:r>
              <a:rPr lang="en-IN" sz="2800" dirty="0"/>
              <a:t>Monopolist resist imposition on quality standards</a:t>
            </a:r>
          </a:p>
          <a:p>
            <a:pPr lvl="2"/>
            <a:r>
              <a:rPr lang="en-IN" sz="2400" dirty="0"/>
              <a:t>Self regulate</a:t>
            </a:r>
          </a:p>
          <a:p>
            <a:pPr lvl="2"/>
            <a:r>
              <a:rPr lang="en-IN" sz="2400" dirty="0"/>
              <a:t>Provide quality products in future, now regulation is unnecessary</a:t>
            </a:r>
          </a:p>
          <a:p>
            <a:pPr marL="548640" lvl="2" indent="0">
              <a:buNone/>
            </a:pPr>
            <a:endParaRPr lang="en-IN" sz="2400" dirty="0"/>
          </a:p>
          <a:p>
            <a:pPr lvl="1"/>
            <a:r>
              <a:rPr lang="en-IN" sz="2800" dirty="0"/>
              <a:t>Both political will and understanding needed to impose meaningful quality standards</a:t>
            </a:r>
          </a:p>
        </p:txBody>
      </p:sp>
    </p:spTree>
    <p:extLst>
      <p:ext uri="{BB962C8B-B14F-4D97-AF65-F5344CB8AC3E}">
        <p14:creationId xmlns:p14="http://schemas.microsoft.com/office/powerpoint/2010/main" val="3981956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64F0F-6E7C-4E68-853B-82A8D576C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504371"/>
            <a:ext cx="11266714" cy="5969000"/>
          </a:xfrm>
        </p:spPr>
        <p:txBody>
          <a:bodyPr>
            <a:normAutofit fontScale="92500" lnSpcReduction="20000"/>
          </a:bodyPr>
          <a:lstStyle/>
          <a:p>
            <a:r>
              <a:rPr lang="en-IN" sz="2400" dirty="0"/>
              <a:t>Performance Targets</a:t>
            </a:r>
          </a:p>
          <a:p>
            <a:pPr lvl="1"/>
            <a:r>
              <a:rPr lang="en-IN" sz="2400" dirty="0"/>
              <a:t>Government sets targets for variety of different output form a firm.</a:t>
            </a:r>
          </a:p>
          <a:p>
            <a:pPr lvl="1"/>
            <a:r>
              <a:rPr lang="en-IN" sz="2400" dirty="0"/>
              <a:t>Price charged, quality of products, degrees of customer choice, cost of production.</a:t>
            </a:r>
          </a:p>
          <a:p>
            <a:pPr lvl="1"/>
            <a:r>
              <a:rPr lang="en-IN" sz="2400" dirty="0"/>
              <a:t>E.g. Train companies given targets for % of train arriving on time.</a:t>
            </a:r>
          </a:p>
          <a:p>
            <a:pPr marL="274320" lvl="1" indent="0">
              <a:buNone/>
            </a:pPr>
            <a:r>
              <a:rPr lang="en-IN" sz="2400" dirty="0"/>
              <a:t>              Water companies given maximum target for the volume of water leaked from water supply.</a:t>
            </a:r>
          </a:p>
          <a:p>
            <a:pPr lvl="1"/>
            <a:endParaRPr lang="en-IN" sz="2400" dirty="0"/>
          </a:p>
          <a:p>
            <a:pPr lvl="1"/>
            <a:r>
              <a:rPr lang="en-IN" sz="2400" dirty="0"/>
              <a:t>Monopolist resist imposition of performance targets</a:t>
            </a:r>
          </a:p>
          <a:p>
            <a:pPr lvl="2"/>
            <a:r>
              <a:rPr lang="en-IN" sz="2000" dirty="0"/>
              <a:t>Not meeting them results in bad publicity and regulatory fines.</a:t>
            </a:r>
          </a:p>
          <a:p>
            <a:pPr lvl="2"/>
            <a:r>
              <a:rPr lang="en-IN" sz="2000" dirty="0"/>
              <a:t>Monopolist find ways to get around them</a:t>
            </a:r>
          </a:p>
          <a:p>
            <a:pPr lvl="3"/>
            <a:r>
              <a:rPr lang="en-IN" sz="1800" dirty="0"/>
              <a:t>Change in train timetable – train journeys officially become longer</a:t>
            </a:r>
          </a:p>
          <a:p>
            <a:pPr lvl="2"/>
            <a:r>
              <a:rPr lang="en-IN" sz="2000" dirty="0"/>
              <a:t>Targets might be changed frequently as monopolist find ways to meet them without improving quality.</a:t>
            </a:r>
          </a:p>
          <a:p>
            <a:pPr lvl="1"/>
            <a:endParaRPr lang="en-IN" sz="2400" dirty="0"/>
          </a:p>
          <a:p>
            <a:pPr lvl="1"/>
            <a:r>
              <a:rPr lang="en-IN" sz="2400" dirty="0"/>
              <a:t>Political will and understanding of the industry needed </a:t>
            </a:r>
          </a:p>
          <a:p>
            <a:pPr marL="274320" lvl="1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778634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DDC12-8269-4041-94A3-6A4A7A391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054" y="311204"/>
            <a:ext cx="11582175" cy="6292796"/>
          </a:xfrm>
        </p:spPr>
        <p:txBody>
          <a:bodyPr>
            <a:normAutofit fontScale="92500"/>
          </a:bodyPr>
          <a:lstStyle/>
          <a:p>
            <a:r>
              <a:rPr lang="en-IN" sz="2800" dirty="0"/>
              <a:t>Referral to regulatory authority</a:t>
            </a:r>
          </a:p>
          <a:p>
            <a:pPr lvl="1"/>
            <a:r>
              <a:rPr lang="en-IN" sz="2400" dirty="0"/>
              <a:t>If monopoly exploits consumers, charging higher prices or anti-competitive, laws allow monopoly to be investigated by government and state authorities.</a:t>
            </a:r>
          </a:p>
          <a:p>
            <a:pPr lvl="1"/>
            <a:r>
              <a:rPr lang="en-IN" sz="2400" dirty="0"/>
              <a:t>If guilty, have to change ways or pay fines.</a:t>
            </a:r>
          </a:p>
          <a:p>
            <a:pPr lvl="1"/>
            <a:r>
              <a:rPr lang="en-IN" sz="2400" dirty="0"/>
              <a:t>Monopolists avoids referrals – costly to prepare a case, bad publicity.</a:t>
            </a:r>
          </a:p>
          <a:p>
            <a:pPr lvl="1"/>
            <a:endParaRPr lang="en-IN" sz="2400" dirty="0"/>
          </a:p>
          <a:p>
            <a:r>
              <a:rPr lang="en-IN" sz="2800" dirty="0"/>
              <a:t>laws to control mergers and takeovers</a:t>
            </a:r>
          </a:p>
          <a:p>
            <a:pPr lvl="1"/>
            <a:r>
              <a:rPr lang="en-IN" sz="2400" dirty="0"/>
              <a:t>Prevent creation of mergers or takeovers</a:t>
            </a:r>
          </a:p>
          <a:p>
            <a:pPr lvl="1"/>
            <a:r>
              <a:rPr lang="en-IN" sz="2400" dirty="0"/>
              <a:t>Competition authorities investigate large mergers that reduce competition </a:t>
            </a:r>
          </a:p>
          <a:p>
            <a:pPr lvl="2"/>
            <a:r>
              <a:rPr lang="en-IN" sz="2000" dirty="0"/>
              <a:t>Have power to prevent merger.</a:t>
            </a:r>
          </a:p>
          <a:p>
            <a:pPr lvl="2"/>
            <a:r>
              <a:rPr lang="en-IN" sz="2000" dirty="0"/>
              <a:t>May allow merger on condition:</a:t>
            </a:r>
          </a:p>
          <a:p>
            <a:pPr lvl="3"/>
            <a:r>
              <a:rPr lang="en-IN" sz="1800" dirty="0"/>
              <a:t>Assets that give new combined firm too much monopoly power to be sold off.</a:t>
            </a:r>
          </a:p>
          <a:p>
            <a:pPr lvl="2"/>
            <a:r>
              <a:rPr lang="en-IN" sz="2000" dirty="0"/>
              <a:t>Merger policy – prevent merged firm from exploiting customers raising prices and reducing choice in the market as a result of less competition.</a:t>
            </a:r>
          </a:p>
          <a:p>
            <a:pPr lvl="1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077927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A4CF37-A437-46FE-AE53-AC1FD0E6A1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23"/>
          <a:stretch/>
        </p:blipFill>
        <p:spPr>
          <a:xfrm>
            <a:off x="0" y="0"/>
            <a:ext cx="4940710" cy="687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41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581</TotalTime>
  <Words>1732</Words>
  <Application>Microsoft Office PowerPoint</Application>
  <PresentationFormat>Widescreen</PresentationFormat>
  <Paragraphs>196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Ch 19  Government intervention in products markets</vt:lpstr>
      <vt:lpstr>The case for government intervention</vt:lpstr>
      <vt:lpstr>Measures to control monopolies &amp; mergers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Measures to promote competition and contestability</vt:lpstr>
      <vt:lpstr>PowerPoint Presentation</vt:lpstr>
      <vt:lpstr>PowerPoint Presentation</vt:lpstr>
      <vt:lpstr>PowerPoint Presentation</vt:lpstr>
      <vt:lpstr>PowerPoint Presentation</vt:lpstr>
      <vt:lpstr>Measures to protect suppliers and Employees </vt:lpstr>
      <vt:lpstr>PowerPoint Presentation</vt:lpstr>
      <vt:lpstr>PowerPoint Presentation</vt:lpstr>
      <vt:lpstr>PowerPoint Presentation</vt:lpstr>
      <vt:lpstr>Impact of government intervention</vt:lpstr>
      <vt:lpstr>Limits to government intervention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19  Government intervention in products markets</dc:title>
  <dc:creator>shabi zaidi</dc:creator>
  <cp:lastModifiedBy>shabi zaidi</cp:lastModifiedBy>
  <cp:revision>17</cp:revision>
  <dcterms:created xsi:type="dcterms:W3CDTF">2021-11-15T03:08:09Z</dcterms:created>
  <dcterms:modified xsi:type="dcterms:W3CDTF">2021-11-18T05:21:01Z</dcterms:modified>
</cp:coreProperties>
</file>