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4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67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5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20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12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8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78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06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8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78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06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DDFCB9-F726-4733-89E9-D7CB26F5492B}" type="datetimeFigureOut">
              <a:rPr lang="en-IN" smtClean="0"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377CCD9-6CD2-4418-A0AA-3B63314D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22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4287-CB35-46DD-9349-0BE57A953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16</a:t>
            </a:r>
            <a:br>
              <a:rPr lang="en-IN" dirty="0"/>
            </a:br>
            <a:r>
              <a:rPr lang="en-IN" dirty="0"/>
              <a:t>Supply of Labour</a:t>
            </a:r>
          </a:p>
        </p:txBody>
      </p:sp>
    </p:spTree>
    <p:extLst>
      <p:ext uri="{BB962C8B-B14F-4D97-AF65-F5344CB8AC3E}">
        <p14:creationId xmlns:p14="http://schemas.microsoft.com/office/powerpoint/2010/main" val="238642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98005-F56E-4989-B056-BD3644344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08" t="43222" r="28508" b="13101"/>
          <a:stretch/>
        </p:blipFill>
        <p:spPr>
          <a:xfrm>
            <a:off x="221225" y="250723"/>
            <a:ext cx="7919885" cy="63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3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0A80-CCAB-4D82-98F7-95CC4683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ED0D1D-5352-4CDC-8CCF-ACFC18E05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22" t="49848" r="28484" b="9617"/>
          <a:stretch/>
        </p:blipFill>
        <p:spPr>
          <a:xfrm>
            <a:off x="235973" y="328887"/>
            <a:ext cx="11786749" cy="4361099"/>
          </a:xfrm>
        </p:spPr>
      </p:pic>
    </p:spTree>
    <p:extLst>
      <p:ext uri="{BB962C8B-B14F-4D97-AF65-F5344CB8AC3E}">
        <p14:creationId xmlns:p14="http://schemas.microsoft.com/office/powerpoint/2010/main" val="259018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F5FD-18EF-4A6D-A94D-E179B95A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Supply of labour to an occupation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D02F8-4A2D-4FEE-A28A-66F38F58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744200" cy="4490884"/>
          </a:xfrm>
        </p:spPr>
        <p:txBody>
          <a:bodyPr/>
          <a:lstStyle/>
          <a:p>
            <a:r>
              <a:rPr lang="en-IN" dirty="0"/>
              <a:t>Supply of labour – number of workers willing and able to work in a particular job or occupation for a given wage.</a:t>
            </a:r>
          </a:p>
          <a:p>
            <a:r>
              <a:rPr lang="en-IN" dirty="0"/>
              <a:t>Factors that affect supply of labour:</a:t>
            </a:r>
          </a:p>
          <a:p>
            <a:pPr lvl="1"/>
            <a:r>
              <a:rPr lang="en-IN" dirty="0"/>
              <a:t>Wages/ salaries</a:t>
            </a:r>
          </a:p>
          <a:p>
            <a:pPr lvl="1"/>
            <a:r>
              <a:rPr lang="en-IN" dirty="0"/>
              <a:t>Job satisfaction </a:t>
            </a:r>
          </a:p>
          <a:p>
            <a:r>
              <a:rPr lang="en-IN" dirty="0"/>
              <a:t>Greater job satisfaction – workers ready to accept lower wages</a:t>
            </a:r>
          </a:p>
          <a:p>
            <a:r>
              <a:rPr lang="en-IN" dirty="0"/>
              <a:t>Higher pay – higher job satisfaction</a:t>
            </a:r>
          </a:p>
          <a:p>
            <a:pPr lvl="1"/>
            <a:r>
              <a:rPr lang="en-IN" dirty="0"/>
              <a:t>Higher paid jobs – workers have more control over their working environment</a:t>
            </a:r>
          </a:p>
          <a:p>
            <a:pPr lvl="1"/>
            <a:endParaRPr lang="en-IN" dirty="0"/>
          </a:p>
          <a:p>
            <a:pPr marL="4572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966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28187-ECB1-48CF-B814-958200C2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353961"/>
            <a:ext cx="11533239" cy="6150078"/>
          </a:xfrm>
        </p:spPr>
        <p:txBody>
          <a:bodyPr/>
          <a:lstStyle/>
          <a:p>
            <a:r>
              <a:rPr lang="en-IN" dirty="0"/>
              <a:t>Two ways of increasing the number of hours worked:</a:t>
            </a:r>
          </a:p>
          <a:p>
            <a:pPr lvl="1"/>
            <a:r>
              <a:rPr lang="en-IN" dirty="0"/>
              <a:t>Existing labour</a:t>
            </a:r>
          </a:p>
          <a:p>
            <a:pPr lvl="1"/>
            <a:r>
              <a:rPr lang="en-IN" dirty="0"/>
              <a:t>Recruit new workers</a:t>
            </a:r>
          </a:p>
          <a:p>
            <a:r>
              <a:rPr lang="en-IN" dirty="0"/>
              <a:t>Rise in wage rates – attracts new workers</a:t>
            </a:r>
          </a:p>
          <a:p>
            <a:pPr lvl="1"/>
            <a:r>
              <a:rPr lang="en-IN" dirty="0"/>
              <a:t>New workers may be from other occupations, house persons or unemployed</a:t>
            </a:r>
          </a:p>
          <a:p>
            <a:pPr lvl="1"/>
            <a:r>
              <a:rPr lang="en-IN" dirty="0"/>
              <a:t>Supply of labour curve – upward sloping</a:t>
            </a:r>
          </a:p>
          <a:p>
            <a:pPr lvl="1"/>
            <a:r>
              <a:rPr lang="en-IN" dirty="0"/>
              <a:t>Higher the wage rate – more workers want to enter that occupation</a:t>
            </a:r>
          </a:p>
          <a:p>
            <a:pPr lvl="1"/>
            <a:endParaRPr lang="en-IN" dirty="0"/>
          </a:p>
          <a:p>
            <a:pPr lvl="1"/>
            <a:endParaRPr lang="en-IN" dirty="0"/>
          </a:p>
          <a:p>
            <a:endParaRPr lang="en-IN" dirty="0"/>
          </a:p>
          <a:p>
            <a:pPr lvl="1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EBA23-887C-48D3-B6FE-C08998F2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6" t="35907" r="28145" b="9873"/>
          <a:stretch/>
        </p:blipFill>
        <p:spPr>
          <a:xfrm>
            <a:off x="8052619" y="2787446"/>
            <a:ext cx="3790336" cy="37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2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8A4-191A-41A2-A696-FECF37D4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57" y="309716"/>
            <a:ext cx="9875520" cy="609108"/>
          </a:xfrm>
        </p:spPr>
        <p:txBody>
          <a:bodyPr>
            <a:normAutofit fontScale="90000"/>
          </a:bodyPr>
          <a:lstStyle/>
          <a:p>
            <a:r>
              <a:rPr lang="en-IN" dirty="0"/>
              <a:t>Shifts in supply of labour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E8BE-0843-4E1C-827E-864C4351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57" y="1039760"/>
            <a:ext cx="11538646" cy="5508523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Size of population</a:t>
            </a:r>
          </a:p>
          <a:p>
            <a:pPr lvl="1"/>
            <a:r>
              <a:rPr lang="en-IN" sz="2800" dirty="0"/>
              <a:t>Working population – number of people who are of working age, between school leaving age and retirement age and willing and able to work.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Higher working population – more people enter the occupation – increase the supply of labour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Increase in school leaving age – fall in working population – fall in supply of labour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Increase in retirement age – increase in working population – increase in supply of labour</a:t>
            </a:r>
          </a:p>
          <a:p>
            <a:pPr lvl="1"/>
            <a:r>
              <a:rPr lang="en-IN" sz="2800" dirty="0"/>
              <a:t>Economically active – number of workers in workforce who are in job or are unemployed.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Few people part of workforce – supply of labour is lower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Activity or participation rate is an important factor that influence supply of labour</a:t>
            </a:r>
          </a:p>
          <a:p>
            <a:pPr lvl="3"/>
            <a:r>
              <a:rPr lang="en-IN" sz="2000" dirty="0">
                <a:solidFill>
                  <a:schemeClr val="accent4">
                    <a:lumMod val="75000"/>
                  </a:schemeClr>
                </a:solidFill>
              </a:rPr>
              <a:t>E.g. increase in women participation – population remain same – increase in supply of labour 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Age structure of population </a:t>
            </a:r>
          </a:p>
          <a:p>
            <a:pPr lvl="3"/>
            <a:r>
              <a:rPr lang="en-IN" sz="2000" dirty="0">
                <a:solidFill>
                  <a:schemeClr val="accent4">
                    <a:lumMod val="75000"/>
                  </a:schemeClr>
                </a:solidFill>
              </a:rPr>
              <a:t>Increase in total population due to aging population – supply of labour may not increase</a:t>
            </a:r>
          </a:p>
          <a:p>
            <a:pPr lvl="3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82009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82DAE-2DD4-4274-AA8F-650597E1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280218"/>
            <a:ext cx="11606980" cy="6341807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/>
              <a:t>Net migration</a:t>
            </a:r>
          </a:p>
          <a:p>
            <a:pPr lvl="1"/>
            <a:r>
              <a:rPr lang="en-IN" sz="2800" dirty="0"/>
              <a:t>Positive net migration – more people entering the country than leaving – increase in supply of labour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To prevent shortage of skilled labour – doctors, teachers</a:t>
            </a:r>
          </a:p>
          <a:p>
            <a:pPr lvl="1"/>
            <a:r>
              <a:rPr lang="en-IN" sz="2800" dirty="0"/>
              <a:t>Negative net migration – decrease in supply of labour</a:t>
            </a:r>
          </a:p>
          <a:p>
            <a:pPr lvl="2"/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Leads to skill shortages </a:t>
            </a:r>
          </a:p>
          <a:p>
            <a:r>
              <a:rPr lang="en-IN" sz="2800" dirty="0"/>
              <a:t>Income tax rates</a:t>
            </a:r>
          </a:p>
          <a:p>
            <a:pPr lvl="1"/>
            <a:r>
              <a:rPr lang="en-IN" sz="2800" dirty="0">
                <a:solidFill>
                  <a:srgbClr val="00B0F0"/>
                </a:solidFill>
              </a:rPr>
              <a:t>increase in income tax rates </a:t>
            </a:r>
            <a:r>
              <a:rPr lang="en-IN" sz="2800" dirty="0"/>
              <a:t>– reduce disposable income – work becomes less attractive </a:t>
            </a:r>
            <a:r>
              <a:rPr lang="en-IN" sz="2800" dirty="0">
                <a:solidFill>
                  <a:srgbClr val="00B0F0"/>
                </a:solidFill>
              </a:rPr>
              <a:t>– fall in supply of labour to low paid jobs</a:t>
            </a:r>
          </a:p>
          <a:p>
            <a:pPr lvl="1"/>
            <a:r>
              <a:rPr lang="en-IN" sz="2800" dirty="0">
                <a:solidFill>
                  <a:srgbClr val="00B0F0"/>
                </a:solidFill>
              </a:rPr>
              <a:t>Progressive income tax </a:t>
            </a:r>
            <a:r>
              <a:rPr lang="en-IN" sz="2800" dirty="0"/>
              <a:t>– disincentive for workers to gain promotions – </a:t>
            </a:r>
            <a:r>
              <a:rPr lang="en-IN" sz="2800" dirty="0">
                <a:solidFill>
                  <a:srgbClr val="00B0F0"/>
                </a:solidFill>
              </a:rPr>
              <a:t>fall in supply of labour to high paid jobs</a:t>
            </a:r>
          </a:p>
          <a:p>
            <a:pPr lvl="1"/>
            <a:r>
              <a:rPr lang="en-IN" sz="2800" dirty="0">
                <a:solidFill>
                  <a:srgbClr val="00B0F0"/>
                </a:solidFill>
              </a:rPr>
              <a:t>Progressive income tax </a:t>
            </a:r>
            <a:r>
              <a:rPr lang="en-IN" sz="2800" dirty="0"/>
              <a:t>– high marginal rate of tax – not worth working additional hours – workers discouraged from working long hours – </a:t>
            </a:r>
            <a:r>
              <a:rPr lang="en-IN" sz="2800" dirty="0">
                <a:solidFill>
                  <a:srgbClr val="00B0F0"/>
                </a:solidFill>
              </a:rPr>
              <a:t>fall in supply of labour</a:t>
            </a:r>
          </a:p>
          <a:p>
            <a:pPr lvl="1"/>
            <a:r>
              <a:rPr lang="en-IN" sz="2800" dirty="0">
                <a:solidFill>
                  <a:srgbClr val="00B0F0"/>
                </a:solidFill>
              </a:rPr>
              <a:t>No income tax for low paid workers – higher incentive to supply labour</a:t>
            </a:r>
          </a:p>
          <a:p>
            <a:pPr lvl="1"/>
            <a:r>
              <a:rPr lang="en-IN" sz="2800" dirty="0"/>
              <a:t>Fiscal drag</a:t>
            </a:r>
          </a:p>
          <a:p>
            <a:pPr lvl="2"/>
            <a:r>
              <a:rPr lang="en-IN" sz="2600" dirty="0">
                <a:solidFill>
                  <a:srgbClr val="002060"/>
                </a:solidFill>
              </a:rPr>
              <a:t>Rise in wages – rise in inflation – but tax free allowance not raised – low paid workers wages rise but also have to pay tax – disincentive to effort – reduce supply of labour</a:t>
            </a:r>
          </a:p>
          <a:p>
            <a:pPr marL="274320" lvl="1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9783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4C5A-F773-4886-A53A-B35DDBA6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398205"/>
            <a:ext cx="11430000" cy="6120581"/>
          </a:xfrm>
        </p:spPr>
        <p:txBody>
          <a:bodyPr>
            <a:normAutofit/>
          </a:bodyPr>
          <a:lstStyle/>
          <a:p>
            <a:r>
              <a:rPr lang="en-IN" sz="2400" dirty="0"/>
              <a:t>Level of welfare benefits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Occupation where wage rates not much higher than welfare benefits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Rise in welfare payment – decrease in supply of labour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Fall in welfare payment – increase in supply of labour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Affects low paid occupation and not high paid occupation.</a:t>
            </a:r>
          </a:p>
          <a:p>
            <a:r>
              <a:rPr lang="en-IN" sz="2400" dirty="0"/>
              <a:t>Government regulations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Artificial limits (minimum entry requirement) – restrict labour supply – higher wages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E.g. professional occupation – legal services, teaching and medicine – strict qualification requirement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E.g. less training opportunities – limited labour supply</a:t>
            </a:r>
          </a:p>
          <a:p>
            <a:r>
              <a:rPr lang="en-IN" sz="2400" dirty="0"/>
              <a:t>Trade unions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Existence of trade union – increase in supply of labour</a:t>
            </a:r>
          </a:p>
          <a:p>
            <a:pPr marL="45720" indent="0">
              <a:buNone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FC5B4-DE14-4205-9E83-C5E6E2391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29" t="19986" r="28387" b="15467"/>
          <a:stretch/>
        </p:blipFill>
        <p:spPr>
          <a:xfrm>
            <a:off x="9483213" y="3834581"/>
            <a:ext cx="2708787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6549-2FC7-46EA-8D32-FDECDD99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Elasticity of supply of labour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33F01C-4AE1-48FC-A0CA-CB3CFCEF7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Responsive of quantity of labour supplied to changes in price of labour (i.e. wage rate)</a:t>
                </a:r>
              </a:p>
              <a:p>
                <a:r>
                  <a:rPr lang="en-IN" dirty="0"/>
                  <a:t>Positive relationship - Increase in wage rate – increase in supply of labour</a:t>
                </a:r>
              </a:p>
              <a:p>
                <a:r>
                  <a:rPr lang="en-IN" dirty="0"/>
                  <a:t>Elasticity of supply of labour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𝑠𝑢𝑝𝑝𝑙𝑖𝑒𝑑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𝑤𝑎𝑔𝑒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</m:den>
                    </m:f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33F01C-4AE1-48FC-A0CA-CB3CFCEF7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84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2E28-EC47-49A6-9F4D-E9B158B0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01" y="299883"/>
            <a:ext cx="9875520" cy="1165122"/>
          </a:xfrm>
        </p:spPr>
        <p:txBody>
          <a:bodyPr>
            <a:normAutofit fontScale="90000"/>
          </a:bodyPr>
          <a:lstStyle/>
          <a:p>
            <a:r>
              <a:rPr lang="en-IN" dirty="0"/>
              <a:t>Factors the influence Elasticity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4C9E-7CE8-482B-8F37-9E00E48A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21" y="882444"/>
            <a:ext cx="10886385" cy="5592097"/>
          </a:xfrm>
        </p:spPr>
        <p:txBody>
          <a:bodyPr>
            <a:normAutofit/>
          </a:bodyPr>
          <a:lstStyle/>
          <a:p>
            <a:r>
              <a:rPr lang="en-IN" sz="2400" dirty="0"/>
              <a:t>Availability of suitable labour in other industries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Skills suitable for more than one industry – elastic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Skills not suitable to work in other industries – less elastic</a:t>
            </a:r>
          </a:p>
          <a:p>
            <a:r>
              <a:rPr lang="en-IN" sz="2800" dirty="0">
                <a:solidFill>
                  <a:srgbClr val="002060"/>
                </a:solidFill>
              </a:rPr>
              <a:t>Length of training</a:t>
            </a:r>
          </a:p>
          <a:p>
            <a:pPr lvl="1"/>
            <a:r>
              <a:rPr lang="en-IN" sz="2600" dirty="0">
                <a:solidFill>
                  <a:srgbClr val="002060"/>
                </a:solidFill>
              </a:rPr>
              <a:t>Longer training period – inelastic supply</a:t>
            </a:r>
          </a:p>
          <a:p>
            <a:r>
              <a:rPr lang="en-IN" sz="2400" dirty="0"/>
              <a:t>Time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SR – Inelastic 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LR - Elastic </a:t>
            </a:r>
          </a:p>
          <a:p>
            <a:r>
              <a:rPr lang="en-IN" sz="2400" dirty="0"/>
              <a:t>Extent of unemployment</a:t>
            </a:r>
          </a:p>
          <a:p>
            <a:pPr lvl="1"/>
            <a:r>
              <a:rPr lang="en-IN" sz="2400" dirty="0">
                <a:solidFill>
                  <a:srgbClr val="002060"/>
                </a:solidFill>
              </a:rPr>
              <a:t>Higher unemployment – Elastic supply</a:t>
            </a:r>
          </a:p>
          <a:p>
            <a:endParaRPr lang="en-IN" sz="2600" dirty="0">
              <a:solidFill>
                <a:srgbClr val="002060"/>
              </a:solidFill>
            </a:endParaRPr>
          </a:p>
          <a:p>
            <a:pPr lvl="1"/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4105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5038F-1953-4C95-96CA-B1B57DA21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25" t="31500" r="28362" b="8638"/>
          <a:stretch/>
        </p:blipFill>
        <p:spPr>
          <a:xfrm>
            <a:off x="235973" y="235974"/>
            <a:ext cx="11779711" cy="6445045"/>
          </a:xfrm>
        </p:spPr>
      </p:pic>
    </p:spTree>
    <p:extLst>
      <p:ext uri="{BB962C8B-B14F-4D97-AF65-F5344CB8AC3E}">
        <p14:creationId xmlns:p14="http://schemas.microsoft.com/office/powerpoint/2010/main" val="7730442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225</TotalTime>
  <Words>655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Cambria Math</vt:lpstr>
      <vt:lpstr>Corbel</vt:lpstr>
      <vt:lpstr>Basis</vt:lpstr>
      <vt:lpstr>Ch 16 Supply of Labour</vt:lpstr>
      <vt:lpstr>Supply of labour to an occupation</vt:lpstr>
      <vt:lpstr>PowerPoint Presentation</vt:lpstr>
      <vt:lpstr>Shifts in supply of labour curve</vt:lpstr>
      <vt:lpstr>PowerPoint Presentation</vt:lpstr>
      <vt:lpstr>PowerPoint Presentation</vt:lpstr>
      <vt:lpstr>Elasticity of supply of labour </vt:lpstr>
      <vt:lpstr>Factors the influence Elasticity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16 Supply of Labour</dc:title>
  <dc:creator>shabi zaidi</dc:creator>
  <cp:lastModifiedBy>shabi zaidi</cp:lastModifiedBy>
  <cp:revision>13</cp:revision>
  <dcterms:created xsi:type="dcterms:W3CDTF">2021-11-04T04:28:44Z</dcterms:created>
  <dcterms:modified xsi:type="dcterms:W3CDTF">2021-11-04T08:14:20Z</dcterms:modified>
</cp:coreProperties>
</file>