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4"/>
  </p:notesMasterIdLst>
  <p:handoutMasterIdLst>
    <p:handoutMasterId r:id="rId15"/>
  </p:handoutMasterIdLst>
  <p:sldIdLst>
    <p:sldId id="373" r:id="rId6"/>
    <p:sldId id="354" r:id="rId7"/>
    <p:sldId id="378" r:id="rId8"/>
    <p:sldId id="374" r:id="rId9"/>
    <p:sldId id="375" r:id="rId10"/>
    <p:sldId id="376" r:id="rId11"/>
    <p:sldId id="377" r:id="rId12"/>
    <p:sldId id="379" r:id="rId13"/>
  </p:sldIdLst>
  <p:sldSz cx="9144000" cy="6858000" type="screen4x3"/>
  <p:notesSz cx="6858000" cy="9144000"/>
  <p:defaultTextStyle>
    <a:defPPr>
      <a:defRPr lang="en-AE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pos="158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0099"/>
    <a:srgbClr val="FF6600"/>
    <a:srgbClr val="CC0099"/>
    <a:srgbClr val="FFCC99"/>
    <a:srgbClr val="008000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6" autoAdjust="0"/>
    <p:restoredTop sz="71095" autoAdjust="0"/>
  </p:normalViewPr>
  <p:slideViewPr>
    <p:cSldViewPr>
      <p:cViewPr>
        <p:scale>
          <a:sx n="86" d="100"/>
          <a:sy n="86" d="100"/>
        </p:scale>
        <p:origin x="2298" y="-96"/>
      </p:cViewPr>
      <p:guideLst>
        <p:guide orient="horz" pos="3861"/>
        <p:guide orient="horz" pos="527"/>
        <p:guide pos="158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0" name="Rectangle 8">
            <a:extLst>
              <a:ext uri="{FF2B5EF4-FFF2-40B4-BE49-F238E27FC236}">
                <a16:creationId xmlns:a16="http://schemas.microsoft.com/office/drawing/2014/main" id="{7187F31F-845E-4FDC-9A6D-4D7D6A684B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CCD0C7A-D296-4D54-A6C8-8CE31FCCB0D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5961" name="Rectangle 9">
            <a:extLst>
              <a:ext uri="{FF2B5EF4-FFF2-40B4-BE49-F238E27FC236}">
                <a16:creationId xmlns:a16="http://schemas.microsoft.com/office/drawing/2014/main" id="{083CDDE9-4A2E-459D-B968-8058C89EB1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Boardworks KS3 Science 2008 </a:t>
            </a:r>
          </a:p>
          <a:p>
            <a:pPr>
              <a:defRPr/>
            </a:pPr>
            <a:r>
              <a:rPr lang="en-GB"/>
              <a:t>Chemical Reactions (Part One)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BC15095-F751-4795-A76D-C18AF28D622E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E066AC-9D5C-4D72-92B8-08208BB877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2" name="Rectangle 10">
            <a:extLst>
              <a:ext uri="{FF2B5EF4-FFF2-40B4-BE49-F238E27FC236}">
                <a16:creationId xmlns:a16="http://schemas.microsoft.com/office/drawing/2014/main" id="{9076A062-5BBC-4D62-AFFD-25960960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F103F709-4B69-496A-9B35-350A72504785}" type="slidenum">
              <a:rPr lang="en-GB" altLang="en-US" sz="1200">
                <a:solidFill>
                  <a:schemeClr val="tx1"/>
                </a:solidFill>
              </a:rPr>
              <a:pPr algn="r"/>
              <a:t>‹#›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BFD51740-4E92-4A7A-B545-9D10914B52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Boardworks KS3 Science 2008 </a:t>
            </a:r>
          </a:p>
          <a:p>
            <a:pPr>
              <a:defRPr/>
            </a:pPr>
            <a:r>
              <a:rPr lang="en-GB"/>
              <a:t>Chemical Reactions (Part One)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hemical Reactions Title Slide">
            <a:extLst>
              <a:ext uri="{FF2B5EF4-FFF2-40B4-BE49-F238E27FC236}">
                <a16:creationId xmlns:a16="http://schemas.microsoft.com/office/drawing/2014/main" id="{95551A53-8704-485C-9CCC-5A1848F99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51EBA1-C6BA-458B-938B-6ABF8D53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4DD402A1-2D02-42CB-AF64-1C34C05D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BDF49B9B-5F67-4818-84CC-441818D5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186DD74-3174-4AB3-A93E-7E99A7B33FE2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  <p:extLst>
      <p:ext uri="{BB962C8B-B14F-4D97-AF65-F5344CB8AC3E}">
        <p14:creationId xmlns:p14="http://schemas.microsoft.com/office/powerpoint/2010/main" val="286160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24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3188" y="53975"/>
            <a:ext cx="2062162" cy="612298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938" y="53975"/>
            <a:ext cx="6038850" cy="612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34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59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5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8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69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31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59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9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6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51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45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11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69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05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98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784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45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052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11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4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482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68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76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809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709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066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706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0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41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602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07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711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3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828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36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809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56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57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67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23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532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185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44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57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755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524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63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2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41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1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lide_background">
            <a:extLst>
              <a:ext uri="{FF2B5EF4-FFF2-40B4-BE49-F238E27FC236}">
                <a16:creationId xmlns:a16="http://schemas.microsoft.com/office/drawing/2014/main" id="{B0C7F0F9-0DE4-4E70-9560-FA20998D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4">
            <a:extLst>
              <a:ext uri="{FF2B5EF4-FFF2-40B4-BE49-F238E27FC236}">
                <a16:creationId xmlns:a16="http://schemas.microsoft.com/office/drawing/2014/main" id="{772F2809-412C-454F-A39A-95F941D5F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GB" sz="2800">
              <a:solidFill>
                <a:srgbClr val="5B0091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FC8E14F1-FBA3-4EBE-95EC-512C818205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1938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9" name="Picture 7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317F19-AE82-4395-8E04-11EA6ABD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76BFD-902A-4808-9B9C-76938074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7">
            <a:extLst>
              <a:ext uri="{FF2B5EF4-FFF2-40B4-BE49-F238E27FC236}">
                <a16:creationId xmlns:a16="http://schemas.microsoft.com/office/drawing/2014/main" id="{4466F187-A9FA-4926-8E81-22FADF65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1032" name="Text Box 18">
            <a:extLst>
              <a:ext uri="{FF2B5EF4-FFF2-40B4-BE49-F238E27FC236}">
                <a16:creationId xmlns:a16="http://schemas.microsoft.com/office/drawing/2014/main" id="{4A706E29-C6F8-4BAA-BA1D-E735D141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36566712-0F03-4A34-A766-D761DAEA20A4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Chemical Reactions contents_4a">
            <a:extLst>
              <a:ext uri="{FF2B5EF4-FFF2-40B4-BE49-F238E27FC236}">
                <a16:creationId xmlns:a16="http://schemas.microsoft.com/office/drawing/2014/main" id="{CE08D2EE-6248-492D-B0AC-CF298583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B58126-D847-4AE4-BA76-46AD77DC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8294F5-4DCE-4430-B37C-6362D01F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extLst>
              <a:ext uri="{FF2B5EF4-FFF2-40B4-BE49-F238E27FC236}">
                <a16:creationId xmlns:a16="http://schemas.microsoft.com/office/drawing/2014/main" id="{E9D86AC2-97DC-4B73-A96B-9945AF59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2054" name="Text Box 34">
            <a:extLst>
              <a:ext uri="{FF2B5EF4-FFF2-40B4-BE49-F238E27FC236}">
                <a16:creationId xmlns:a16="http://schemas.microsoft.com/office/drawing/2014/main" id="{1165DB5E-1536-4CDC-B3FF-8BE2CCDB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7E9ECA8-D474-49F2-9E58-6BCD426C9292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hemical Reactions contents_4b">
            <a:extLst>
              <a:ext uri="{FF2B5EF4-FFF2-40B4-BE49-F238E27FC236}">
                <a16:creationId xmlns:a16="http://schemas.microsoft.com/office/drawing/2014/main" id="{70C8B386-D300-44EB-8B72-2FAFEEC3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5A3CB2-037D-42FA-A27A-9EABC6DC3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23A1843-6E72-42AB-9655-D49072C7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id="{76D4C8C0-1512-438A-B9C6-78F60586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3078" name="Text Box 11">
            <a:extLst>
              <a:ext uri="{FF2B5EF4-FFF2-40B4-BE49-F238E27FC236}">
                <a16:creationId xmlns:a16="http://schemas.microsoft.com/office/drawing/2014/main" id="{D56054FB-AB33-4170-BA12-B258E182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5CF93ECA-8422-4047-9D03-FE1FD712ACFC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Chemical Reactions contents_4c">
            <a:extLst>
              <a:ext uri="{FF2B5EF4-FFF2-40B4-BE49-F238E27FC236}">
                <a16:creationId xmlns:a16="http://schemas.microsoft.com/office/drawing/2014/main" id="{13FA0DE5-C9BD-4545-ADA9-B798CCD8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6D2992-9BDA-4CD3-B1DB-EE86A2F8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13E24BA-49BE-4124-9CB5-0E069B99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>
            <a:extLst>
              <a:ext uri="{FF2B5EF4-FFF2-40B4-BE49-F238E27FC236}">
                <a16:creationId xmlns:a16="http://schemas.microsoft.com/office/drawing/2014/main" id="{0E825831-30AD-407F-BC18-1E5F9FA5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4102" name="Text Box 19">
            <a:extLst>
              <a:ext uri="{FF2B5EF4-FFF2-40B4-BE49-F238E27FC236}">
                <a16:creationId xmlns:a16="http://schemas.microsoft.com/office/drawing/2014/main" id="{9024A940-3FD8-4A0F-883A-F542D326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C0E2D735-DEA6-4A3B-929C-7312A207849D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Chemical Reactions contents_4d">
            <a:extLst>
              <a:ext uri="{FF2B5EF4-FFF2-40B4-BE49-F238E27FC236}">
                <a16:creationId xmlns:a16="http://schemas.microsoft.com/office/drawing/2014/main" id="{4DB6844D-1FB5-43C7-AA0B-9F98CAED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4C66F2-8780-4A48-94A5-33079878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871FE0-C43A-4CC5-94BD-2F0D211E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>
            <a:extLst>
              <a:ext uri="{FF2B5EF4-FFF2-40B4-BE49-F238E27FC236}">
                <a16:creationId xmlns:a16="http://schemas.microsoft.com/office/drawing/2014/main" id="{E9EE4B15-E4F9-4B1A-90A7-A15FD27C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6654800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5126" name="Text Box 20">
            <a:extLst>
              <a:ext uri="{FF2B5EF4-FFF2-40B4-BE49-F238E27FC236}">
                <a16:creationId xmlns:a16="http://schemas.microsoft.com/office/drawing/2014/main" id="{3DF94086-DD78-47CB-856D-F6A0F425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D0A7D22C-DA3C-45EC-955E-B6CEFA05CBC3}" type="slidenum">
              <a:rPr lang="en-GB" altLang="en-US" sz="1000" b="0">
                <a:solidFill>
                  <a:srgbClr val="5B009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</a:rPr>
              <a:t> of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52C71275-0F34-4B77-9129-EC887BF1E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944563"/>
            <a:ext cx="7834312" cy="137795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000066"/>
                </a:solidFill>
              </a:rPr>
              <a:t>Mole Calculations – Part 1</a:t>
            </a:r>
          </a:p>
        </p:txBody>
      </p:sp>
      <p:pic>
        <p:nvPicPr>
          <p:cNvPr id="9218" name="Picture 11" descr="Image result for mole calculations">
            <a:extLst>
              <a:ext uri="{FF2B5EF4-FFF2-40B4-BE49-F238E27FC236}">
                <a16:creationId xmlns:a16="http://schemas.microsoft.com/office/drawing/2014/main" id="{9FB343DC-8E80-40E3-9C93-A1241BCC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28888"/>
            <a:ext cx="872013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5634944-0704-45C7-9954-81FF62EB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700088"/>
            <a:ext cx="881538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0">
                <a:solidFill>
                  <a:srgbClr val="000066"/>
                </a:solidFill>
                <a:sym typeface="Monotype Sorts" pitchFamily="2" charset="2"/>
              </a:rPr>
              <a:t>The atoms of each element have a different mass.</a:t>
            </a:r>
          </a:p>
          <a:p>
            <a:pPr>
              <a:lnSpc>
                <a:spcPct val="150000"/>
              </a:lnSpc>
            </a:pPr>
            <a:r>
              <a:rPr lang="en-US" altLang="en-US" sz="2800" b="0">
                <a:solidFill>
                  <a:srgbClr val="000066"/>
                </a:solidFill>
                <a:sym typeface="Monotype Sorts" pitchFamily="2" charset="2"/>
              </a:rPr>
              <a:t>• Carbon is given a relative atomic mass (RAM) of 12.</a:t>
            </a:r>
          </a:p>
          <a:p>
            <a:pPr>
              <a:lnSpc>
                <a:spcPct val="150000"/>
              </a:lnSpc>
            </a:pPr>
            <a:r>
              <a:rPr lang="en-US" altLang="en-US" sz="2800" b="0">
                <a:solidFill>
                  <a:srgbClr val="000066"/>
                </a:solidFill>
                <a:sym typeface="Monotype Sorts" pitchFamily="2" charset="2"/>
              </a:rPr>
              <a:t>• The RAM of other atoms compares them with carbon.</a:t>
            </a:r>
          </a:p>
          <a:p>
            <a:pPr>
              <a:lnSpc>
                <a:spcPct val="150000"/>
              </a:lnSpc>
            </a:pPr>
            <a:r>
              <a:rPr lang="en-US" altLang="en-US" sz="2800" b="0">
                <a:solidFill>
                  <a:srgbClr val="000066"/>
                </a:solidFill>
                <a:sym typeface="Monotype Sorts" pitchFamily="2" charset="2"/>
              </a:rPr>
              <a:t>• Eg. Hydrogen has a mass of only one twelfth that of carbon and so has a RAM of 1.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1E4514E7-33D8-4B82-909B-CD7AAC738C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Atomic Mass of elements</a:t>
            </a:r>
          </a:p>
        </p:txBody>
      </p:sp>
      <p:pic>
        <p:nvPicPr>
          <p:cNvPr id="578580" name="Picture 20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0213A6-6895-4B8A-A344-740875CC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1" descr="medium_6">
            <a:extLst>
              <a:ext uri="{FF2B5EF4-FFF2-40B4-BE49-F238E27FC236}">
                <a16:creationId xmlns:a16="http://schemas.microsoft.com/office/drawing/2014/main" id="{722FE00F-ACEF-4E90-A815-E62F0960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701895F6-88C8-4FF0-8E93-8DAD0952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700088"/>
            <a:ext cx="88153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0"/>
              <a:t>The </a:t>
            </a:r>
            <a:r>
              <a:rPr lang="en-US" altLang="en-US" sz="3200"/>
              <a:t>molecular mass</a:t>
            </a:r>
            <a:r>
              <a:rPr lang="en-US" altLang="en-US" sz="3200" b="0"/>
              <a:t> and the </a:t>
            </a:r>
            <a:r>
              <a:rPr lang="en-US" altLang="en-US" sz="3200"/>
              <a:t>formula mass</a:t>
            </a:r>
            <a:r>
              <a:rPr lang="en-US" altLang="en-US" sz="3200" b="0"/>
              <a:t> of a compound are obtained by adding together the atomic masses of the atoms present in the molecular formula.</a:t>
            </a:r>
            <a:endParaRPr lang="en-US" altLang="en-US" sz="3200" b="0">
              <a:solidFill>
                <a:srgbClr val="000066"/>
              </a:solidFill>
              <a:sym typeface="Monotype Sorts" pitchFamily="2" charset="2"/>
            </a:endParaRP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9A8317E-43E6-4978-811E-486E49757A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Molecular Mass</a:t>
            </a:r>
            <a:endParaRPr lang="en-GB" altLang="en-US"/>
          </a:p>
        </p:txBody>
      </p:sp>
      <p:pic>
        <p:nvPicPr>
          <p:cNvPr id="578580" name="Picture 20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AE86AA-84A0-4CAA-AA01-D2F8F888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 descr="medium_6">
            <a:extLst>
              <a:ext uri="{FF2B5EF4-FFF2-40B4-BE49-F238E27FC236}">
                <a16:creationId xmlns:a16="http://schemas.microsoft.com/office/drawing/2014/main" id="{09882245-000E-48E9-9240-D188A4E1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CC5167-E32A-4285-B75E-514A769E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733800"/>
            <a:ext cx="881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0"/>
              <a:t>In covalent compounds we use </a:t>
            </a:r>
            <a:r>
              <a:rPr lang="en-US" altLang="en-US" sz="3200"/>
              <a:t>molecular mass</a:t>
            </a:r>
            <a:r>
              <a:rPr lang="en-US" altLang="en-US" sz="3200" b="0"/>
              <a:t> and in ionic compounds we use </a:t>
            </a:r>
            <a:r>
              <a:rPr lang="en-US" altLang="en-US" sz="3200"/>
              <a:t>formula mass</a:t>
            </a:r>
            <a:r>
              <a:rPr lang="en-US" altLang="en-US" sz="3200" b="0"/>
              <a:t> .</a:t>
            </a:r>
            <a:endParaRPr lang="en-US" altLang="en-US" sz="3200" b="0">
              <a:solidFill>
                <a:srgbClr val="000066"/>
              </a:solidFill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FDCDDC1-E6D7-4958-BE02-1EE146BA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700088"/>
            <a:ext cx="88153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For a number of reasons it is useful to use something called the </a:t>
            </a:r>
            <a:r>
              <a:rPr lang="en-US" altLang="en-US" sz="3200">
                <a:solidFill>
                  <a:srgbClr val="000066"/>
                </a:solidFill>
                <a:sym typeface="Monotype Sorts" pitchFamily="2" charset="2"/>
              </a:rPr>
              <a:t>formula mass</a:t>
            </a: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• To calculate this we simply add together the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atomic masses of all the atoms shown in the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formula. 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(N=14; H=1; Na=23; O=16; Mg=24; Ca=40)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029AE4-6371-4B6A-BCC9-A69082A418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Formula Mass</a:t>
            </a:r>
            <a:endParaRPr lang="en-GB" altLang="en-US"/>
          </a:p>
        </p:txBody>
      </p:sp>
      <p:pic>
        <p:nvPicPr>
          <p:cNvPr id="578580" name="Picture 20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CBCD2D-852C-404F-9F04-85E933E6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1" descr="medium_6">
            <a:extLst>
              <a:ext uri="{FF2B5EF4-FFF2-40B4-BE49-F238E27FC236}">
                <a16:creationId xmlns:a16="http://schemas.microsoft.com/office/drawing/2014/main" id="{B1A7B3E3-A874-4266-BE30-5DC0B05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290015AF-B3FC-423C-9E55-3D83701EA1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Formula Mass</a:t>
            </a:r>
            <a:endParaRPr lang="en-GB" altLang="en-US" sz="3200"/>
          </a:p>
        </p:txBody>
      </p:sp>
      <p:pic>
        <p:nvPicPr>
          <p:cNvPr id="578580" name="Picture 20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2CD27E-DD71-484F-BE1F-FA06D2C6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1" descr="medium_6">
            <a:extLst>
              <a:ext uri="{FF2B5EF4-FFF2-40B4-BE49-F238E27FC236}">
                <a16:creationId xmlns:a16="http://schemas.microsoft.com/office/drawing/2014/main" id="{76A3F9FD-1289-42E5-A651-AC5B9081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0EA3D-AB67-47F5-9B6A-8AAD6F49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68413"/>
            <a:ext cx="86487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912CCA5-DA40-4315-BAFA-DBD7496E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31800"/>
            <a:ext cx="88153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The formula mass in grams of any substance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contains the same number of particles. We call</a:t>
            </a:r>
          </a:p>
          <a:p>
            <a:pPr>
              <a:lnSpc>
                <a:spcPct val="150000"/>
              </a:lnSpc>
            </a:pP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this amount of substance </a:t>
            </a:r>
            <a:r>
              <a:rPr lang="en-US" altLang="en-US" sz="3200">
                <a:solidFill>
                  <a:srgbClr val="000066"/>
                </a:solidFill>
                <a:sym typeface="Monotype Sorts" pitchFamily="2" charset="2"/>
              </a:rPr>
              <a:t>1 mole</a:t>
            </a:r>
            <a:r>
              <a:rPr lang="en-US" altLang="en-US" sz="3200" b="0">
                <a:solidFill>
                  <a:srgbClr val="000066"/>
                </a:solidFill>
                <a:sym typeface="Monotype Sorts" pitchFamily="2" charset="2"/>
              </a:rPr>
              <a:t>.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A72A244-ABF5-42EB-A76D-D9D6904C0F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Mole</a:t>
            </a:r>
            <a:endParaRPr lang="en-GB" altLang="en-US" sz="3200"/>
          </a:p>
        </p:txBody>
      </p:sp>
      <p:pic>
        <p:nvPicPr>
          <p:cNvPr id="578580" name="Picture 20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336BB6-DD6D-415F-8995-D239103A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1" descr="medium_6">
            <a:extLst>
              <a:ext uri="{FF2B5EF4-FFF2-40B4-BE49-F238E27FC236}">
                <a16:creationId xmlns:a16="http://schemas.microsoft.com/office/drawing/2014/main" id="{FC702F57-C2A3-47D4-9358-E8364BF8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70C20C-F5DF-4524-AB8A-67571C4C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44775"/>
            <a:ext cx="87963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7C7FB-B8DD-49A8-BF27-56061BA9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28345" r="8215" b="56398"/>
          <a:stretch>
            <a:fillRect/>
          </a:stretch>
        </p:blipFill>
        <p:spPr bwMode="auto">
          <a:xfrm>
            <a:off x="1619250" y="1027113"/>
            <a:ext cx="53498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3">
            <a:extLst>
              <a:ext uri="{FF2B5EF4-FFF2-40B4-BE49-F238E27FC236}">
                <a16:creationId xmlns:a16="http://schemas.microsoft.com/office/drawing/2014/main" id="{F324F73D-1E5A-4DD3-9A60-C6CC6B89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200">
                <a:solidFill>
                  <a:srgbClr val="FF6600"/>
                </a:solidFill>
              </a:rPr>
              <a:t>Mole Calculations</a:t>
            </a:r>
            <a:endParaRPr lang="en-GB" altLang="en-US" sz="3200">
              <a:solidFill>
                <a:srgbClr val="FF66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E09AF-CDB0-4616-A4DA-08457565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3132" r="28053" b="47336"/>
          <a:stretch>
            <a:fillRect/>
          </a:stretch>
        </p:blipFill>
        <p:spPr bwMode="auto">
          <a:xfrm>
            <a:off x="261938" y="3214688"/>
            <a:ext cx="86883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ole calculations">
            <a:extLst>
              <a:ext uri="{FF2B5EF4-FFF2-40B4-BE49-F238E27FC236}">
                <a16:creationId xmlns:a16="http://schemas.microsoft.com/office/drawing/2014/main" id="{6C44E103-3DBA-4DA5-B651-704F7DA4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1684" r="12961" b="53738"/>
          <a:stretch>
            <a:fillRect/>
          </a:stretch>
        </p:blipFill>
        <p:spPr bwMode="auto">
          <a:xfrm>
            <a:off x="250825" y="655638"/>
            <a:ext cx="869791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3">
            <a:extLst>
              <a:ext uri="{FF2B5EF4-FFF2-40B4-BE49-F238E27FC236}">
                <a16:creationId xmlns:a16="http://schemas.microsoft.com/office/drawing/2014/main" id="{9D4CA0DA-6725-4FFF-BBC3-0F1A8297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200">
                <a:solidFill>
                  <a:srgbClr val="FF6600"/>
                </a:solidFill>
              </a:rPr>
              <a:t>Mole Calculations</a:t>
            </a:r>
            <a:endParaRPr lang="en-GB" altLang="en-US" sz="32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 calculations - Part 1</Template>
  <TotalTime>0</TotalTime>
  <Words>205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Monotype Sorts</vt:lpstr>
      <vt:lpstr>Wingdings</vt:lpstr>
      <vt:lpstr>Microsoft YaHei</vt:lpstr>
      <vt:lpstr>Arial Unicode MS</vt:lpstr>
      <vt:lpstr>Default Design</vt:lpstr>
      <vt:lpstr>1_Custom Design</vt:lpstr>
      <vt:lpstr>4_Custom Design</vt:lpstr>
      <vt:lpstr>2_Custom Design</vt:lpstr>
      <vt:lpstr>3_Custom Design</vt:lpstr>
      <vt:lpstr>Mole Calculations – Part 1</vt:lpstr>
      <vt:lpstr>Atomic Mass of elements</vt:lpstr>
      <vt:lpstr>Molecular Mass</vt:lpstr>
      <vt:lpstr>Formula Mass</vt:lpstr>
      <vt:lpstr>Formula Mass</vt:lpstr>
      <vt:lpstr>Mole</vt:lpstr>
      <vt:lpstr>PowerPoint Presentation</vt:lpstr>
      <vt:lpstr>PowerPoint Presentation</vt:lpstr>
    </vt:vector>
  </TitlesOfParts>
  <Company>Boardworks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 Calculations – Part 1</dc:title>
  <dc:subject>KS3 Science 2008</dc:subject>
  <dc:creator>VIHS-NASWA-PC</dc:creator>
  <cp:lastModifiedBy>VIHS-NASWA-PC</cp:lastModifiedBy>
  <cp:revision>1</cp:revision>
  <dcterms:created xsi:type="dcterms:W3CDTF">2025-10-14T08:43:17Z</dcterms:created>
  <dcterms:modified xsi:type="dcterms:W3CDTF">2025-10-14T08:43:37Z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68D4BAA2C2B846649988919FD49391D5_13</vt:lpwstr>
  </property>
  <property fmtid="{D5CDD505-2E9C-101B-9397-08002B2CF9AE}" pid="3" name="KSOProductBuildVer">
    <vt:lpwstr>1033-12.2.0.18283</vt:lpwstr>
  </property>
</Properties>
</file>