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D39FB-4FE8-4B40-BA41-94914E83DA9F}" type="datetimeFigureOut">
              <a:rPr lang="en-IN" smtClean="0"/>
              <a:t>24-10-2020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EB06F-6C5D-4DEB-AE05-A652186421A1}" type="slidenum">
              <a:rPr lang="en-IN" smtClean="0"/>
              <a:t>‹#›</a:t>
            </a:fld>
            <a:endParaRPr lang="en-IN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9298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D39FB-4FE8-4B40-BA41-94914E83DA9F}" type="datetimeFigureOut">
              <a:rPr lang="en-IN" smtClean="0"/>
              <a:t>24-10-2020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EB06F-6C5D-4DEB-AE05-A652186421A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4608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D39FB-4FE8-4B40-BA41-94914E83DA9F}" type="datetimeFigureOut">
              <a:rPr lang="en-IN" smtClean="0"/>
              <a:t>24-10-2020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EB06F-6C5D-4DEB-AE05-A652186421A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0648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D39FB-4FE8-4B40-BA41-94914E83DA9F}" type="datetimeFigureOut">
              <a:rPr lang="en-IN" smtClean="0"/>
              <a:t>24-10-2020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EB06F-6C5D-4DEB-AE05-A652186421A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52952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D39FB-4FE8-4B40-BA41-94914E83DA9F}" type="datetimeFigureOut">
              <a:rPr lang="en-IN" smtClean="0"/>
              <a:t>24-10-2020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EB06F-6C5D-4DEB-AE05-A652186421A1}" type="slidenum">
              <a:rPr lang="en-IN" smtClean="0"/>
              <a:t>‹#›</a:t>
            </a:fld>
            <a:endParaRPr lang="en-IN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0327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D39FB-4FE8-4B40-BA41-94914E83DA9F}" type="datetimeFigureOut">
              <a:rPr lang="en-IN" smtClean="0"/>
              <a:t>24-10-2020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EB06F-6C5D-4DEB-AE05-A652186421A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16252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D39FB-4FE8-4B40-BA41-94914E83DA9F}" type="datetimeFigureOut">
              <a:rPr lang="en-IN" smtClean="0"/>
              <a:t>24-10-2020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EB06F-6C5D-4DEB-AE05-A652186421A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44888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D39FB-4FE8-4B40-BA41-94914E83DA9F}" type="datetimeFigureOut">
              <a:rPr lang="en-IN" smtClean="0"/>
              <a:t>24-10-2020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EB06F-6C5D-4DEB-AE05-A652186421A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58952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D39FB-4FE8-4B40-BA41-94914E83DA9F}" type="datetimeFigureOut">
              <a:rPr lang="en-IN" smtClean="0"/>
              <a:t>24-10-2020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EB06F-6C5D-4DEB-AE05-A652186421A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92896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D2D39FB-4FE8-4B40-BA41-94914E83DA9F}" type="datetimeFigureOut">
              <a:rPr lang="en-IN" smtClean="0"/>
              <a:t>24-10-2020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29EB06F-6C5D-4DEB-AE05-A652186421A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86139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D39FB-4FE8-4B40-BA41-94914E83DA9F}" type="datetimeFigureOut">
              <a:rPr lang="en-IN" smtClean="0"/>
              <a:t>24-10-2020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EB06F-6C5D-4DEB-AE05-A652186421A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43735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D2D39FB-4FE8-4B40-BA41-94914E83DA9F}" type="datetimeFigureOut">
              <a:rPr lang="en-IN" smtClean="0"/>
              <a:t>24-10-2020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29EB06F-6C5D-4DEB-AE05-A652186421A1}" type="slidenum">
              <a:rPr lang="en-IN" smtClean="0"/>
              <a:t>‹#›</a:t>
            </a:fld>
            <a:endParaRPr lang="en-IN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3890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27E50-12A4-4528-84B5-7BBFAD4B6C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>
                <a:latin typeface="Algerian" panose="04020705040A02060702" pitchFamily="82" charset="0"/>
              </a:rPr>
              <a:t>PRODUCTION POSSIBILITY FRONTIER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44CDC8-D4F2-46CC-BC3C-9B942CFAA4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50880" y="48685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5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17DD7-BEC5-43A4-AB12-474E10446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702303"/>
          </a:xfrm>
        </p:spPr>
        <p:txBody>
          <a:bodyPr>
            <a:normAutofit/>
          </a:bodyPr>
          <a:lstStyle/>
          <a:p>
            <a:r>
              <a:rPr lang="en-IN" sz="4000" dirty="0">
                <a:latin typeface="Arial Black" panose="020B0A04020102020204" pitchFamily="34" charset="0"/>
              </a:rPr>
              <a:t>Consumption Vs Investment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615C3-CCB5-4F6F-8FD1-55DAE42DD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153551"/>
            <a:ext cx="10058400" cy="519097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IN" dirty="0"/>
          </a:p>
          <a:p>
            <a:pPr>
              <a:buFont typeface="Arial" panose="020B0604020202020204" pitchFamily="34" charset="0"/>
              <a:buChar char="•"/>
            </a:pPr>
            <a:endParaRPr lang="en-IN" dirty="0"/>
          </a:p>
          <a:p>
            <a:pPr>
              <a:buFont typeface="Arial" panose="020B0604020202020204" pitchFamily="34" charset="0"/>
              <a:buChar char="•"/>
            </a:pPr>
            <a:r>
              <a:rPr lang="en-IN" sz="4000" dirty="0">
                <a:latin typeface="Baskerville Old Face" panose="02020602080505020303" pitchFamily="18" charset="0"/>
              </a:rPr>
              <a:t>Potential conflict between consuming now and economic growth caused by investment.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IN" sz="3200" dirty="0">
                <a:latin typeface="Baskerville Old Face" panose="02020602080505020303" pitchFamily="18" charset="0"/>
              </a:rPr>
              <a:t> Produce $10 billion worth of restaurant meals for consumers – Consumers better off today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IN" sz="3200" dirty="0">
                <a:latin typeface="Baskerville Old Face" panose="02020602080505020303" pitchFamily="18" charset="0"/>
              </a:rPr>
              <a:t> Spend $ 10 billion on new factories, offices or new machinery – Consumers better off in future.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IN" dirty="0"/>
          </a:p>
          <a:p>
            <a:pPr lvl="1"/>
            <a:endParaRPr lang="en-IN" dirty="0"/>
          </a:p>
          <a:p>
            <a:pPr>
              <a:buFont typeface="Arial" panose="020B0604020202020204" pitchFamily="34" charset="0"/>
              <a:buChar char="•"/>
            </a:pPr>
            <a:endParaRPr lang="en-IN" dirty="0"/>
          </a:p>
          <a:p>
            <a:pPr>
              <a:buFont typeface="Arial" panose="020B0604020202020204" pitchFamily="34" charset="0"/>
              <a:buChar char="•"/>
            </a:pP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16841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B23677-D4A0-4746-A0E7-565AAE0BE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92892" cy="56974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15B696-7820-4B8F-B8F5-F07947BAFADE}"/>
              </a:ext>
            </a:extLst>
          </p:cNvPr>
          <p:cNvSpPr txBox="1"/>
          <p:nvPr/>
        </p:nvSpPr>
        <p:spPr>
          <a:xfrm>
            <a:off x="5908431" y="182880"/>
            <a:ext cx="602097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b="1" dirty="0">
                <a:latin typeface="Baskerville Old Face" panose="02020602080505020303" pitchFamily="18" charset="0"/>
              </a:rPr>
              <a:t>Diagrammatic explanation:</a:t>
            </a:r>
          </a:p>
          <a:p>
            <a:endParaRPr lang="en-IN" dirty="0">
              <a:latin typeface="Baskerville Old Face" panose="020206020805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Baskerville Old Face" panose="02020602080505020303" pitchFamily="18" charset="0"/>
              </a:rPr>
              <a:t>Y axis- Consumer goods- Food, DVD’s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 err="1">
                <a:latin typeface="Baskerville Old Face" panose="02020602080505020303" pitchFamily="18" charset="0"/>
              </a:rPr>
              <a:t>Xaxis</a:t>
            </a:r>
            <a:r>
              <a:rPr lang="en-IN" dirty="0">
                <a:latin typeface="Baskerville Old Face" panose="02020602080505020303" pitchFamily="18" charset="0"/>
              </a:rPr>
              <a:t>- Capital goods- Machines and equipment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>
              <a:latin typeface="Baskerville Old Face" panose="020206020805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Baskerville Old Face" panose="02020602080505020303" pitchFamily="18" charset="0"/>
              </a:rPr>
              <a:t>Two economies, </a:t>
            </a:r>
            <a:r>
              <a:rPr lang="en-IN" b="1" dirty="0">
                <a:latin typeface="Baskerville Old Face" panose="02020602080505020303" pitchFamily="18" charset="0"/>
              </a:rPr>
              <a:t>A and B</a:t>
            </a:r>
            <a:r>
              <a:rPr lang="en-IN" dirty="0">
                <a:latin typeface="Baskerville Old Face" panose="02020602080505020303" pitchFamily="18" charset="0"/>
              </a:rPr>
              <a:t>, same size in terms of overall production and population.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b="1" dirty="0">
                <a:latin typeface="Baskerville Old Face" panose="02020602080505020303" pitchFamily="18" charset="0"/>
              </a:rPr>
              <a:t>Economy A is at point C</a:t>
            </a:r>
            <a:r>
              <a:rPr lang="en-IN" dirty="0">
                <a:latin typeface="Baskerville Old Face" panose="02020602080505020303" pitchFamily="18" charset="0"/>
              </a:rPr>
              <a:t>, produces more consumer goods and less capital goods than B, thus </a:t>
            </a:r>
            <a:r>
              <a:rPr lang="en-IN" b="1" dirty="0">
                <a:latin typeface="Baskerville Old Face" panose="02020602080505020303" pitchFamily="18" charset="0"/>
              </a:rPr>
              <a:t>economy B is at point D</a:t>
            </a:r>
            <a:r>
              <a:rPr lang="en-IN" dirty="0">
                <a:latin typeface="Baskerville Old Face" panose="02020602080505020303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>
              <a:latin typeface="Baskerville Old Face" panose="020206020805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Baskerville Old Face" panose="02020602080505020303" pitchFamily="18" charset="0"/>
              </a:rPr>
              <a:t>After ten years,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IN" dirty="0">
                <a:latin typeface="Baskerville Old Face" panose="02020602080505020303" pitchFamily="18" charset="0"/>
              </a:rPr>
              <a:t> Economy A producing at point E on QQ PPF.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IN" dirty="0">
                <a:latin typeface="Baskerville Old Face" panose="02020602080505020303" pitchFamily="18" charset="0"/>
              </a:rPr>
              <a:t> Economy B producing at point F on RR PPF.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>
              <a:latin typeface="Baskerville Old Face" panose="020206020805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Baskerville Old Face" panose="02020602080505020303" pitchFamily="18" charset="0"/>
              </a:rPr>
              <a:t>Initially, Economy A reached point E and became wealthier than B because consumption is high.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Baskerville Old Face" panose="02020602080505020303" pitchFamily="18" charset="0"/>
              </a:rPr>
              <a:t>Later, Economy B reached point F, producing more of both consumer and capital goods.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>
              <a:latin typeface="Baskerville Old Face" panose="020206020805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Baskerville Old Face" panose="02020602080505020303" pitchFamily="18" charset="0"/>
              </a:rPr>
              <a:t>Economy B devoted its finite resources to capital goods and grows faster than Economy A.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65955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CF6F78-BE98-4439-9026-06319F598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5992838" cy="47780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316388-5742-432D-B03B-F63BC7A6175E}"/>
              </a:ext>
            </a:extLst>
          </p:cNvPr>
          <p:cNvSpPr txBox="1"/>
          <p:nvPr/>
        </p:nvSpPr>
        <p:spPr>
          <a:xfrm>
            <a:off x="6199165" y="253703"/>
            <a:ext cx="5613009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Baskerville Old Face" panose="02020602080505020303" pitchFamily="18" charset="0"/>
              </a:rPr>
              <a:t>Assumption for PPF:</a:t>
            </a:r>
            <a:r>
              <a:rPr lang="en-US" sz="2400" dirty="0">
                <a:latin typeface="Baskerville Old Face" panose="02020602080505020303" pitchFamily="18" charset="0"/>
              </a:rPr>
              <a:t> Not all resources in the economy are as productive in one use compared to the another</a:t>
            </a:r>
          </a:p>
          <a:p>
            <a:endParaRPr lang="en-US" sz="2400" dirty="0">
              <a:latin typeface="Baskerville Old Face" panose="02020602080505020303" pitchFamily="18" charset="0"/>
            </a:endParaRPr>
          </a:p>
          <a:p>
            <a:r>
              <a:rPr lang="en-US" sz="2400" b="1" dirty="0">
                <a:latin typeface="Baskerville Old Face" panose="02020602080505020303" pitchFamily="18" charset="0"/>
              </a:rPr>
              <a:t>Assumption for PPF in figure:</a:t>
            </a:r>
            <a:r>
              <a:rPr lang="en-US" sz="2400" dirty="0">
                <a:latin typeface="Baskerville Old Face" panose="02020602080505020303" pitchFamily="18" charset="0"/>
              </a:rPr>
              <a:t> Resources are more productive in production of Bread.</a:t>
            </a:r>
          </a:p>
          <a:p>
            <a:pPr algn="ctr"/>
            <a:endParaRPr lang="en-US" sz="2400" dirty="0">
              <a:latin typeface="Baskerville Old Face" panose="02020602080505020303" pitchFamily="18" charset="0"/>
            </a:endParaRPr>
          </a:p>
          <a:p>
            <a:pPr algn="ctr"/>
            <a:r>
              <a:rPr lang="en-US" sz="2400" b="1" dirty="0">
                <a:latin typeface="Baskerville Old Face" panose="02020602080505020303" pitchFamily="18" charset="0"/>
              </a:rPr>
              <a:t>Increasing Marginal Opportunity cost </a:t>
            </a:r>
          </a:p>
          <a:p>
            <a:pPr algn="ctr"/>
            <a:r>
              <a:rPr lang="en-US" sz="2400" b="1" dirty="0">
                <a:latin typeface="Baskerville Old Face" panose="02020602080505020303" pitchFamily="18" charset="0"/>
              </a:rPr>
              <a:t>OR</a:t>
            </a:r>
          </a:p>
          <a:p>
            <a:pPr algn="ctr"/>
            <a:r>
              <a:rPr lang="en-US" sz="2400" b="1" dirty="0">
                <a:latin typeface="Baskerville Old Face" panose="02020602080505020303" pitchFamily="18" charset="0"/>
              </a:rPr>
              <a:t>Rate of sacrifice is increasing</a:t>
            </a:r>
          </a:p>
          <a:p>
            <a:pPr algn="ctr"/>
            <a:endParaRPr lang="en-US" sz="2400" dirty="0">
              <a:latin typeface="Baskerville Old Face" panose="02020602080505020303" pitchFamily="18" charset="0"/>
            </a:endParaRPr>
          </a:p>
          <a:p>
            <a:r>
              <a:rPr lang="en-US" sz="2400" dirty="0">
                <a:latin typeface="Baskerville Old Face" panose="02020602080505020303" pitchFamily="18" charset="0"/>
              </a:rPr>
              <a:t>When we increase one good at uniform rate we have to sacrifice other good at increasing rate.</a:t>
            </a:r>
          </a:p>
          <a:p>
            <a:endParaRPr lang="en-US" dirty="0"/>
          </a:p>
          <a:p>
            <a:endParaRPr lang="en-US" dirty="0"/>
          </a:p>
          <a:p>
            <a:pPr algn="ctr"/>
            <a:endParaRPr lang="en-US" dirty="0"/>
          </a:p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32906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A26CEE-E3E7-4072-A3DA-0DBF1C03A4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4" r="37364" b="7926"/>
          <a:stretch/>
        </p:blipFill>
        <p:spPr>
          <a:xfrm rot="5400000">
            <a:off x="616814" y="-616813"/>
            <a:ext cx="4656406" cy="589003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32D2A4-A580-4ACE-B162-D2DB2E2039E2}"/>
              </a:ext>
            </a:extLst>
          </p:cNvPr>
          <p:cNvSpPr txBox="1"/>
          <p:nvPr/>
        </p:nvSpPr>
        <p:spPr>
          <a:xfrm>
            <a:off x="5950634" y="225083"/>
            <a:ext cx="603504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>
                <a:latin typeface="Baskerville Old Face" panose="02020602080505020303" pitchFamily="18" charset="0"/>
              </a:rPr>
              <a:t>Constant Marginal Opportunity cost.</a:t>
            </a:r>
          </a:p>
          <a:p>
            <a:endParaRPr lang="en-IN" sz="3200" dirty="0">
              <a:latin typeface="Baskerville Old Face" panose="02020602080505020303" pitchFamily="18" charset="0"/>
            </a:endParaRPr>
          </a:p>
          <a:p>
            <a:r>
              <a:rPr lang="en-IN" sz="3200" dirty="0">
                <a:latin typeface="Baskerville Old Face" panose="02020602080505020303" pitchFamily="18" charset="0"/>
              </a:rPr>
              <a:t>To produce 10 units of tablet, you have to sacrifice the production of 10 units of bread.</a:t>
            </a:r>
          </a:p>
          <a:p>
            <a:endParaRPr lang="en-IN" sz="3200" dirty="0">
              <a:latin typeface="Baskerville Old Face" panose="02020602080505020303" pitchFamily="18" charset="0"/>
            </a:endParaRPr>
          </a:p>
          <a:p>
            <a:endParaRPr lang="en-IN" sz="3200" dirty="0">
              <a:latin typeface="Baskerville Old Face" panose="02020602080505020303" pitchFamily="18" charset="0"/>
            </a:endParaRPr>
          </a:p>
          <a:p>
            <a:r>
              <a:rPr lang="en-IN" sz="3200" dirty="0">
                <a:latin typeface="Baskerville Old Face" panose="02020602080505020303" pitchFamily="18" charset="0"/>
              </a:rPr>
              <a:t>PPF shows that resources are equally productive in the production of both the goods which contradicts our assumption.</a:t>
            </a:r>
          </a:p>
        </p:txBody>
      </p:sp>
    </p:spTree>
    <p:extLst>
      <p:ext uri="{BB962C8B-B14F-4D97-AF65-F5344CB8AC3E}">
        <p14:creationId xmlns:p14="http://schemas.microsoft.com/office/powerpoint/2010/main" val="2386358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5FC301-5B60-4545-857F-EE8AA8626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94571" cy="49799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FB537A-208D-47B0-963C-AAA8F1B7C77A}"/>
              </a:ext>
            </a:extLst>
          </p:cNvPr>
          <p:cNvSpPr txBox="1"/>
          <p:nvPr/>
        </p:nvSpPr>
        <p:spPr>
          <a:xfrm>
            <a:off x="6949439" y="248080"/>
            <a:ext cx="507843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>
                <a:latin typeface="Baskerville Old Face" panose="02020602080505020303" pitchFamily="18" charset="0"/>
              </a:rPr>
              <a:t>Decreasing Marginal Opportunity Cost</a:t>
            </a:r>
          </a:p>
          <a:p>
            <a:endParaRPr lang="en-IN" sz="2800" dirty="0">
              <a:latin typeface="Baskerville Old Face" panose="02020602080505020303" pitchFamily="18" charset="0"/>
            </a:endParaRPr>
          </a:p>
          <a:p>
            <a:r>
              <a:rPr lang="en-IN" sz="2800" dirty="0">
                <a:latin typeface="Baskerville Old Face" panose="02020602080505020303" pitchFamily="18" charset="0"/>
              </a:rPr>
              <a:t>To produce 10 units of tablet, you have to sacrifice less units of bread.</a:t>
            </a:r>
          </a:p>
          <a:p>
            <a:endParaRPr lang="en-IN" sz="2800" dirty="0">
              <a:latin typeface="Baskerville Old Face" panose="02020602080505020303" pitchFamily="18" charset="0"/>
            </a:endParaRPr>
          </a:p>
          <a:p>
            <a:r>
              <a:rPr lang="en-IN" sz="2800" dirty="0">
                <a:latin typeface="Baskerville Old Face" panose="02020602080505020303" pitchFamily="18" charset="0"/>
              </a:rPr>
              <a:t>PPF shows that resources are productive in production of tablets which contradicts our assumption.</a:t>
            </a:r>
          </a:p>
        </p:txBody>
      </p:sp>
    </p:spTree>
    <p:extLst>
      <p:ext uri="{BB962C8B-B14F-4D97-AF65-F5344CB8AC3E}">
        <p14:creationId xmlns:p14="http://schemas.microsoft.com/office/powerpoint/2010/main" val="3983815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6510CA7B-8001-4D90-AD8A-C1477FE1661D}"/>
              </a:ext>
            </a:extLst>
          </p:cNvPr>
          <p:cNvSpPr txBox="1"/>
          <p:nvPr/>
        </p:nvSpPr>
        <p:spPr>
          <a:xfrm>
            <a:off x="365760" y="393895"/>
            <a:ext cx="5430129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>
                <a:latin typeface="Baskerville Old Face" panose="02020602080505020303" pitchFamily="18" charset="0"/>
              </a:rPr>
              <a:t>EFFICIENCY</a:t>
            </a:r>
          </a:p>
          <a:p>
            <a:endParaRPr lang="en-IN" sz="2000" dirty="0">
              <a:latin typeface="Baskerville Old Face" panose="02020602080505020303" pitchFamily="18" charset="0"/>
            </a:endParaRPr>
          </a:p>
          <a:p>
            <a:r>
              <a:rPr lang="en-IN" sz="2000" dirty="0">
                <a:latin typeface="Baskerville Old Face" panose="02020602080505020303" pitchFamily="18" charset="0"/>
              </a:rPr>
              <a:t>PPF shows the different combination of economic goods that an economy is able to produce if all the resources in the economy are fully and efficiently employed.</a:t>
            </a:r>
          </a:p>
          <a:p>
            <a:endParaRPr lang="en-IN" sz="2000" dirty="0">
              <a:latin typeface="Baskerville Old Face" panose="02020602080505020303" pitchFamily="18" charset="0"/>
            </a:endParaRPr>
          </a:p>
          <a:p>
            <a:r>
              <a:rPr lang="en-IN" sz="2000" dirty="0">
                <a:latin typeface="Baskerville Old Face" panose="02020602080505020303" pitchFamily="18" charset="0"/>
              </a:rPr>
              <a:t>Efficiency on the boundary is of two types:</a:t>
            </a:r>
          </a:p>
          <a:p>
            <a:endParaRPr lang="en-IN" sz="2000" dirty="0">
              <a:latin typeface="Baskerville Old Face" panose="02020602080505020303" pitchFamily="18" charset="0"/>
            </a:endParaRPr>
          </a:p>
          <a:p>
            <a:r>
              <a:rPr lang="en-IN" sz="2000" b="1" dirty="0">
                <a:latin typeface="Baskerville Old Face" panose="02020602080505020303" pitchFamily="18" charset="0"/>
              </a:rPr>
              <a:t>Productive efficiency </a:t>
            </a:r>
            <a:r>
              <a:rPr lang="en-IN" sz="2000" dirty="0">
                <a:latin typeface="Baskerville Old Face" panose="02020602080505020303" pitchFamily="18" charset="0"/>
              </a:rPr>
              <a:t>means maximum number of goods produced at lowest cost. All points on the boundary are productively efficient. Point inside the curve is productively inefficient. </a:t>
            </a:r>
          </a:p>
          <a:p>
            <a:endParaRPr lang="en-IN" sz="2000" dirty="0">
              <a:latin typeface="Baskerville Old Face" panose="02020602080505020303" pitchFamily="18" charset="0"/>
            </a:endParaRPr>
          </a:p>
          <a:p>
            <a:r>
              <a:rPr lang="en-IN" sz="2000" b="1" dirty="0">
                <a:latin typeface="Baskerville Old Face" panose="02020602080505020303" pitchFamily="18" charset="0"/>
              </a:rPr>
              <a:t>Allocative efficiency</a:t>
            </a:r>
            <a:r>
              <a:rPr lang="en-IN" sz="2000" dirty="0">
                <a:latin typeface="Baskerville Old Face" panose="02020602080505020303" pitchFamily="18" charset="0"/>
              </a:rPr>
              <a:t> concerned with optimal distribution of goods and services or maximisation of social welfare. Not all points on the boundary are allocatively efficient.</a:t>
            </a:r>
          </a:p>
          <a:p>
            <a:endParaRPr lang="en-IN" sz="2000" dirty="0">
              <a:latin typeface="Baskerville Old Face" panose="02020602080505020303" pitchFamily="18" charset="0"/>
            </a:endParaRPr>
          </a:p>
          <a:p>
            <a:endParaRPr lang="en-IN" dirty="0"/>
          </a:p>
        </p:txBody>
      </p:sp>
      <p:pic>
        <p:nvPicPr>
          <p:cNvPr id="1026" name="Picture 2" descr="The graph shows that when a greater quantity of one good increases, the quantity of other goods will decrease. Point R on the graph represents the good that drops in quantity as a result of greater efficiency in producing other goods.">
            <a:extLst>
              <a:ext uri="{FF2B5EF4-FFF2-40B4-BE49-F238E27FC236}">
                <a16:creationId xmlns:a16="http://schemas.microsoft.com/office/drawing/2014/main" id="{EFA9ED3C-3457-4EA1-A98D-478AF15395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4411" r="12800" b="6687"/>
          <a:stretch/>
        </p:blipFill>
        <p:spPr bwMode="auto">
          <a:xfrm>
            <a:off x="6320071" y="0"/>
            <a:ext cx="5679672" cy="555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495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DA50C-7538-4109-A73A-2F8E9209D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548640"/>
            <a:ext cx="10058400" cy="5320454"/>
          </a:xfrm>
        </p:spPr>
        <p:txBody>
          <a:bodyPr/>
          <a:lstStyle/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sz="3200" dirty="0">
              <a:latin typeface="Arial Black" panose="020B0A04020102020204" pitchFamily="34" charset="0"/>
            </a:endParaRPr>
          </a:p>
          <a:p>
            <a:r>
              <a:rPr lang="en-IN" sz="3200" dirty="0">
                <a:latin typeface="Arial Black" panose="020B0A04020102020204" pitchFamily="34" charset="0"/>
              </a:rPr>
              <a:t>Conclusion:</a:t>
            </a:r>
          </a:p>
          <a:p>
            <a:r>
              <a:rPr lang="en-IN" sz="3200" dirty="0">
                <a:latin typeface="Baskerville Old Face" panose="02020602080505020303" pitchFamily="18" charset="0"/>
              </a:rPr>
              <a:t>PPF by itself gives no indication of which combination of goods will be produced in an economy.</a:t>
            </a:r>
          </a:p>
          <a:p>
            <a:r>
              <a:rPr lang="en-IN" sz="3200" dirty="0">
                <a:latin typeface="Baskerville Old Face" panose="02020602080505020303" pitchFamily="18" charset="0"/>
              </a:rPr>
              <a:t>It shows a range of possibilities and much of economics is concerned with explaining why an economy chooses to produce at one point either on PPF rather than another.</a:t>
            </a:r>
          </a:p>
        </p:txBody>
      </p:sp>
    </p:spTree>
    <p:extLst>
      <p:ext uri="{BB962C8B-B14F-4D97-AF65-F5344CB8AC3E}">
        <p14:creationId xmlns:p14="http://schemas.microsoft.com/office/powerpoint/2010/main" val="2831261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379FB2-E263-48AF-9C74-DBFBCAB812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2219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50207A-B1E6-4DE3-9471-12E8C073F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161" y="0"/>
            <a:ext cx="5761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37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76183-9125-4D92-BF26-1911F5DAC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822" y="337626"/>
            <a:ext cx="9959926" cy="753256"/>
          </a:xfrm>
        </p:spPr>
        <p:txBody>
          <a:bodyPr>
            <a:normAutofit/>
          </a:bodyPr>
          <a:lstStyle/>
          <a:p>
            <a:r>
              <a:rPr lang="en-IN" sz="4000" dirty="0">
                <a:latin typeface="Arial Black" panose="020B0A04020102020204" pitchFamily="34" charset="0"/>
              </a:rPr>
              <a:t>The Problem Scarcity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0AF06-262A-4940-87BE-D843888B4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9822" y="1871003"/>
            <a:ext cx="9959926" cy="4431323"/>
          </a:xfrm>
        </p:spPr>
        <p:txBody>
          <a:bodyPr/>
          <a:lstStyle/>
          <a:p>
            <a:r>
              <a:rPr lang="en-IN" sz="3600" b="1" dirty="0">
                <a:solidFill>
                  <a:schemeClr val="accent2"/>
                </a:solidFill>
                <a:latin typeface="Baskerville Old Face" panose="02020602080505020303" pitchFamily="18" charset="0"/>
              </a:rPr>
              <a:t>Production Possibility Frontier: </a:t>
            </a:r>
            <a:r>
              <a:rPr lang="en-IN" sz="3600" dirty="0">
                <a:latin typeface="Baskerville Old Face" panose="02020602080505020303" pitchFamily="18" charset="0"/>
              </a:rPr>
              <a:t>It is a curve showing different combinations of economic goods that an economy is able to produce if all resources in the economy are fully and efficiently employed.</a:t>
            </a:r>
          </a:p>
          <a:p>
            <a:pPr marL="0" indent="0">
              <a:buNone/>
            </a:pPr>
            <a:endParaRPr lang="en-IN" sz="3600" dirty="0">
              <a:latin typeface="Baskerville Old Face" panose="02020602080505020303" pitchFamily="18" charset="0"/>
            </a:endParaRPr>
          </a:p>
          <a:p>
            <a:r>
              <a:rPr lang="en-IN" sz="3600" b="1" dirty="0">
                <a:solidFill>
                  <a:schemeClr val="accent2"/>
                </a:solidFill>
                <a:latin typeface="Baskerville Old Face" panose="02020602080505020303" pitchFamily="18" charset="0"/>
              </a:rPr>
              <a:t>Other names: </a:t>
            </a:r>
            <a:r>
              <a:rPr lang="en-IN" sz="3600" dirty="0">
                <a:latin typeface="Baskerville Old Face" panose="02020602080505020303" pitchFamily="18" charset="0"/>
              </a:rPr>
              <a:t>Production possibility curve or boundary and transformation</a:t>
            </a:r>
          </a:p>
          <a:p>
            <a:endParaRPr lang="en-IN" dirty="0"/>
          </a:p>
          <a:p>
            <a:endParaRPr lang="en-IN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272928-B2FE-4442-A3B6-5936F9373E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60148" y="48123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12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D6F93-2312-405B-A62B-F442D85A4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898"/>
            <a:ext cx="10515600" cy="647749"/>
          </a:xfrm>
        </p:spPr>
        <p:txBody>
          <a:bodyPr>
            <a:normAutofit/>
          </a:bodyPr>
          <a:lstStyle/>
          <a:p>
            <a:r>
              <a:rPr lang="en-IN" sz="4000" dirty="0">
                <a:latin typeface="Arial Black" panose="020B0A04020102020204" pitchFamily="34" charset="0"/>
              </a:rPr>
              <a:t>PPF Diagram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FFC0AD-6DFF-4817-9E2E-C315764FE6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66" y="807647"/>
            <a:ext cx="6464434" cy="605035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E12114-F479-4466-AA39-EA69F35AD4FC}"/>
              </a:ext>
            </a:extLst>
          </p:cNvPr>
          <p:cNvSpPr txBox="1"/>
          <p:nvPr/>
        </p:nvSpPr>
        <p:spPr>
          <a:xfrm>
            <a:off x="7033846" y="2278552"/>
            <a:ext cx="489555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>
                <a:latin typeface="Baskerville Old Face" panose="02020602080505020303" pitchFamily="18" charset="0"/>
              </a:rPr>
              <a:t>X axis shows the quantity of manufactured goods to be produced in the economy</a:t>
            </a:r>
          </a:p>
          <a:p>
            <a:endParaRPr lang="en-IN" sz="2800" dirty="0">
              <a:latin typeface="Baskerville Old Face" panose="02020602080505020303" pitchFamily="18" charset="0"/>
            </a:endParaRPr>
          </a:p>
          <a:p>
            <a:r>
              <a:rPr lang="en-IN" sz="2800" dirty="0">
                <a:latin typeface="Baskerville Old Face" panose="02020602080505020303" pitchFamily="18" charset="0"/>
              </a:rPr>
              <a:t>Y axis shows the quantity of non-manufactured goods to be produced in the economy.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6F9C736-1FF6-45FE-8F02-26BB8EB030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13234" y="56159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83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350A96-DAF2-4294-B40A-A14FBA8BE9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7" y="0"/>
            <a:ext cx="7271308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34BBF4-1B64-4360-8C74-E3A446C5AC1A}"/>
              </a:ext>
            </a:extLst>
          </p:cNvPr>
          <p:cNvSpPr txBox="1"/>
          <p:nvPr/>
        </p:nvSpPr>
        <p:spPr>
          <a:xfrm>
            <a:off x="7863840" y="182880"/>
            <a:ext cx="4051495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chemeClr val="accent2"/>
                </a:solidFill>
                <a:latin typeface="Baskerville Old Face" panose="02020602080505020303" pitchFamily="18" charset="0"/>
              </a:rPr>
              <a:t>The economy could be:</a:t>
            </a:r>
          </a:p>
          <a:p>
            <a:endParaRPr lang="en-IN" sz="2000" dirty="0">
              <a:solidFill>
                <a:schemeClr val="accent2"/>
              </a:solidFill>
              <a:latin typeface="Baskerville Old Face" panose="02020602080505020303" pitchFamily="18" charset="0"/>
            </a:endParaRPr>
          </a:p>
          <a:p>
            <a:r>
              <a:rPr lang="en-IN" sz="2000" b="1" dirty="0">
                <a:latin typeface="Baskerville Old Face" panose="02020602080505020303" pitchFamily="18" charset="0"/>
              </a:rPr>
              <a:t>At point C </a:t>
            </a:r>
            <a:r>
              <a:rPr lang="en-IN" sz="2000" dirty="0">
                <a:latin typeface="Baskerville Old Face" panose="02020602080505020303" pitchFamily="18" charset="0"/>
              </a:rPr>
              <a:t>on its PPF, producing 30 units of manufactured goods and 30 units of non-manufactured.</a:t>
            </a:r>
          </a:p>
          <a:p>
            <a:endParaRPr lang="en-IN" sz="2000" dirty="0">
              <a:latin typeface="Baskerville Old Face" panose="02020602080505020303" pitchFamily="18" charset="0"/>
            </a:endParaRPr>
          </a:p>
          <a:p>
            <a:r>
              <a:rPr lang="en-IN" sz="2000" b="1" dirty="0">
                <a:latin typeface="Baskerville Old Face" panose="02020602080505020303" pitchFamily="18" charset="0"/>
              </a:rPr>
              <a:t>At point D</a:t>
            </a:r>
            <a:r>
              <a:rPr lang="en-IN" sz="2000" dirty="0">
                <a:latin typeface="Baskerville Old Face" panose="02020602080505020303" pitchFamily="18" charset="0"/>
              </a:rPr>
              <a:t>, producing 35 units of manufactured goods and 20 units of non-manufactured goods.</a:t>
            </a:r>
          </a:p>
          <a:p>
            <a:endParaRPr lang="en-IN" sz="2000" dirty="0">
              <a:latin typeface="Baskerville Old Face" panose="02020602080505020303" pitchFamily="18" charset="0"/>
            </a:endParaRPr>
          </a:p>
          <a:p>
            <a:r>
              <a:rPr lang="en-IN" sz="2000" b="1" dirty="0">
                <a:latin typeface="Baskerville Old Face" panose="02020602080505020303" pitchFamily="18" charset="0"/>
              </a:rPr>
              <a:t>At point B</a:t>
            </a:r>
            <a:r>
              <a:rPr lang="en-IN" sz="2000" dirty="0">
                <a:latin typeface="Baskerville Old Face" panose="02020602080505020303" pitchFamily="18" charset="0"/>
              </a:rPr>
              <a:t>, producing 15 units of manufactured goods and 45 units of non-manufactured goods.</a:t>
            </a:r>
          </a:p>
          <a:p>
            <a:endParaRPr lang="en-IN" sz="2000" dirty="0">
              <a:latin typeface="Baskerville Old Face" panose="02020602080505020303" pitchFamily="18" charset="0"/>
            </a:endParaRPr>
          </a:p>
          <a:p>
            <a:r>
              <a:rPr lang="en-IN" sz="2000" b="1" dirty="0">
                <a:latin typeface="Baskerville Old Face" panose="02020602080505020303" pitchFamily="18" charset="0"/>
              </a:rPr>
              <a:t>At point A</a:t>
            </a:r>
            <a:r>
              <a:rPr lang="en-IN" sz="2000" dirty="0">
                <a:latin typeface="Baskerville Old Face" panose="02020602080505020303" pitchFamily="18" charset="0"/>
              </a:rPr>
              <a:t>, devoting all of its resources to the production of non manufactured goods.</a:t>
            </a:r>
          </a:p>
          <a:p>
            <a:endParaRPr lang="en-IN" sz="2000" dirty="0">
              <a:latin typeface="Baskerville Old Face" panose="02020602080505020303" pitchFamily="18" charset="0"/>
            </a:endParaRPr>
          </a:p>
          <a:p>
            <a:r>
              <a:rPr lang="en-IN" sz="2000" b="1" dirty="0">
                <a:latin typeface="Baskerville Old Face" panose="02020602080505020303" pitchFamily="18" charset="0"/>
              </a:rPr>
              <a:t>At point E</a:t>
            </a:r>
            <a:r>
              <a:rPr lang="en-IN" sz="2000" dirty="0">
                <a:latin typeface="Baskerville Old Face" panose="02020602080505020303" pitchFamily="18" charset="0"/>
              </a:rPr>
              <a:t>, devoting all of its resources to the production of manufactured goods.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9AB6A6A-1F9E-47E0-88E0-A31A1A46C5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05735" y="54031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9055D4-7FDE-4B6E-9875-876B350C00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66" y="0"/>
            <a:ext cx="6477797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6D89CE-5C44-4A8B-9017-DA4358D8A061}"/>
              </a:ext>
            </a:extLst>
          </p:cNvPr>
          <p:cNvSpPr txBox="1"/>
          <p:nvPr/>
        </p:nvSpPr>
        <p:spPr>
          <a:xfrm>
            <a:off x="7199938" y="112707"/>
            <a:ext cx="4984652" cy="663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700" b="1" dirty="0">
                <a:solidFill>
                  <a:schemeClr val="accent2"/>
                </a:solidFill>
                <a:latin typeface="Baskerville Old Face" panose="02020602080505020303" pitchFamily="18" charset="0"/>
              </a:rPr>
              <a:t>OPPORTUNITY COST:</a:t>
            </a:r>
          </a:p>
          <a:p>
            <a:endParaRPr lang="en-IN" sz="1700" dirty="0">
              <a:latin typeface="Baskerville Old Face" panose="02020602080505020303" pitchFamily="18" charset="0"/>
            </a:endParaRPr>
          </a:p>
          <a:p>
            <a:r>
              <a:rPr lang="en-IN" sz="1700" dirty="0">
                <a:latin typeface="Baskerville Old Face" panose="02020602080505020303" pitchFamily="18" charset="0"/>
              </a:rPr>
              <a:t>Assume, economy producing at point C moves to point D. </a:t>
            </a:r>
          </a:p>
          <a:p>
            <a:endParaRPr lang="en-IN" sz="1700" dirty="0">
              <a:latin typeface="Baskerville Old Face" panose="02020602080505020303" pitchFamily="18" charset="0"/>
            </a:endParaRPr>
          </a:p>
          <a:p>
            <a:r>
              <a:rPr lang="en-IN" sz="1700" dirty="0">
                <a:latin typeface="Baskerville Old Face" panose="02020602080505020303" pitchFamily="18" charset="0"/>
              </a:rPr>
              <a:t>Output of manufactured goods will increase from 30 to 35 units.</a:t>
            </a:r>
          </a:p>
          <a:p>
            <a:endParaRPr lang="en-IN" sz="1700" dirty="0">
              <a:latin typeface="Baskerville Old Face" panose="02020602080505020303" pitchFamily="18" charset="0"/>
            </a:endParaRPr>
          </a:p>
          <a:p>
            <a:r>
              <a:rPr lang="en-IN" sz="1700" dirty="0">
                <a:latin typeface="Baskerville Old Face" panose="02020602080505020303" pitchFamily="18" charset="0"/>
              </a:rPr>
              <a:t>Output of non-manufactured goods will fall from 30 to 20 units.</a:t>
            </a:r>
          </a:p>
          <a:p>
            <a:endParaRPr lang="en-IN" sz="1700" dirty="0">
              <a:latin typeface="Baskerville Old Face" panose="02020602080505020303" pitchFamily="18" charset="0"/>
            </a:endParaRPr>
          </a:p>
          <a:p>
            <a:r>
              <a:rPr lang="en-IN" sz="1700" dirty="0">
                <a:latin typeface="Baskerville Old Face" panose="02020602080505020303" pitchFamily="18" charset="0"/>
              </a:rPr>
              <a:t>The opportunity cost of producing manufactured goods is the lost output of non-manufactured goods.</a:t>
            </a:r>
          </a:p>
          <a:p>
            <a:endParaRPr lang="en-IN" sz="1700" dirty="0">
              <a:latin typeface="Baskerville Old Face" panose="02020602080505020303" pitchFamily="18" charset="0"/>
            </a:endParaRPr>
          </a:p>
          <a:p>
            <a:r>
              <a:rPr lang="en-IN" sz="1700" dirty="0">
                <a:latin typeface="Baskerville Old Face" panose="02020602080505020303" pitchFamily="18" charset="0"/>
              </a:rPr>
              <a:t>Opportunity cost at C of increasing manufacturing production by 5 units is 10 units of non-manufactured goods.</a:t>
            </a:r>
          </a:p>
          <a:p>
            <a:r>
              <a:rPr lang="en-IN" sz="1700" dirty="0">
                <a:latin typeface="Baskerville Old Face" panose="02020602080505020303" pitchFamily="18" charset="0"/>
              </a:rPr>
              <a:t> </a:t>
            </a:r>
          </a:p>
          <a:p>
            <a:r>
              <a:rPr lang="en-IN" sz="1700" dirty="0">
                <a:latin typeface="Baskerville Old Face" panose="02020602080505020303" pitchFamily="18" charset="0"/>
              </a:rPr>
              <a:t>Concept of margin, point of possible change.</a:t>
            </a:r>
          </a:p>
          <a:p>
            <a:endParaRPr lang="en-IN" sz="1700" dirty="0">
              <a:latin typeface="Baskerville Old Face" panose="02020602080505020303" pitchFamily="18" charset="0"/>
            </a:endParaRPr>
          </a:p>
          <a:p>
            <a:r>
              <a:rPr lang="en-IN" sz="1700" dirty="0">
                <a:latin typeface="Baskerville Old Face" panose="02020602080505020303" pitchFamily="18" charset="0"/>
              </a:rPr>
              <a:t>Marginal cost of 5 more units of manufactured goods would be 10 fewer units of non-manufactured goods. </a:t>
            </a:r>
          </a:p>
          <a:p>
            <a:endParaRPr lang="en-IN" sz="1700" dirty="0">
              <a:latin typeface="Baskerville Old Face" panose="02020602080505020303" pitchFamily="18" charset="0"/>
            </a:endParaRPr>
          </a:p>
          <a:p>
            <a:r>
              <a:rPr lang="en-IN" sz="1700" dirty="0">
                <a:latin typeface="Baskerville Old Face" panose="02020602080505020303" pitchFamily="18" charset="0"/>
              </a:rPr>
              <a:t>Shown by the movement from C to D along the boundary.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6710D2-BC26-4593-A938-D6631D78BB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18363" y="1127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1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D3F103-A8D9-4604-B314-9FC5402B8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65" y="0"/>
            <a:ext cx="651163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A92100-B719-4A7F-8E3A-793024777FF9}"/>
              </a:ext>
            </a:extLst>
          </p:cNvPr>
          <p:cNvSpPr txBox="1"/>
          <p:nvPr/>
        </p:nvSpPr>
        <p:spPr>
          <a:xfrm>
            <a:off x="7118252" y="309489"/>
            <a:ext cx="489555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latin typeface="Baskerville Old Face" panose="02020602080505020303" pitchFamily="18" charset="0"/>
              </a:rPr>
              <a:t>It can not produce at G because PPF shows the maximum that can be produced.</a:t>
            </a:r>
          </a:p>
          <a:p>
            <a:endParaRPr lang="en-IN" sz="2400" dirty="0">
              <a:latin typeface="Baskerville Old Face" panose="02020602080505020303" pitchFamily="18" charset="0"/>
            </a:endParaRPr>
          </a:p>
          <a:p>
            <a:r>
              <a:rPr lang="en-IN" sz="2400" dirty="0">
                <a:latin typeface="Baskerville Old Face" panose="02020602080505020303" pitchFamily="18" charset="0"/>
              </a:rPr>
              <a:t>It can produce within PPF, such as at F, but less will be produced than the maximum possible.</a:t>
            </a:r>
          </a:p>
          <a:p>
            <a:endParaRPr lang="en-IN" sz="2400" dirty="0">
              <a:latin typeface="Baskerville Old Face" panose="02020602080505020303" pitchFamily="18" charset="0"/>
            </a:endParaRPr>
          </a:p>
          <a:p>
            <a:r>
              <a:rPr lang="en-IN" sz="2400" dirty="0">
                <a:latin typeface="Baskerville Old Face" panose="02020602080505020303" pitchFamily="18" charset="0"/>
              </a:rPr>
              <a:t>If production occurs within the boundary:</a:t>
            </a:r>
          </a:p>
          <a:p>
            <a:endParaRPr lang="en-IN" sz="2400" dirty="0">
              <a:latin typeface="Baskerville Old Face" panose="02020602080505020303" pitchFamily="18" charset="0"/>
            </a:endParaRPr>
          </a:p>
          <a:p>
            <a:r>
              <a:rPr lang="en-IN" sz="2400" dirty="0">
                <a:latin typeface="Baskerville Old Face" panose="02020602080505020303" pitchFamily="18" charset="0"/>
              </a:rPr>
              <a:t>Economies experience high level of unemployment of workers.</a:t>
            </a:r>
          </a:p>
          <a:p>
            <a:endParaRPr lang="en-IN" sz="2400" dirty="0">
              <a:latin typeface="Baskerville Old Face" panose="02020602080505020303" pitchFamily="18" charset="0"/>
            </a:endParaRPr>
          </a:p>
          <a:p>
            <a:r>
              <a:rPr lang="en-IN" sz="2400" dirty="0">
                <a:latin typeface="Baskerville Old Face" panose="02020602080505020303" pitchFamily="18" charset="0"/>
              </a:rPr>
              <a:t>Factories and machines may not used.</a:t>
            </a:r>
          </a:p>
        </p:txBody>
      </p:sp>
    </p:spTree>
    <p:extLst>
      <p:ext uri="{BB962C8B-B14F-4D97-AF65-F5344CB8AC3E}">
        <p14:creationId xmlns:p14="http://schemas.microsoft.com/office/powerpoint/2010/main" val="872260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61A001-3E43-48E6-ADA2-6ED34AA5E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680960" cy="45240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A80245-4FF2-4732-B03B-3D1A9E1770FE}"/>
              </a:ext>
            </a:extLst>
          </p:cNvPr>
          <p:cNvSpPr txBox="1"/>
          <p:nvPr/>
        </p:nvSpPr>
        <p:spPr>
          <a:xfrm>
            <a:off x="7807570" y="267286"/>
            <a:ext cx="422030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chemeClr val="accent2"/>
                </a:solidFill>
                <a:latin typeface="Baskerville Old Face" panose="02020602080505020303" pitchFamily="18" charset="0"/>
              </a:rPr>
              <a:t>Economic Growth Or Decline:</a:t>
            </a:r>
          </a:p>
          <a:p>
            <a:endParaRPr lang="en-IN" sz="2000" dirty="0">
              <a:latin typeface="Baskerville Old Face" panose="02020602080505020303" pitchFamily="18" charset="0"/>
            </a:endParaRPr>
          </a:p>
          <a:p>
            <a:r>
              <a:rPr lang="en-IN" sz="2000" dirty="0">
                <a:latin typeface="Baskerville Old Face" panose="02020602080505020303" pitchFamily="18" charset="0"/>
              </a:rPr>
              <a:t>Economy might be able to move to the right of its PPF in the future if there is economic growth( i.e. increase in productive potential of the economy.</a:t>
            </a:r>
          </a:p>
          <a:p>
            <a:endParaRPr lang="en-IN" sz="2000" dirty="0">
              <a:latin typeface="Baskerville Old Face" panose="02020602080505020303" pitchFamily="18" charset="0"/>
            </a:endParaRPr>
          </a:p>
          <a:p>
            <a:r>
              <a:rPr lang="en-IN" sz="2000" dirty="0">
                <a:latin typeface="Baskerville Old Face" panose="02020602080505020303" pitchFamily="18" charset="0"/>
              </a:rPr>
              <a:t>Economic growth is shown by outward/ right shift of PPF.</a:t>
            </a:r>
          </a:p>
          <a:p>
            <a:endParaRPr lang="en-IN" sz="2000" dirty="0">
              <a:latin typeface="Baskerville Old Face" panose="02020602080505020303" pitchFamily="18" charset="0"/>
            </a:endParaRPr>
          </a:p>
          <a:p>
            <a:r>
              <a:rPr lang="en-IN" sz="2000" dirty="0">
                <a:latin typeface="Baskerville Old Face" panose="02020602080505020303" pitchFamily="18" charset="0"/>
              </a:rPr>
              <a:t>Economic growth pushes the PPF from LL to MM, allowing the economy to increase its maximum level of production, from A to B.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37244F-E435-42B4-A009-6DAE7FB2E8A8}"/>
              </a:ext>
            </a:extLst>
          </p:cNvPr>
          <p:cNvSpPr txBox="1"/>
          <p:nvPr/>
        </p:nvSpPr>
        <p:spPr>
          <a:xfrm>
            <a:off x="211015" y="4791347"/>
            <a:ext cx="74699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chemeClr val="accent2"/>
                </a:solidFill>
                <a:latin typeface="Baskerville Old Face" panose="02020602080505020303" pitchFamily="18" charset="0"/>
              </a:rPr>
              <a:t>Growth in the economy can happen if:</a:t>
            </a:r>
          </a:p>
          <a:p>
            <a:endParaRPr lang="en-IN" dirty="0">
              <a:latin typeface="Baskerville Old Face" panose="02020602080505020303" pitchFamily="18" charset="0"/>
            </a:endParaRPr>
          </a:p>
          <a:p>
            <a:r>
              <a:rPr lang="en-IN" b="1" dirty="0">
                <a:latin typeface="Baskerville Old Face" panose="02020602080505020303" pitchFamily="18" charset="0"/>
              </a:rPr>
              <a:t>Increase in Quantity- </a:t>
            </a:r>
            <a:r>
              <a:rPr lang="en-IN" dirty="0">
                <a:latin typeface="Baskerville Old Face" panose="02020602080505020303" pitchFamily="18" charset="0"/>
              </a:rPr>
              <a:t>Number of workers increased, new factories or offices built.</a:t>
            </a:r>
          </a:p>
          <a:p>
            <a:r>
              <a:rPr lang="en-IN" b="1" dirty="0">
                <a:latin typeface="Baskerville Old Face" panose="02020602080505020303" pitchFamily="18" charset="0"/>
              </a:rPr>
              <a:t>Increase in Quality- </a:t>
            </a:r>
            <a:r>
              <a:rPr lang="en-IN" dirty="0">
                <a:latin typeface="Baskerville Old Face" panose="02020602080505020303" pitchFamily="18" charset="0"/>
              </a:rPr>
              <a:t>Workers are educated or trained, technological progress.</a:t>
            </a:r>
          </a:p>
        </p:txBody>
      </p:sp>
    </p:spTree>
    <p:extLst>
      <p:ext uri="{BB962C8B-B14F-4D97-AF65-F5344CB8AC3E}">
        <p14:creationId xmlns:p14="http://schemas.microsoft.com/office/powerpoint/2010/main" val="791066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A7736E-57C1-4AF6-9428-F67061C89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31901" cy="51949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628BF9-4E03-43DC-84B5-7DEEA15017AB}"/>
              </a:ext>
            </a:extLst>
          </p:cNvPr>
          <p:cNvSpPr txBox="1"/>
          <p:nvPr/>
        </p:nvSpPr>
        <p:spPr>
          <a:xfrm>
            <a:off x="8074855" y="225083"/>
            <a:ext cx="3910819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>
                <a:latin typeface="Baskerville Old Face" panose="02020602080505020303" pitchFamily="18" charset="0"/>
              </a:rPr>
              <a:t>If productive potential of economy falls, PPF can shift inwards.</a:t>
            </a:r>
          </a:p>
          <a:p>
            <a:endParaRPr lang="en-IN" sz="2800" dirty="0">
              <a:latin typeface="Baskerville Old Face" panose="02020602080505020303" pitchFamily="18" charset="0"/>
            </a:endParaRPr>
          </a:p>
          <a:p>
            <a:r>
              <a:rPr lang="en-IN" sz="2800" dirty="0">
                <a:latin typeface="Baskerville Old Face" panose="02020602080505020303" pitchFamily="18" charset="0"/>
              </a:rPr>
              <a:t>War can destroy economic infrastructure.</a:t>
            </a:r>
          </a:p>
          <a:p>
            <a:endParaRPr lang="en-IN" sz="2800" dirty="0">
              <a:latin typeface="Baskerville Old Face" panose="02020602080505020303" pitchFamily="18" charset="0"/>
            </a:endParaRPr>
          </a:p>
          <a:p>
            <a:r>
              <a:rPr lang="en-IN" sz="2800" dirty="0">
                <a:latin typeface="Baskerville Old Face" panose="02020602080505020303" pitchFamily="18" charset="0"/>
              </a:rPr>
              <a:t>Rapid fall in the number of workers.</a:t>
            </a:r>
          </a:p>
          <a:p>
            <a:endParaRPr lang="en-IN" sz="2800" dirty="0">
              <a:latin typeface="Baskerville Old Face" panose="02020602080505020303" pitchFamily="18" charset="0"/>
            </a:endParaRPr>
          </a:p>
          <a:p>
            <a:r>
              <a:rPr lang="en-IN" sz="2800" dirty="0">
                <a:latin typeface="Baskerville Old Face" panose="02020602080505020303" pitchFamily="18" charset="0"/>
              </a:rPr>
              <a:t>Global warming might damage agriculture production.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33824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78AC85-AB49-4713-A203-44E4DE712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94363" cy="6858000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A1F3ACA-CED8-48FE-B82B-F3055B748C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363" y="0"/>
            <a:ext cx="6297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8326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2055</TotalTime>
  <Words>960</Words>
  <Application>Microsoft Office PowerPoint</Application>
  <PresentationFormat>Widescreen</PresentationFormat>
  <Paragraphs>127</Paragraphs>
  <Slides>17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Algerian</vt:lpstr>
      <vt:lpstr>Arial</vt:lpstr>
      <vt:lpstr>Arial Black</vt:lpstr>
      <vt:lpstr>Baskerville Old Face</vt:lpstr>
      <vt:lpstr>Calibri</vt:lpstr>
      <vt:lpstr>Calibri Light</vt:lpstr>
      <vt:lpstr>Wingdings</vt:lpstr>
      <vt:lpstr>Retrospect</vt:lpstr>
      <vt:lpstr>PRODUCTION POSSIBILITY FRONTIER</vt:lpstr>
      <vt:lpstr>The Problem Scarcity</vt:lpstr>
      <vt:lpstr>PPF Diagram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Consumption Vs Investment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PRODUCTION POSSIBILITY FRONTIER</dc:title>
  <dc:creator>shabi zaidi</dc:creator>
  <cp:lastModifiedBy>shabi zaidi</cp:lastModifiedBy>
  <cp:revision>39</cp:revision>
  <dcterms:created xsi:type="dcterms:W3CDTF">2020-05-05T09:12:03Z</dcterms:created>
  <dcterms:modified xsi:type="dcterms:W3CDTF">2020-10-23T22:14:45Z</dcterms:modified>
</cp:coreProperties>
</file>