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67698-F956-495F-AC01-27176E61F2E2}" type="datetimeFigureOut">
              <a:rPr lang="en-IN" smtClean="0"/>
              <a:t>16-06-2020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96C06-2762-43FB-BAF3-D1B621CDBBE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93247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67698-F956-495F-AC01-27176E61F2E2}" type="datetimeFigureOut">
              <a:rPr lang="en-IN" smtClean="0"/>
              <a:t>16-06-2020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96C06-2762-43FB-BAF3-D1B621CDBBE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5137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67698-F956-495F-AC01-27176E61F2E2}" type="datetimeFigureOut">
              <a:rPr lang="en-IN" smtClean="0"/>
              <a:t>16-06-2020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96C06-2762-43FB-BAF3-D1B621CDBBE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03720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67698-F956-495F-AC01-27176E61F2E2}" type="datetimeFigureOut">
              <a:rPr lang="en-IN" smtClean="0"/>
              <a:t>16-06-2020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96C06-2762-43FB-BAF3-D1B621CDBBEF}" type="slidenum">
              <a:rPr lang="en-IN" smtClean="0"/>
              <a:t>‹#›</a:t>
            </a:fld>
            <a:endParaRPr lang="en-IN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81250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67698-F956-495F-AC01-27176E61F2E2}" type="datetimeFigureOut">
              <a:rPr lang="en-IN" smtClean="0"/>
              <a:t>16-06-2020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96C06-2762-43FB-BAF3-D1B621CDBBE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93166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67698-F956-495F-AC01-27176E61F2E2}" type="datetimeFigureOut">
              <a:rPr lang="en-IN" smtClean="0"/>
              <a:t>16-06-2020</a:t>
            </a:fld>
            <a:endParaRPr lang="en-I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96C06-2762-43FB-BAF3-D1B621CDBBE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957547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67698-F956-495F-AC01-27176E61F2E2}" type="datetimeFigureOut">
              <a:rPr lang="en-IN" smtClean="0"/>
              <a:t>16-06-2020</a:t>
            </a:fld>
            <a:endParaRPr lang="en-I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96C06-2762-43FB-BAF3-D1B621CDBBE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612478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67698-F956-495F-AC01-27176E61F2E2}" type="datetimeFigureOut">
              <a:rPr lang="en-IN" smtClean="0"/>
              <a:t>16-06-2020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96C06-2762-43FB-BAF3-D1B621CDBBE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392120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67698-F956-495F-AC01-27176E61F2E2}" type="datetimeFigureOut">
              <a:rPr lang="en-IN" smtClean="0"/>
              <a:t>16-06-2020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96C06-2762-43FB-BAF3-D1B621CDBBE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16711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67698-F956-495F-AC01-27176E61F2E2}" type="datetimeFigureOut">
              <a:rPr lang="en-IN" smtClean="0"/>
              <a:t>16-06-2020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96C06-2762-43FB-BAF3-D1B621CDBBE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37270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67698-F956-495F-AC01-27176E61F2E2}" type="datetimeFigureOut">
              <a:rPr lang="en-IN" smtClean="0"/>
              <a:t>16-06-2020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96C06-2762-43FB-BAF3-D1B621CDBBE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2651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67698-F956-495F-AC01-27176E61F2E2}" type="datetimeFigureOut">
              <a:rPr lang="en-IN" smtClean="0"/>
              <a:t>16-06-2020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96C06-2762-43FB-BAF3-D1B621CDBBE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68434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67698-F956-495F-AC01-27176E61F2E2}" type="datetimeFigureOut">
              <a:rPr lang="en-IN" smtClean="0"/>
              <a:t>16-06-2020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96C06-2762-43FB-BAF3-D1B621CDBBE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56061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67698-F956-495F-AC01-27176E61F2E2}" type="datetimeFigureOut">
              <a:rPr lang="en-IN" smtClean="0"/>
              <a:t>16-06-2020</a:t>
            </a:fld>
            <a:endParaRPr lang="en-IN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96C06-2762-43FB-BAF3-D1B621CDBBE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44268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67698-F956-495F-AC01-27176E61F2E2}" type="datetimeFigureOut">
              <a:rPr lang="en-IN" smtClean="0"/>
              <a:t>16-06-2020</a:t>
            </a:fld>
            <a:endParaRPr lang="en-IN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96C06-2762-43FB-BAF3-D1B621CDBBE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90479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67698-F956-495F-AC01-27176E61F2E2}" type="datetimeFigureOut">
              <a:rPr lang="en-IN" smtClean="0"/>
              <a:t>16-06-2020</a:t>
            </a:fld>
            <a:endParaRPr lang="en-IN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96C06-2762-43FB-BAF3-D1B621CDBBE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77241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67698-F956-495F-AC01-27176E61F2E2}" type="datetimeFigureOut">
              <a:rPr lang="en-IN" smtClean="0"/>
              <a:t>16-06-2020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96C06-2762-43FB-BAF3-D1B621CDBBE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1158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5167698-F956-495F-AC01-27176E61F2E2}" type="datetimeFigureOut">
              <a:rPr lang="en-IN" smtClean="0"/>
              <a:t>16-06-2020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96C06-2762-43FB-BAF3-D1B621CDBBE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953513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FCF69-050C-4CE8-9D7E-5EDF0AAE2C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Ch 5 TYPES OF                ECONOMY Part-1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2A0C3B1-90CE-4823-8E58-E7A7AEFE89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63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05"/>
    </mc:Choice>
    <mc:Fallback>
      <p:transition spd="slow" advTm="12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A99AA-6A74-4CD4-ABE8-24144C9A5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D4E9D-36EC-4E5B-AFCB-14AA0BFF5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Understand that the function of an economic system is to resolve the basic economic problem.</a:t>
            </a:r>
          </a:p>
          <a:p>
            <a:endParaRPr lang="en-IN" dirty="0"/>
          </a:p>
          <a:p>
            <a:r>
              <a:rPr lang="en-IN" dirty="0"/>
              <a:t>Understand the different ways in which resources are allocated.</a:t>
            </a:r>
          </a:p>
          <a:p>
            <a:pPr marL="0" indent="0">
              <a:buNone/>
            </a:pPr>
            <a:endParaRPr lang="en-IN" dirty="0"/>
          </a:p>
          <a:p>
            <a:r>
              <a:rPr lang="en-IN" dirty="0"/>
              <a:t>Know that free market economies, mixed economies and planned economies are three different types of economic system.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3BB7D09-96D1-4B72-8B41-42BB2C2DCC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691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10"/>
    </mc:Choice>
    <mc:Fallback>
      <p:transition spd="slow" advTm="33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86335-E527-41E5-8C6A-3E2E6C73C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Economic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687D2-EF29-41EA-93F0-711BD3E42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491176"/>
            <a:ext cx="8946541" cy="4757224"/>
          </a:xfrm>
        </p:spPr>
        <p:txBody>
          <a:bodyPr/>
          <a:lstStyle/>
          <a:p>
            <a:r>
              <a:rPr lang="en-IN" dirty="0"/>
              <a:t>An Economic System is a complex network of individuals, organisations and institutions that allocates resources.</a:t>
            </a:r>
          </a:p>
          <a:p>
            <a:pPr marL="0" indent="0">
              <a:buNone/>
            </a:pPr>
            <a:endParaRPr lang="en-IN" dirty="0"/>
          </a:p>
          <a:p>
            <a:r>
              <a:rPr lang="en-IN" dirty="0"/>
              <a:t>Various actors in economic system are:</a:t>
            </a:r>
          </a:p>
          <a:p>
            <a:pPr lvl="1"/>
            <a:r>
              <a:rPr lang="en-IN" dirty="0"/>
              <a:t>Individuals </a:t>
            </a:r>
          </a:p>
          <a:p>
            <a:pPr lvl="1"/>
            <a:r>
              <a:rPr lang="en-IN" dirty="0"/>
              <a:t>Firms</a:t>
            </a:r>
          </a:p>
          <a:p>
            <a:pPr lvl="1"/>
            <a:r>
              <a:rPr lang="en-IN" dirty="0"/>
              <a:t>Government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54CC0DD-5C85-4582-A90E-B5D5F60EC2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875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116"/>
    </mc:Choice>
    <mc:Fallback>
      <p:transition spd="slow" advTm="55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29CD8-D7F3-4F10-9DB2-1C3415044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55577"/>
          </a:xfrm>
        </p:spPr>
        <p:txBody>
          <a:bodyPr/>
          <a:lstStyle/>
          <a:p>
            <a:r>
              <a:rPr lang="en-IN" dirty="0"/>
              <a:t>The Allocation of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74D4B-1040-4657-A7E4-B72A4CE705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The Market Mechanism: Through bringing buyers and sellers together, they agree on a price and a product or a resource is sold.</a:t>
            </a:r>
          </a:p>
          <a:p>
            <a:r>
              <a:rPr lang="en-IN" dirty="0"/>
              <a:t>For </a:t>
            </a:r>
            <a:r>
              <a:rPr lang="en-IN" dirty="0" err="1"/>
              <a:t>eg</a:t>
            </a:r>
            <a:r>
              <a:rPr lang="en-IN" dirty="0"/>
              <a:t>: In the market for teachers, schools hire teachers and teachers sell their labour.</a:t>
            </a:r>
          </a:p>
          <a:p>
            <a:pPr marL="0" indent="0">
              <a:buNone/>
            </a:pPr>
            <a:endParaRPr lang="en-IN" dirty="0"/>
          </a:p>
          <a:p>
            <a:r>
              <a:rPr lang="en-IN" dirty="0"/>
              <a:t>Planning: Through administrative decisions</a:t>
            </a:r>
          </a:p>
          <a:p>
            <a:r>
              <a:rPr lang="en-IN" dirty="0"/>
              <a:t>For </a:t>
            </a:r>
            <a:r>
              <a:rPr lang="en-IN" dirty="0" err="1"/>
              <a:t>eg</a:t>
            </a:r>
            <a:r>
              <a:rPr lang="en-IN" dirty="0"/>
              <a:t>: In firms, managers decide how to allocate resources.</a:t>
            </a:r>
          </a:p>
          <a:p>
            <a:r>
              <a:rPr lang="en-IN" dirty="0"/>
              <a:t>For </a:t>
            </a:r>
            <a:r>
              <a:rPr lang="en-IN" dirty="0" err="1"/>
              <a:t>eg</a:t>
            </a:r>
            <a:r>
              <a:rPr lang="en-IN" dirty="0"/>
              <a:t>: in a budget, the finance minister will announce plans for how the government will spend money.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DC2C1A7-9CD1-4F54-9D22-E40FF56FD3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19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543"/>
    </mc:Choice>
    <mc:Fallback>
      <p:transition spd="slow" advTm="73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5BAB5D-7132-46A9-B836-4FCC84BEB9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231" t="15778" r="22693" b="9313"/>
          <a:stretch/>
        </p:blipFill>
        <p:spPr>
          <a:xfrm>
            <a:off x="0" y="-1"/>
            <a:ext cx="9131475" cy="685800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B3A6718-4614-4A28-968E-D853ED173A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11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555"/>
    </mc:Choice>
    <mc:Fallback>
      <p:transition spd="slow" advTm="137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F5260-4832-46CD-A586-D094FF67B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85239"/>
          </a:xfrm>
        </p:spPr>
        <p:txBody>
          <a:bodyPr/>
          <a:lstStyle/>
          <a:p>
            <a:r>
              <a:rPr lang="en-IN" dirty="0"/>
              <a:t>Types of Economy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F4F26-4F01-4503-B967-0B36B8424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434906"/>
            <a:ext cx="10502534" cy="4813494"/>
          </a:xfrm>
        </p:spPr>
        <p:txBody>
          <a:bodyPr/>
          <a:lstStyle/>
          <a:p>
            <a:r>
              <a:rPr lang="en-IN" dirty="0"/>
              <a:t>Free Market Economies/ Capitalist Economies:</a:t>
            </a:r>
          </a:p>
          <a:p>
            <a:pPr lvl="1"/>
            <a:r>
              <a:rPr lang="en-IN" dirty="0"/>
              <a:t>A system in which privately owned business creates goods and services.</a:t>
            </a:r>
          </a:p>
          <a:p>
            <a:pPr marL="685800" lvl="1"/>
            <a:r>
              <a:rPr lang="en-IN" dirty="0"/>
              <a:t>Majority of resources are allocated through markets rather than through government or planning.</a:t>
            </a:r>
          </a:p>
          <a:p>
            <a:pPr marL="685800" lvl="1"/>
            <a:r>
              <a:rPr lang="en-IN" dirty="0"/>
              <a:t>Hong Kong </a:t>
            </a:r>
            <a:r>
              <a:rPr lang="en-IN"/>
              <a:t>and Singapore </a:t>
            </a:r>
            <a:r>
              <a:rPr lang="en-IN" dirty="0"/>
              <a:t>have a greater proportion of their resources allocated by the market, therefore they are tend to be called ‘free market economies.</a:t>
            </a:r>
          </a:p>
          <a:p>
            <a:pPr marL="685800" lvl="1"/>
            <a:r>
              <a:rPr lang="en-IN" dirty="0"/>
              <a:t>There are no pure market economies.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C546FFC-868D-436D-8641-515DE91704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15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483"/>
    </mc:Choice>
    <mc:Fallback>
      <p:transition spd="slow" advTm="90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19B94-AE8C-4E2E-8436-B8A774B59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647114"/>
            <a:ext cx="10193045" cy="5601285"/>
          </a:xfrm>
        </p:spPr>
        <p:txBody>
          <a:bodyPr/>
          <a:lstStyle/>
          <a:p>
            <a:r>
              <a:rPr lang="en-IN" dirty="0"/>
              <a:t>Command Economies/ Panned or Centrally Planned Economies:</a:t>
            </a:r>
          </a:p>
          <a:p>
            <a:pPr lvl="1"/>
            <a:r>
              <a:rPr lang="en-IN" dirty="0"/>
              <a:t>All economic and business decisions by government.</a:t>
            </a:r>
          </a:p>
          <a:p>
            <a:pPr lvl="1"/>
            <a:r>
              <a:rPr lang="en-IN" dirty="0"/>
              <a:t>Most resources are allocated by the state and the market mechanism only plays a small part</a:t>
            </a:r>
          </a:p>
          <a:p>
            <a:pPr lvl="1"/>
            <a:r>
              <a:rPr lang="en-IN" dirty="0"/>
              <a:t>Cuba and North Korea are some examples of Command Economies.</a:t>
            </a:r>
          </a:p>
          <a:p>
            <a:pPr marL="457200" lvl="1" indent="0">
              <a:buNone/>
            </a:pPr>
            <a:endParaRPr lang="en-IN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C8DE139-9C8C-4BFB-B787-69BA80099A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06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370"/>
    </mc:Choice>
    <mc:Fallback>
      <p:transition spd="slow" advTm="39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3C21A-99E6-4C0D-8E14-98D0FF7AA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567" y="238186"/>
            <a:ext cx="8946541" cy="6247020"/>
          </a:xfrm>
        </p:spPr>
        <p:txBody>
          <a:bodyPr/>
          <a:lstStyle/>
          <a:p>
            <a:r>
              <a:rPr lang="en-IN" dirty="0"/>
              <a:t>Mixed Economies:</a:t>
            </a:r>
          </a:p>
          <a:p>
            <a:pPr lvl="1"/>
            <a:r>
              <a:rPr lang="en-IN" dirty="0"/>
              <a:t>Combination of free market and command economies.</a:t>
            </a:r>
          </a:p>
          <a:p>
            <a:pPr lvl="1"/>
            <a:r>
              <a:rPr lang="en-IN" dirty="0"/>
              <a:t>Companies are usually owned by citizens.</a:t>
            </a:r>
          </a:p>
          <a:p>
            <a:pPr lvl="1"/>
            <a:r>
              <a:rPr lang="en-IN" dirty="0"/>
              <a:t>Government regulations are imposed for well being and safety of citizens.</a:t>
            </a:r>
          </a:p>
          <a:p>
            <a:pPr lvl="1"/>
            <a:r>
              <a:rPr lang="en-IN" dirty="0"/>
              <a:t>Welfare benefits- state pension, unemployment benefit etc…</a:t>
            </a:r>
          </a:p>
          <a:p>
            <a:pPr lvl="1"/>
            <a:r>
              <a:rPr lang="en-IN" dirty="0"/>
              <a:t>Healthcare and education provided by state.</a:t>
            </a:r>
          </a:p>
          <a:p>
            <a:pPr lvl="1"/>
            <a:r>
              <a:rPr lang="en-IN" dirty="0" err="1"/>
              <a:t>Eg</a:t>
            </a:r>
            <a:r>
              <a:rPr lang="en-IN" dirty="0"/>
              <a:t>: Iceland, France and India</a:t>
            </a:r>
          </a:p>
          <a:p>
            <a:pPr marL="457200" lvl="1" indent="0">
              <a:buNone/>
            </a:pPr>
            <a:r>
              <a:rPr lang="en-IN" dirty="0"/>
              <a:t> </a:t>
            </a:r>
          </a:p>
          <a:p>
            <a:pPr lvl="1"/>
            <a:endParaRPr lang="en-IN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2CA9A73-7D2F-4903-882E-C7BD958630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095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095"/>
    </mc:Choice>
    <mc:Fallback>
      <p:transition spd="slow" advTm="75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B061B5-59AF-41CA-A2C5-2BC11DEA88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00" t="17214" r="50846" b="15059"/>
          <a:stretch/>
        </p:blipFill>
        <p:spPr>
          <a:xfrm>
            <a:off x="3530990" y="0"/>
            <a:ext cx="4783015" cy="683287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613CC2D-D7C5-4164-9159-B7C1535572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525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203"/>
    </mc:Choice>
    <mc:Fallback>
      <p:transition spd="slow" advTm="158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408</TotalTime>
  <Words>337</Words>
  <Application>Microsoft Office PowerPoint</Application>
  <PresentationFormat>Widescreen</PresentationFormat>
  <Paragraphs>39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Century Gothic</vt:lpstr>
      <vt:lpstr>Wingdings 3</vt:lpstr>
      <vt:lpstr>Ion</vt:lpstr>
      <vt:lpstr>Ch 5 TYPES OF                ECONOMY Part-1</vt:lpstr>
      <vt:lpstr>Learning Objectives</vt:lpstr>
      <vt:lpstr>Economic System</vt:lpstr>
      <vt:lpstr>The Allocation of Resources</vt:lpstr>
      <vt:lpstr>PowerPoint Presentation</vt:lpstr>
      <vt:lpstr>Types of Economy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 5 TYPES OF                ECONOMY</dc:title>
  <dc:creator>shabi zaidi</dc:creator>
  <cp:lastModifiedBy>shabi zaidi</cp:lastModifiedBy>
  <cp:revision>13</cp:revision>
  <dcterms:created xsi:type="dcterms:W3CDTF">2020-06-15T22:38:23Z</dcterms:created>
  <dcterms:modified xsi:type="dcterms:W3CDTF">2020-06-16T10:20:25Z</dcterms:modified>
</cp:coreProperties>
</file>