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446E4-6790-4E58-B061-28AC8D6590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1CBCA4D-4777-485F-B455-1626DDE5A360}">
      <dgm:prSet phldrT="[Text]"/>
      <dgm:spPr/>
      <dgm:t>
        <a:bodyPr/>
        <a:lstStyle/>
        <a:p>
          <a:r>
            <a:rPr lang="en-IN" dirty="0"/>
            <a:t>Economic Growth</a:t>
          </a:r>
        </a:p>
      </dgm:t>
    </dgm:pt>
    <dgm:pt modelId="{C9FF9F40-8F6B-4272-91FB-552ED2DB8030}" type="parTrans" cxnId="{4249963D-8D53-4DA0-A987-E504DE85E406}">
      <dgm:prSet/>
      <dgm:spPr/>
      <dgm:t>
        <a:bodyPr/>
        <a:lstStyle/>
        <a:p>
          <a:endParaRPr lang="en-IN"/>
        </a:p>
      </dgm:t>
    </dgm:pt>
    <dgm:pt modelId="{CD682D77-88CD-4F30-979B-CB4DE2C9F5D4}" type="sibTrans" cxnId="{4249963D-8D53-4DA0-A987-E504DE85E406}">
      <dgm:prSet/>
      <dgm:spPr/>
      <dgm:t>
        <a:bodyPr/>
        <a:lstStyle/>
        <a:p>
          <a:endParaRPr lang="en-IN"/>
        </a:p>
      </dgm:t>
    </dgm:pt>
    <dgm:pt modelId="{B0508ABC-B73A-4E25-B9C0-72DACAF28173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</a:rPr>
            <a:t>Consumption</a:t>
          </a:r>
        </a:p>
        <a:p>
          <a:r>
            <a:rPr lang="en-IN" dirty="0"/>
            <a:t>Consumer goods</a:t>
          </a:r>
        </a:p>
      </dgm:t>
    </dgm:pt>
    <dgm:pt modelId="{44A9A443-6273-4BC1-A0AE-8BC9E8FBF69C}" type="parTrans" cxnId="{97E97218-663C-422D-814B-60AF31431FFD}">
      <dgm:prSet/>
      <dgm:spPr/>
      <dgm:t>
        <a:bodyPr/>
        <a:lstStyle/>
        <a:p>
          <a:endParaRPr lang="en-IN"/>
        </a:p>
      </dgm:t>
    </dgm:pt>
    <dgm:pt modelId="{59AFC2E0-57CA-4DA9-8434-AA573A610A1C}" type="sibTrans" cxnId="{97E97218-663C-422D-814B-60AF31431FFD}">
      <dgm:prSet/>
      <dgm:spPr/>
      <dgm:t>
        <a:bodyPr/>
        <a:lstStyle/>
        <a:p>
          <a:endParaRPr lang="en-IN"/>
        </a:p>
      </dgm:t>
    </dgm:pt>
    <dgm:pt modelId="{F996ECE2-41F7-4A18-8662-450B59240360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</a:rPr>
            <a:t>Investment </a:t>
          </a:r>
        </a:p>
        <a:p>
          <a:r>
            <a:rPr lang="en-IN" dirty="0"/>
            <a:t>Capital goods</a:t>
          </a:r>
        </a:p>
      </dgm:t>
    </dgm:pt>
    <dgm:pt modelId="{4D1E3266-EC2F-4230-891F-635AC3D59E20}" type="parTrans" cxnId="{B2C14ECB-80DF-486A-A7AC-B8C0FFF4D576}">
      <dgm:prSet/>
      <dgm:spPr/>
      <dgm:t>
        <a:bodyPr/>
        <a:lstStyle/>
        <a:p>
          <a:endParaRPr lang="en-IN"/>
        </a:p>
      </dgm:t>
    </dgm:pt>
    <dgm:pt modelId="{7099E514-4097-492D-8F1D-018BE017459A}" type="sibTrans" cxnId="{B2C14ECB-80DF-486A-A7AC-B8C0FFF4D576}">
      <dgm:prSet/>
      <dgm:spPr/>
      <dgm:t>
        <a:bodyPr/>
        <a:lstStyle/>
        <a:p>
          <a:endParaRPr lang="en-IN"/>
        </a:p>
      </dgm:t>
    </dgm:pt>
    <dgm:pt modelId="{A835B55F-C2D7-41B7-9F71-B489BC1AFC1A}" type="pres">
      <dgm:prSet presAssocID="{DFF446E4-6790-4E58-B061-28AC8D6590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0EC5804-E107-4F0F-A4F5-816AAE93B576}" type="pres">
      <dgm:prSet presAssocID="{A1CBCA4D-4777-485F-B455-1626DDE5A360}" presName="hierRoot1" presStyleCnt="0">
        <dgm:presLayoutVars>
          <dgm:hierBranch val="init"/>
        </dgm:presLayoutVars>
      </dgm:prSet>
      <dgm:spPr/>
    </dgm:pt>
    <dgm:pt modelId="{9EE9D1BD-9715-498B-AC1B-D80E2EE512D0}" type="pres">
      <dgm:prSet presAssocID="{A1CBCA4D-4777-485F-B455-1626DDE5A360}" presName="rootComposite1" presStyleCnt="0"/>
      <dgm:spPr/>
    </dgm:pt>
    <dgm:pt modelId="{51F630D0-30AC-4608-9647-0FA97C16A3A2}" type="pres">
      <dgm:prSet presAssocID="{A1CBCA4D-4777-485F-B455-1626DDE5A360}" presName="rootText1" presStyleLbl="node0" presStyleIdx="0" presStyleCnt="1">
        <dgm:presLayoutVars>
          <dgm:chPref val="3"/>
        </dgm:presLayoutVars>
      </dgm:prSet>
      <dgm:spPr/>
    </dgm:pt>
    <dgm:pt modelId="{9E57A57E-399F-4F6D-A04B-1B1E8AC9FC40}" type="pres">
      <dgm:prSet presAssocID="{A1CBCA4D-4777-485F-B455-1626DDE5A360}" presName="rootConnector1" presStyleLbl="node1" presStyleIdx="0" presStyleCnt="0"/>
      <dgm:spPr/>
    </dgm:pt>
    <dgm:pt modelId="{E3A9D32B-C4FD-4E1D-BF03-278D66F87D14}" type="pres">
      <dgm:prSet presAssocID="{A1CBCA4D-4777-485F-B455-1626DDE5A360}" presName="hierChild2" presStyleCnt="0"/>
      <dgm:spPr/>
    </dgm:pt>
    <dgm:pt modelId="{89B8BD52-4BFC-4573-BDCC-A2CEF8A1E65C}" type="pres">
      <dgm:prSet presAssocID="{44A9A443-6273-4BC1-A0AE-8BC9E8FBF69C}" presName="Name37" presStyleLbl="parChTrans1D2" presStyleIdx="0" presStyleCnt="2"/>
      <dgm:spPr/>
    </dgm:pt>
    <dgm:pt modelId="{2A06B426-BD60-4B56-9C78-1D530B922927}" type="pres">
      <dgm:prSet presAssocID="{B0508ABC-B73A-4E25-B9C0-72DACAF28173}" presName="hierRoot2" presStyleCnt="0">
        <dgm:presLayoutVars>
          <dgm:hierBranch val="init"/>
        </dgm:presLayoutVars>
      </dgm:prSet>
      <dgm:spPr/>
    </dgm:pt>
    <dgm:pt modelId="{EFECC35D-894F-4FC8-9752-A88436CF24F3}" type="pres">
      <dgm:prSet presAssocID="{B0508ABC-B73A-4E25-B9C0-72DACAF28173}" presName="rootComposite" presStyleCnt="0"/>
      <dgm:spPr/>
    </dgm:pt>
    <dgm:pt modelId="{D6007416-9761-486E-BC24-96B8E146E246}" type="pres">
      <dgm:prSet presAssocID="{B0508ABC-B73A-4E25-B9C0-72DACAF28173}" presName="rootText" presStyleLbl="node2" presStyleIdx="0" presStyleCnt="2">
        <dgm:presLayoutVars>
          <dgm:chPref val="3"/>
        </dgm:presLayoutVars>
      </dgm:prSet>
      <dgm:spPr/>
    </dgm:pt>
    <dgm:pt modelId="{3D211151-3FE9-432E-B1DC-CD2750782C35}" type="pres">
      <dgm:prSet presAssocID="{B0508ABC-B73A-4E25-B9C0-72DACAF28173}" presName="rootConnector" presStyleLbl="node2" presStyleIdx="0" presStyleCnt="2"/>
      <dgm:spPr/>
    </dgm:pt>
    <dgm:pt modelId="{38E76D71-E842-4721-B158-246CAFFD5001}" type="pres">
      <dgm:prSet presAssocID="{B0508ABC-B73A-4E25-B9C0-72DACAF28173}" presName="hierChild4" presStyleCnt="0"/>
      <dgm:spPr/>
    </dgm:pt>
    <dgm:pt modelId="{8496E526-4044-4065-BF05-86AFA9F36919}" type="pres">
      <dgm:prSet presAssocID="{B0508ABC-B73A-4E25-B9C0-72DACAF28173}" presName="hierChild5" presStyleCnt="0"/>
      <dgm:spPr/>
    </dgm:pt>
    <dgm:pt modelId="{80802A5F-3487-4113-A365-C6AFC2452595}" type="pres">
      <dgm:prSet presAssocID="{4D1E3266-EC2F-4230-891F-635AC3D59E20}" presName="Name37" presStyleLbl="parChTrans1D2" presStyleIdx="1" presStyleCnt="2"/>
      <dgm:spPr/>
    </dgm:pt>
    <dgm:pt modelId="{98CB7F06-A7F4-44DD-B466-0C14100DE338}" type="pres">
      <dgm:prSet presAssocID="{F996ECE2-41F7-4A18-8662-450B59240360}" presName="hierRoot2" presStyleCnt="0">
        <dgm:presLayoutVars>
          <dgm:hierBranch val="init"/>
        </dgm:presLayoutVars>
      </dgm:prSet>
      <dgm:spPr/>
    </dgm:pt>
    <dgm:pt modelId="{583BB918-1921-44FF-9CD8-8402BDFE0D1E}" type="pres">
      <dgm:prSet presAssocID="{F996ECE2-41F7-4A18-8662-450B59240360}" presName="rootComposite" presStyleCnt="0"/>
      <dgm:spPr/>
    </dgm:pt>
    <dgm:pt modelId="{D93C154D-B106-433B-AF69-72E293B150AE}" type="pres">
      <dgm:prSet presAssocID="{F996ECE2-41F7-4A18-8662-450B59240360}" presName="rootText" presStyleLbl="node2" presStyleIdx="1" presStyleCnt="2">
        <dgm:presLayoutVars>
          <dgm:chPref val="3"/>
        </dgm:presLayoutVars>
      </dgm:prSet>
      <dgm:spPr/>
    </dgm:pt>
    <dgm:pt modelId="{8275ECA0-47F9-40F8-8D2F-8B782D11C840}" type="pres">
      <dgm:prSet presAssocID="{F996ECE2-41F7-4A18-8662-450B59240360}" presName="rootConnector" presStyleLbl="node2" presStyleIdx="1" presStyleCnt="2"/>
      <dgm:spPr/>
    </dgm:pt>
    <dgm:pt modelId="{ACF35B28-D343-40C8-ABFA-D23187E5F1DF}" type="pres">
      <dgm:prSet presAssocID="{F996ECE2-41F7-4A18-8662-450B59240360}" presName="hierChild4" presStyleCnt="0"/>
      <dgm:spPr/>
    </dgm:pt>
    <dgm:pt modelId="{EF2B041C-86D2-48BF-AA8C-F79EA481B47A}" type="pres">
      <dgm:prSet presAssocID="{F996ECE2-41F7-4A18-8662-450B59240360}" presName="hierChild5" presStyleCnt="0"/>
      <dgm:spPr/>
    </dgm:pt>
    <dgm:pt modelId="{A508C707-E49A-43B5-963E-CF7E0AA87CEC}" type="pres">
      <dgm:prSet presAssocID="{A1CBCA4D-4777-485F-B455-1626DDE5A360}" presName="hierChild3" presStyleCnt="0"/>
      <dgm:spPr/>
    </dgm:pt>
  </dgm:ptLst>
  <dgm:cxnLst>
    <dgm:cxn modelId="{97E97218-663C-422D-814B-60AF31431FFD}" srcId="{A1CBCA4D-4777-485F-B455-1626DDE5A360}" destId="{B0508ABC-B73A-4E25-B9C0-72DACAF28173}" srcOrd="0" destOrd="0" parTransId="{44A9A443-6273-4BC1-A0AE-8BC9E8FBF69C}" sibTransId="{59AFC2E0-57CA-4DA9-8434-AA573A610A1C}"/>
    <dgm:cxn modelId="{60026525-1069-4403-BBE8-0468652F136C}" type="presOf" srcId="{F996ECE2-41F7-4A18-8662-450B59240360}" destId="{D93C154D-B106-433B-AF69-72E293B150AE}" srcOrd="0" destOrd="0" presId="urn:microsoft.com/office/officeart/2005/8/layout/orgChart1"/>
    <dgm:cxn modelId="{4249963D-8D53-4DA0-A987-E504DE85E406}" srcId="{DFF446E4-6790-4E58-B061-28AC8D6590F0}" destId="{A1CBCA4D-4777-485F-B455-1626DDE5A360}" srcOrd="0" destOrd="0" parTransId="{C9FF9F40-8F6B-4272-91FB-552ED2DB8030}" sibTransId="{CD682D77-88CD-4F30-979B-CB4DE2C9F5D4}"/>
    <dgm:cxn modelId="{600B8754-6B30-479D-91D7-47F8EE012268}" type="presOf" srcId="{44A9A443-6273-4BC1-A0AE-8BC9E8FBF69C}" destId="{89B8BD52-4BFC-4573-BDCC-A2CEF8A1E65C}" srcOrd="0" destOrd="0" presId="urn:microsoft.com/office/officeart/2005/8/layout/orgChart1"/>
    <dgm:cxn modelId="{D039D954-DA44-4226-AF02-692ECF7CFE98}" type="presOf" srcId="{B0508ABC-B73A-4E25-B9C0-72DACAF28173}" destId="{D6007416-9761-486E-BC24-96B8E146E246}" srcOrd="0" destOrd="0" presId="urn:microsoft.com/office/officeart/2005/8/layout/orgChart1"/>
    <dgm:cxn modelId="{CCBD3E7D-5100-4CE6-9E77-5E4C3B8F2AC5}" type="presOf" srcId="{4D1E3266-EC2F-4230-891F-635AC3D59E20}" destId="{80802A5F-3487-4113-A365-C6AFC2452595}" srcOrd="0" destOrd="0" presId="urn:microsoft.com/office/officeart/2005/8/layout/orgChart1"/>
    <dgm:cxn modelId="{5F73DF88-E21C-4477-AC35-C1BF1E3A731C}" type="presOf" srcId="{DFF446E4-6790-4E58-B061-28AC8D6590F0}" destId="{A835B55F-C2D7-41B7-9F71-B489BC1AFC1A}" srcOrd="0" destOrd="0" presId="urn:microsoft.com/office/officeart/2005/8/layout/orgChart1"/>
    <dgm:cxn modelId="{0074B7C5-DCCF-4595-9E4F-BE70CB29C385}" type="presOf" srcId="{F996ECE2-41F7-4A18-8662-450B59240360}" destId="{8275ECA0-47F9-40F8-8D2F-8B782D11C840}" srcOrd="1" destOrd="0" presId="urn:microsoft.com/office/officeart/2005/8/layout/orgChart1"/>
    <dgm:cxn modelId="{70062CC9-5DD5-4DE6-939E-BC140E874E4D}" type="presOf" srcId="{A1CBCA4D-4777-485F-B455-1626DDE5A360}" destId="{9E57A57E-399F-4F6D-A04B-1B1E8AC9FC40}" srcOrd="1" destOrd="0" presId="urn:microsoft.com/office/officeart/2005/8/layout/orgChart1"/>
    <dgm:cxn modelId="{B2C14ECB-80DF-486A-A7AC-B8C0FFF4D576}" srcId="{A1CBCA4D-4777-485F-B455-1626DDE5A360}" destId="{F996ECE2-41F7-4A18-8662-450B59240360}" srcOrd="1" destOrd="0" parTransId="{4D1E3266-EC2F-4230-891F-635AC3D59E20}" sibTransId="{7099E514-4097-492D-8F1D-018BE017459A}"/>
    <dgm:cxn modelId="{E3FC86D0-C6FB-4969-9D10-39128CAB9DB9}" type="presOf" srcId="{A1CBCA4D-4777-485F-B455-1626DDE5A360}" destId="{51F630D0-30AC-4608-9647-0FA97C16A3A2}" srcOrd="0" destOrd="0" presId="urn:microsoft.com/office/officeart/2005/8/layout/orgChart1"/>
    <dgm:cxn modelId="{AFFC5BE4-A2FA-46B5-976A-0F5944CC5DF8}" type="presOf" srcId="{B0508ABC-B73A-4E25-B9C0-72DACAF28173}" destId="{3D211151-3FE9-432E-B1DC-CD2750782C35}" srcOrd="1" destOrd="0" presId="urn:microsoft.com/office/officeart/2005/8/layout/orgChart1"/>
    <dgm:cxn modelId="{DD7D5D21-3913-485C-9D70-68637CFC3229}" type="presParOf" srcId="{A835B55F-C2D7-41B7-9F71-B489BC1AFC1A}" destId="{80EC5804-E107-4F0F-A4F5-816AAE93B576}" srcOrd="0" destOrd="0" presId="urn:microsoft.com/office/officeart/2005/8/layout/orgChart1"/>
    <dgm:cxn modelId="{EE3887CA-2650-4236-AFE2-9F5347F3D535}" type="presParOf" srcId="{80EC5804-E107-4F0F-A4F5-816AAE93B576}" destId="{9EE9D1BD-9715-498B-AC1B-D80E2EE512D0}" srcOrd="0" destOrd="0" presId="urn:microsoft.com/office/officeart/2005/8/layout/orgChart1"/>
    <dgm:cxn modelId="{BA4D6F1D-B1E4-45AD-AEEB-67ADB55BFC79}" type="presParOf" srcId="{9EE9D1BD-9715-498B-AC1B-D80E2EE512D0}" destId="{51F630D0-30AC-4608-9647-0FA97C16A3A2}" srcOrd="0" destOrd="0" presId="urn:microsoft.com/office/officeart/2005/8/layout/orgChart1"/>
    <dgm:cxn modelId="{35C5E83C-ED2E-45C9-BB77-E84EC83BE279}" type="presParOf" srcId="{9EE9D1BD-9715-498B-AC1B-D80E2EE512D0}" destId="{9E57A57E-399F-4F6D-A04B-1B1E8AC9FC40}" srcOrd="1" destOrd="0" presId="urn:microsoft.com/office/officeart/2005/8/layout/orgChart1"/>
    <dgm:cxn modelId="{F8D12544-32EA-438B-81AD-709C52049404}" type="presParOf" srcId="{80EC5804-E107-4F0F-A4F5-816AAE93B576}" destId="{E3A9D32B-C4FD-4E1D-BF03-278D66F87D14}" srcOrd="1" destOrd="0" presId="urn:microsoft.com/office/officeart/2005/8/layout/orgChart1"/>
    <dgm:cxn modelId="{77C8A86C-8230-4943-9D04-8D587B97F725}" type="presParOf" srcId="{E3A9D32B-C4FD-4E1D-BF03-278D66F87D14}" destId="{89B8BD52-4BFC-4573-BDCC-A2CEF8A1E65C}" srcOrd="0" destOrd="0" presId="urn:microsoft.com/office/officeart/2005/8/layout/orgChart1"/>
    <dgm:cxn modelId="{38DB9C6A-D5F6-46E1-BA0C-0B8C3EAE7A87}" type="presParOf" srcId="{E3A9D32B-C4FD-4E1D-BF03-278D66F87D14}" destId="{2A06B426-BD60-4B56-9C78-1D530B922927}" srcOrd="1" destOrd="0" presId="urn:microsoft.com/office/officeart/2005/8/layout/orgChart1"/>
    <dgm:cxn modelId="{57F9F7AD-F83C-49C9-811D-F92C576639BB}" type="presParOf" srcId="{2A06B426-BD60-4B56-9C78-1D530B922927}" destId="{EFECC35D-894F-4FC8-9752-A88436CF24F3}" srcOrd="0" destOrd="0" presId="urn:microsoft.com/office/officeart/2005/8/layout/orgChart1"/>
    <dgm:cxn modelId="{CAF9FCF0-6C3E-432A-ABCA-F247A100AD30}" type="presParOf" srcId="{EFECC35D-894F-4FC8-9752-A88436CF24F3}" destId="{D6007416-9761-486E-BC24-96B8E146E246}" srcOrd="0" destOrd="0" presId="urn:microsoft.com/office/officeart/2005/8/layout/orgChart1"/>
    <dgm:cxn modelId="{0805280D-12B1-49CD-BCEF-766D51ECA328}" type="presParOf" srcId="{EFECC35D-894F-4FC8-9752-A88436CF24F3}" destId="{3D211151-3FE9-432E-B1DC-CD2750782C35}" srcOrd="1" destOrd="0" presId="urn:microsoft.com/office/officeart/2005/8/layout/orgChart1"/>
    <dgm:cxn modelId="{28919C58-016F-4180-8FB8-232222ACE144}" type="presParOf" srcId="{2A06B426-BD60-4B56-9C78-1D530B922927}" destId="{38E76D71-E842-4721-B158-246CAFFD5001}" srcOrd="1" destOrd="0" presId="urn:microsoft.com/office/officeart/2005/8/layout/orgChart1"/>
    <dgm:cxn modelId="{1EC94AE2-69C8-4FCB-A301-6797BE50907C}" type="presParOf" srcId="{2A06B426-BD60-4B56-9C78-1D530B922927}" destId="{8496E526-4044-4065-BF05-86AFA9F36919}" srcOrd="2" destOrd="0" presId="urn:microsoft.com/office/officeart/2005/8/layout/orgChart1"/>
    <dgm:cxn modelId="{F32341C6-72F8-42F5-8E3D-42FAF10BA631}" type="presParOf" srcId="{E3A9D32B-C4FD-4E1D-BF03-278D66F87D14}" destId="{80802A5F-3487-4113-A365-C6AFC2452595}" srcOrd="2" destOrd="0" presId="urn:microsoft.com/office/officeart/2005/8/layout/orgChart1"/>
    <dgm:cxn modelId="{111467EC-CFCB-4911-B643-A94A3EA60136}" type="presParOf" srcId="{E3A9D32B-C4FD-4E1D-BF03-278D66F87D14}" destId="{98CB7F06-A7F4-44DD-B466-0C14100DE338}" srcOrd="3" destOrd="0" presId="urn:microsoft.com/office/officeart/2005/8/layout/orgChart1"/>
    <dgm:cxn modelId="{DCE8B7DA-FC59-41FB-9688-432463648F7B}" type="presParOf" srcId="{98CB7F06-A7F4-44DD-B466-0C14100DE338}" destId="{583BB918-1921-44FF-9CD8-8402BDFE0D1E}" srcOrd="0" destOrd="0" presId="urn:microsoft.com/office/officeart/2005/8/layout/orgChart1"/>
    <dgm:cxn modelId="{BD4C77DD-301D-44AA-BD77-D8170D2E8715}" type="presParOf" srcId="{583BB918-1921-44FF-9CD8-8402BDFE0D1E}" destId="{D93C154D-B106-433B-AF69-72E293B150AE}" srcOrd="0" destOrd="0" presId="urn:microsoft.com/office/officeart/2005/8/layout/orgChart1"/>
    <dgm:cxn modelId="{22BA5DC9-E985-4667-9F5E-BF02C2C15F0D}" type="presParOf" srcId="{583BB918-1921-44FF-9CD8-8402BDFE0D1E}" destId="{8275ECA0-47F9-40F8-8D2F-8B782D11C840}" srcOrd="1" destOrd="0" presId="urn:microsoft.com/office/officeart/2005/8/layout/orgChart1"/>
    <dgm:cxn modelId="{DFFCBEAA-7542-488F-B53F-3EBD67263D52}" type="presParOf" srcId="{98CB7F06-A7F4-44DD-B466-0C14100DE338}" destId="{ACF35B28-D343-40C8-ABFA-D23187E5F1DF}" srcOrd="1" destOrd="0" presId="urn:microsoft.com/office/officeart/2005/8/layout/orgChart1"/>
    <dgm:cxn modelId="{855CE642-CFCD-420E-8AD4-64C772E35137}" type="presParOf" srcId="{98CB7F06-A7F4-44DD-B466-0C14100DE338}" destId="{EF2B041C-86D2-48BF-AA8C-F79EA481B47A}" srcOrd="2" destOrd="0" presId="urn:microsoft.com/office/officeart/2005/8/layout/orgChart1"/>
    <dgm:cxn modelId="{1A662846-8C1E-49CA-AB33-F465CC2F8DAD}" type="presParOf" srcId="{80EC5804-E107-4F0F-A4F5-816AAE93B576}" destId="{A508C707-E49A-43B5-963E-CF7E0AA87CE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02A5F-3487-4113-A365-C6AFC2452595}">
      <dsp:nvSpPr>
        <dsp:cNvPr id="0" name=""/>
        <dsp:cNvSpPr/>
      </dsp:nvSpPr>
      <dsp:spPr>
        <a:xfrm>
          <a:off x="3172542" y="1725124"/>
          <a:ext cx="1736165" cy="602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317"/>
              </a:lnTo>
              <a:lnTo>
                <a:pt x="1736165" y="301317"/>
              </a:lnTo>
              <a:lnTo>
                <a:pt x="1736165" y="6026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8BD52-4BFC-4573-BDCC-A2CEF8A1E65C}">
      <dsp:nvSpPr>
        <dsp:cNvPr id="0" name=""/>
        <dsp:cNvSpPr/>
      </dsp:nvSpPr>
      <dsp:spPr>
        <a:xfrm>
          <a:off x="1436376" y="1725124"/>
          <a:ext cx="1736165" cy="602635"/>
        </a:xfrm>
        <a:custGeom>
          <a:avLst/>
          <a:gdLst/>
          <a:ahLst/>
          <a:cxnLst/>
          <a:rect l="0" t="0" r="0" b="0"/>
          <a:pathLst>
            <a:path>
              <a:moveTo>
                <a:pt x="1736165" y="0"/>
              </a:moveTo>
              <a:lnTo>
                <a:pt x="1736165" y="301317"/>
              </a:lnTo>
              <a:lnTo>
                <a:pt x="0" y="301317"/>
              </a:lnTo>
              <a:lnTo>
                <a:pt x="0" y="6026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630D0-30AC-4608-9647-0FA97C16A3A2}">
      <dsp:nvSpPr>
        <dsp:cNvPr id="0" name=""/>
        <dsp:cNvSpPr/>
      </dsp:nvSpPr>
      <dsp:spPr>
        <a:xfrm>
          <a:off x="1737694" y="290276"/>
          <a:ext cx="2869694" cy="1434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Economic Growth</a:t>
          </a:r>
        </a:p>
      </dsp:txBody>
      <dsp:txXfrm>
        <a:off x="1737694" y="290276"/>
        <a:ext cx="2869694" cy="1434847"/>
      </dsp:txXfrm>
    </dsp:sp>
    <dsp:sp modelId="{D6007416-9761-486E-BC24-96B8E146E246}">
      <dsp:nvSpPr>
        <dsp:cNvPr id="0" name=""/>
        <dsp:cNvSpPr/>
      </dsp:nvSpPr>
      <dsp:spPr>
        <a:xfrm>
          <a:off x="1529" y="2327759"/>
          <a:ext cx="2869694" cy="1434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>
              <a:solidFill>
                <a:schemeClr val="tx1"/>
              </a:solidFill>
            </a:rPr>
            <a:t>Consumption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Consumer goods</a:t>
          </a:r>
        </a:p>
      </dsp:txBody>
      <dsp:txXfrm>
        <a:off x="1529" y="2327759"/>
        <a:ext cx="2869694" cy="1434847"/>
      </dsp:txXfrm>
    </dsp:sp>
    <dsp:sp modelId="{D93C154D-B106-433B-AF69-72E293B150AE}">
      <dsp:nvSpPr>
        <dsp:cNvPr id="0" name=""/>
        <dsp:cNvSpPr/>
      </dsp:nvSpPr>
      <dsp:spPr>
        <a:xfrm>
          <a:off x="3473859" y="2327759"/>
          <a:ext cx="2869694" cy="1434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>
              <a:solidFill>
                <a:schemeClr val="tx1"/>
              </a:solidFill>
            </a:rPr>
            <a:t>Investment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Capital goods</a:t>
          </a:r>
        </a:p>
      </dsp:txBody>
      <dsp:txXfrm>
        <a:off x="3473859" y="2327759"/>
        <a:ext cx="2869694" cy="1434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29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60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064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2952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32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625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488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895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289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613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373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D2D39FB-4FE8-4B40-BA41-94914E83DA9F}" type="datetimeFigureOut">
              <a:rPr lang="en-IN" smtClean="0"/>
              <a:t>25-10-2022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89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7E50-12A4-4528-84B5-7BBFAD4B6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latin typeface="Algerian" panose="04020705040A02060702" pitchFamily="82" charset="0"/>
              </a:rPr>
              <a:t>Chapter 3</a:t>
            </a:r>
            <a:br>
              <a:rPr lang="en-IN" dirty="0">
                <a:latin typeface="Algerian" panose="04020705040A02060702" pitchFamily="82" charset="0"/>
              </a:rPr>
            </a:br>
            <a:r>
              <a:rPr lang="en-IN" dirty="0">
                <a:latin typeface="Algerian" panose="04020705040A02060702" pitchFamily="82" charset="0"/>
              </a:rPr>
              <a:t>PRODUCTION POSSIBILITY FRONTIER</a:t>
            </a:r>
          </a:p>
        </p:txBody>
      </p:sp>
    </p:spTree>
    <p:extLst>
      <p:ext uri="{BB962C8B-B14F-4D97-AF65-F5344CB8AC3E}">
        <p14:creationId xmlns:p14="http://schemas.microsoft.com/office/powerpoint/2010/main" val="3072853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7DD7-BEC5-43A4-AB12-474E10446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>
            <a:normAutofit/>
          </a:bodyPr>
          <a:lstStyle/>
          <a:p>
            <a:r>
              <a:rPr lang="en-IN" sz="4000" dirty="0">
                <a:latin typeface="Arial Black" panose="020B0A04020102020204" pitchFamily="34" charset="0"/>
              </a:rPr>
              <a:t>Consumption Vs Investment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15C3-CCB5-4F6F-8FD1-55DAE42D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53551"/>
            <a:ext cx="10058400" cy="51909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pPr lvl="1">
              <a:buFont typeface="Wingdings" panose="05000000000000000000" pitchFamily="2" charset="2"/>
              <a:buChar char="Ø"/>
            </a:pPr>
            <a:endParaRPr lang="en-IN" dirty="0"/>
          </a:p>
          <a:p>
            <a:pPr lvl="1"/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endParaRPr lang="en-IN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A8ABE5-A2C6-4CB3-B3A6-65E5392D94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078995"/>
              </p:ext>
            </p:extLst>
          </p:nvPr>
        </p:nvGraphicFramePr>
        <p:xfrm>
          <a:off x="2953938" y="2020529"/>
          <a:ext cx="6345084" cy="4052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6841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23677-D4A0-4746-A0E7-565AAE0BE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322563" cy="4483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15B696-7820-4B8F-B8F5-F07947BAFADE}"/>
              </a:ext>
            </a:extLst>
          </p:cNvPr>
          <p:cNvSpPr txBox="1"/>
          <p:nvPr/>
        </p:nvSpPr>
        <p:spPr>
          <a:xfrm>
            <a:off x="4743309" y="0"/>
            <a:ext cx="7335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Diagrammatic explanation:</a:t>
            </a: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axis- Consumer goods- Food, DVD’s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Xaxis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Capital goods- Machines and equipment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economies,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and B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same size in terms of overall production and population.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Economy A is at point C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consumer goods &gt; capital goods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Economy B is at point D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capital goods &gt; consumer goods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after ten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Economy B, invested more resources to capital goods, grows faster (PP to RR) from D to 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Economy A, invested more resources to consumer goods, slower growth (PP to QQ)  form C to 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term – A wealthier than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 – B wealthier than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resources invested on capital goods, economic growth is much faster in long run.</a:t>
            </a:r>
          </a:p>
        </p:txBody>
      </p:sp>
    </p:spTree>
    <p:extLst>
      <p:ext uri="{BB962C8B-B14F-4D97-AF65-F5344CB8AC3E}">
        <p14:creationId xmlns:p14="http://schemas.microsoft.com/office/powerpoint/2010/main" val="4265955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F6F78-BE98-4439-9026-06319F598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5992838" cy="47780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316388-5742-432D-B03B-F63BC7A6175E}"/>
              </a:ext>
            </a:extLst>
          </p:cNvPr>
          <p:cNvSpPr txBox="1"/>
          <p:nvPr/>
        </p:nvSpPr>
        <p:spPr>
          <a:xfrm>
            <a:off x="6199165" y="253703"/>
            <a:ext cx="561300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askerville Old Face" panose="02020602080505020303" pitchFamily="18" charset="0"/>
              </a:rPr>
              <a:t>Assumption for PPF:</a:t>
            </a:r>
            <a:r>
              <a:rPr lang="en-US" sz="2400" dirty="0">
                <a:latin typeface="Baskerville Old Face" panose="02020602080505020303" pitchFamily="18" charset="0"/>
              </a:rPr>
              <a:t> Not all resources in the economy are as productive in one use compared to the another</a:t>
            </a:r>
          </a:p>
          <a:p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400" b="1" dirty="0">
                <a:latin typeface="Baskerville Old Face" panose="02020602080505020303" pitchFamily="18" charset="0"/>
              </a:rPr>
              <a:t>Assumption for PPF in figure:</a:t>
            </a:r>
            <a:r>
              <a:rPr lang="en-US" sz="2400" dirty="0">
                <a:latin typeface="Baskerville Old Face" panose="02020602080505020303" pitchFamily="18" charset="0"/>
              </a:rPr>
              <a:t> Resources are more productive in production of Bread.</a:t>
            </a:r>
          </a:p>
          <a:p>
            <a:pPr algn="ctr"/>
            <a:endParaRPr lang="en-US" sz="2400" dirty="0">
              <a:latin typeface="Baskerville Old Face" panose="02020602080505020303" pitchFamily="18" charset="0"/>
            </a:endParaRPr>
          </a:p>
          <a:p>
            <a:pPr algn="ctr"/>
            <a:r>
              <a:rPr lang="en-US" sz="2400" b="1" dirty="0">
                <a:latin typeface="Baskerville Old Face" panose="02020602080505020303" pitchFamily="18" charset="0"/>
              </a:rPr>
              <a:t>Increasing Marginal Opportunity cost </a:t>
            </a:r>
          </a:p>
          <a:p>
            <a:pPr algn="ctr"/>
            <a:r>
              <a:rPr lang="en-US" sz="2400" b="1" dirty="0">
                <a:latin typeface="Baskerville Old Face" panose="02020602080505020303" pitchFamily="18" charset="0"/>
              </a:rPr>
              <a:t>OR</a:t>
            </a:r>
          </a:p>
          <a:p>
            <a:pPr algn="ctr"/>
            <a:r>
              <a:rPr lang="en-US" sz="2400" b="1" dirty="0">
                <a:latin typeface="Baskerville Old Face" panose="02020602080505020303" pitchFamily="18" charset="0"/>
              </a:rPr>
              <a:t>Rate of sacrifice is increasing</a:t>
            </a:r>
          </a:p>
          <a:p>
            <a:pPr algn="ctr"/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400" dirty="0">
                <a:latin typeface="Baskerville Old Face" panose="02020602080505020303" pitchFamily="18" charset="0"/>
              </a:rPr>
              <a:t>When we increase one good at uniform rate we have to sacrifice other good at increasing rate.</a:t>
            </a:r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3290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A26CEE-E3E7-4072-A3DA-0DBF1C03A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37364" b="7926"/>
          <a:stretch/>
        </p:blipFill>
        <p:spPr>
          <a:xfrm rot="5400000">
            <a:off x="616814" y="-616813"/>
            <a:ext cx="4656406" cy="58900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2D2A4-A580-4ACE-B162-D2DB2E2039E2}"/>
              </a:ext>
            </a:extLst>
          </p:cNvPr>
          <p:cNvSpPr txBox="1"/>
          <p:nvPr/>
        </p:nvSpPr>
        <p:spPr>
          <a:xfrm>
            <a:off x="5950634" y="225083"/>
            <a:ext cx="60350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latin typeface="Baskerville Old Face" panose="02020602080505020303" pitchFamily="18" charset="0"/>
              </a:rPr>
              <a:t>Constant Marginal Opportunity cost.</a:t>
            </a:r>
          </a:p>
          <a:p>
            <a:endParaRPr lang="en-IN" sz="3200" dirty="0">
              <a:latin typeface="Baskerville Old Face" panose="02020602080505020303" pitchFamily="18" charset="0"/>
            </a:endParaRPr>
          </a:p>
          <a:p>
            <a:r>
              <a:rPr lang="en-IN" sz="3200" dirty="0">
                <a:latin typeface="Baskerville Old Face" panose="02020602080505020303" pitchFamily="18" charset="0"/>
              </a:rPr>
              <a:t>To produce 10 units of tablet, you have to sacrifice the production of 10 units of bread.</a:t>
            </a:r>
          </a:p>
          <a:p>
            <a:endParaRPr lang="en-IN" sz="3200" dirty="0">
              <a:latin typeface="Baskerville Old Face" panose="02020602080505020303" pitchFamily="18" charset="0"/>
            </a:endParaRPr>
          </a:p>
          <a:p>
            <a:endParaRPr lang="en-IN" sz="3200" dirty="0">
              <a:latin typeface="Baskerville Old Face" panose="02020602080505020303" pitchFamily="18" charset="0"/>
            </a:endParaRPr>
          </a:p>
          <a:p>
            <a:r>
              <a:rPr lang="en-IN" sz="3200" dirty="0">
                <a:latin typeface="Baskerville Old Face" panose="02020602080505020303" pitchFamily="18" charset="0"/>
              </a:rPr>
              <a:t>PPF shows that resources are equally productive in the production of both the goods which contradicts our assumption.</a:t>
            </a:r>
          </a:p>
        </p:txBody>
      </p:sp>
    </p:spTree>
    <p:extLst>
      <p:ext uri="{BB962C8B-B14F-4D97-AF65-F5344CB8AC3E}">
        <p14:creationId xmlns:p14="http://schemas.microsoft.com/office/powerpoint/2010/main" val="238635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5FC301-5B60-4545-857F-EE8AA8626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94571" cy="4979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FB537A-208D-47B0-963C-AAA8F1B7C77A}"/>
              </a:ext>
            </a:extLst>
          </p:cNvPr>
          <p:cNvSpPr txBox="1"/>
          <p:nvPr/>
        </p:nvSpPr>
        <p:spPr>
          <a:xfrm>
            <a:off x="6949439" y="248080"/>
            <a:ext cx="50784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Baskerville Old Face" panose="02020602080505020303" pitchFamily="18" charset="0"/>
              </a:rPr>
              <a:t>Decreasing Marginal Opportunity Cost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latin typeface="Baskerville Old Face" panose="02020602080505020303" pitchFamily="18" charset="0"/>
              </a:rPr>
              <a:t>To produce 10 units of tablet, you have to sacrifice less units of bread.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latin typeface="Baskerville Old Face" panose="02020602080505020303" pitchFamily="18" charset="0"/>
              </a:rPr>
              <a:t>PPF shows that resources are productive in production of tablets which contradicts our assumption.</a:t>
            </a:r>
          </a:p>
        </p:txBody>
      </p:sp>
    </p:spTree>
    <p:extLst>
      <p:ext uri="{BB962C8B-B14F-4D97-AF65-F5344CB8AC3E}">
        <p14:creationId xmlns:p14="http://schemas.microsoft.com/office/powerpoint/2010/main" val="3983815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510CA7B-8001-4D90-AD8A-C1477FE1661D}"/>
              </a:ext>
            </a:extLst>
          </p:cNvPr>
          <p:cNvSpPr txBox="1"/>
          <p:nvPr/>
        </p:nvSpPr>
        <p:spPr>
          <a:xfrm>
            <a:off x="0" y="0"/>
            <a:ext cx="54301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>
                <a:latin typeface="Baskerville Old Face" panose="02020602080505020303" pitchFamily="18" charset="0"/>
              </a:rPr>
              <a:t>EFFICIENCY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r>
              <a:rPr lang="en-IN" sz="2400" dirty="0">
                <a:latin typeface="Baskerville Old Face" panose="02020602080505020303" pitchFamily="18" charset="0"/>
              </a:rPr>
              <a:t>PPF shows the different combination of economic goods that an economy is able to produce if all the resources in the economy are fully and efficiently employed.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endParaRPr lang="en-IN" sz="2000" dirty="0"/>
          </a:p>
        </p:txBody>
      </p:sp>
      <p:pic>
        <p:nvPicPr>
          <p:cNvPr id="1026" name="Picture 2" descr="The graph shows that when a greater quantity of one good increases, the quantity of other goods will decrease. Point R on the graph represents the good that drops in quantity as a result of greater efficiency in producing other goods.">
            <a:extLst>
              <a:ext uri="{FF2B5EF4-FFF2-40B4-BE49-F238E27FC236}">
                <a16:creationId xmlns:a16="http://schemas.microsoft.com/office/drawing/2014/main" id="{EFA9ED3C-3457-4EA1-A98D-478AF1539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4411" r="12800" b="6687"/>
          <a:stretch/>
        </p:blipFill>
        <p:spPr bwMode="auto">
          <a:xfrm>
            <a:off x="7718536" y="-1"/>
            <a:ext cx="4281207" cy="41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C72CE03-AEA1-4219-90BA-A0DD345BA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656454"/>
              </p:ext>
            </p:extLst>
          </p:nvPr>
        </p:nvGraphicFramePr>
        <p:xfrm>
          <a:off x="4315" y="2560320"/>
          <a:ext cx="7714221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8760">
                  <a:extLst>
                    <a:ext uri="{9D8B030D-6E8A-4147-A177-3AD203B41FA5}">
                      <a16:colId xmlns:a16="http://schemas.microsoft.com/office/drawing/2014/main" val="2027674832"/>
                    </a:ext>
                  </a:extLst>
                </a:gridCol>
                <a:gridCol w="3635461">
                  <a:extLst>
                    <a:ext uri="{9D8B030D-6E8A-4147-A177-3AD203B41FA5}">
                      <a16:colId xmlns:a16="http://schemas.microsoft.com/office/drawing/2014/main" val="3571554965"/>
                    </a:ext>
                  </a:extLst>
                </a:gridCol>
              </a:tblGrid>
              <a:tr h="300863"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Productive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Allocative efficiency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178086"/>
                  </a:ext>
                </a:extLst>
              </a:tr>
              <a:tr h="354092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takes place at lowest cost.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Given resources produces maximum goods.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points on PPF – productively 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where social welfare is maximised.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Combination that is desired most by society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Just one point on PPF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society desires?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Controversial question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Different society/economy – different desires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Economy with old age population – higher demand for healthcare and lower demand for education</a:t>
                      </a:r>
                    </a:p>
                    <a:p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115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495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DA50C-7538-4109-A73A-2F8E9209D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48640"/>
            <a:ext cx="10058400" cy="5320454"/>
          </a:xfrm>
        </p:spPr>
        <p:txBody>
          <a:bodyPr/>
          <a:lstStyle/>
          <a:p>
            <a:endParaRPr lang="en-IN" dirty="0"/>
          </a:p>
          <a:p>
            <a:pPr marL="0" indent="0">
              <a:buNone/>
            </a:pPr>
            <a:r>
              <a:rPr lang="en-IN" sz="3200" dirty="0">
                <a:latin typeface="Arial Black" panose="020B0A04020102020204" pitchFamily="34" charset="0"/>
              </a:rPr>
              <a:t>Conclusion:</a:t>
            </a:r>
          </a:p>
          <a:p>
            <a:pPr marL="0" indent="0">
              <a:buNone/>
            </a:pPr>
            <a:endParaRPr lang="en-IN" sz="3200" dirty="0">
              <a:latin typeface="Arial Black" panose="020B0A04020102020204" pitchFamily="34" charset="0"/>
            </a:endParaRPr>
          </a:p>
          <a:p>
            <a:r>
              <a:rPr lang="en-IN" sz="3200" dirty="0">
                <a:latin typeface="Baskerville Old Face" panose="02020602080505020303" pitchFamily="18" charset="0"/>
              </a:rPr>
              <a:t>PPF by itself gives no indication of which combination of goods will be produced in an economy.</a:t>
            </a:r>
          </a:p>
          <a:p>
            <a:r>
              <a:rPr lang="en-IN" sz="3200" dirty="0">
                <a:latin typeface="Baskerville Old Face" panose="02020602080505020303" pitchFamily="18" charset="0"/>
              </a:rPr>
              <a:t>It shows a range of production possibilities, if output is maximised with given resources </a:t>
            </a:r>
          </a:p>
          <a:p>
            <a:r>
              <a:rPr lang="en-IN" sz="3200" dirty="0">
                <a:latin typeface="Baskerville Old Face" panose="02020602080505020303" pitchFamily="18" charset="0"/>
              </a:rPr>
              <a:t>Economics explains why an economy chooses to produce at one point either on PPF rather than another, or within PPF</a:t>
            </a:r>
          </a:p>
        </p:txBody>
      </p:sp>
    </p:spTree>
    <p:extLst>
      <p:ext uri="{BB962C8B-B14F-4D97-AF65-F5344CB8AC3E}">
        <p14:creationId xmlns:p14="http://schemas.microsoft.com/office/powerpoint/2010/main" val="283126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C354-EA8F-449F-AF3F-A2344806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0779F-86BA-435C-B5C2-44BBC29E1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99303"/>
            <a:ext cx="10058400" cy="40697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possibility frontier (PPF) shows maximum potential output of an economy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Outward and inward shift in PPF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Consumption or investment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PPF shows what could be produced, not what should be produced</a:t>
            </a:r>
          </a:p>
          <a:p>
            <a:pPr>
              <a:buFont typeface="Wingdings" panose="05000000000000000000" pitchFamily="2" charset="2"/>
              <a:buChar char="q"/>
            </a:pP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79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6183-9125-4D92-BF26-1911F5DA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22" y="337626"/>
            <a:ext cx="9959926" cy="753256"/>
          </a:xfrm>
        </p:spPr>
        <p:txBody>
          <a:bodyPr>
            <a:normAutofit/>
          </a:bodyPr>
          <a:lstStyle/>
          <a:p>
            <a:r>
              <a:rPr lang="en-IN" sz="4000" dirty="0">
                <a:latin typeface="Arial Black" panose="020B0A04020102020204" pitchFamily="34" charset="0"/>
              </a:rPr>
              <a:t>The Problem Scarcity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0AF06-262A-4940-87BE-D843888B4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822" y="1871003"/>
            <a:ext cx="9959926" cy="4293823"/>
          </a:xfrm>
        </p:spPr>
        <p:txBody>
          <a:bodyPr/>
          <a:lstStyle/>
          <a:p>
            <a:r>
              <a:rPr lang="en-IN" sz="36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Production Possibility Frontier: </a:t>
            </a:r>
            <a:r>
              <a:rPr lang="en-IN" sz="3600" dirty="0">
                <a:latin typeface="Baskerville Old Face" panose="02020602080505020303" pitchFamily="18" charset="0"/>
              </a:rPr>
              <a:t>shows different combinations of economic goods that an economy is able to produce, if all resources in the economy are fully and efficiently employed.</a:t>
            </a:r>
          </a:p>
          <a:p>
            <a:pPr marL="0" indent="0">
              <a:buNone/>
            </a:pPr>
            <a:endParaRPr lang="en-IN" sz="3600" dirty="0">
              <a:latin typeface="Baskerville Old Face" panose="02020602080505020303" pitchFamily="18" charset="0"/>
            </a:endParaRPr>
          </a:p>
          <a:p>
            <a:r>
              <a:rPr lang="en-IN" sz="36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Other names: </a:t>
            </a:r>
            <a:r>
              <a:rPr lang="en-IN" sz="3600" dirty="0">
                <a:latin typeface="Baskerville Old Face" panose="02020602080505020303" pitchFamily="18" charset="0"/>
              </a:rPr>
              <a:t>Production possibility curve or boundary and transformation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812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6F93-2312-405B-A62B-F442D85A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98"/>
            <a:ext cx="10515600" cy="647749"/>
          </a:xfrm>
        </p:spPr>
        <p:txBody>
          <a:bodyPr>
            <a:normAutofit/>
          </a:bodyPr>
          <a:lstStyle/>
          <a:p>
            <a:r>
              <a:rPr lang="en-IN" sz="4000" dirty="0">
                <a:latin typeface="Arial Black" panose="020B0A04020102020204" pitchFamily="34" charset="0"/>
              </a:rPr>
              <a:t>PPF Diagram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FC0AD-6DFF-4817-9E2E-C315764FE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31" y="1748310"/>
            <a:ext cx="4895557" cy="45819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12114-F479-4466-AA39-EA69F35AD4FC}"/>
              </a:ext>
            </a:extLst>
          </p:cNvPr>
          <p:cNvSpPr txBox="1"/>
          <p:nvPr/>
        </p:nvSpPr>
        <p:spPr>
          <a:xfrm>
            <a:off x="7033846" y="2278552"/>
            <a:ext cx="48955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latin typeface="Baskerville Old Face" panose="02020602080505020303" pitchFamily="18" charset="0"/>
              </a:rPr>
              <a:t>X axis shows the quantity of manufactured goods to be produced in the economy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latin typeface="Baskerville Old Face" panose="02020602080505020303" pitchFamily="18" charset="0"/>
              </a:rPr>
              <a:t>Y axis shows the quantity of non-manufactured goods to be produced in the economy.</a:t>
            </a:r>
          </a:p>
        </p:txBody>
      </p:sp>
    </p:spTree>
    <p:extLst>
      <p:ext uri="{BB962C8B-B14F-4D97-AF65-F5344CB8AC3E}">
        <p14:creationId xmlns:p14="http://schemas.microsoft.com/office/powerpoint/2010/main" val="2527834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350A96-DAF2-4294-B40A-A14FBA8BE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47433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4BBF4-1B64-4360-8C74-E3A446C5AC1A}"/>
              </a:ext>
            </a:extLst>
          </p:cNvPr>
          <p:cNvSpPr txBox="1"/>
          <p:nvPr/>
        </p:nvSpPr>
        <p:spPr>
          <a:xfrm>
            <a:off x="5235677" y="182880"/>
            <a:ext cx="669576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economy could be:</a:t>
            </a:r>
          </a:p>
          <a:p>
            <a:r>
              <a:rPr lang="en-IN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PPF – ABCDE – different combinations of goods produced if all resources are fully and efficiently utilised. Economy can produce at any point on the line.</a:t>
            </a:r>
          </a:p>
          <a:p>
            <a:endParaRPr lang="en-IN" sz="2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all resources used for production of non manufactured goods.</a:t>
            </a:r>
            <a:endParaRPr lang="en-I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More non-manufactured goods and less manufactured goods</a:t>
            </a:r>
          </a:p>
          <a:p>
            <a:r>
              <a:rPr lang="en-I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manufactured and non manufactured goods produced in equal quantities</a:t>
            </a:r>
          </a:p>
          <a:p>
            <a:r>
              <a:rPr lang="en-I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Less non-manufactured goods, more manufactured goods</a:t>
            </a:r>
          </a:p>
          <a:p>
            <a:r>
              <a:rPr lang="en-I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all resources used for production of manufactured goods.</a:t>
            </a:r>
          </a:p>
          <a:p>
            <a:r>
              <a:rPr lang="en-I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unattainable, not enough resources</a:t>
            </a:r>
          </a:p>
          <a:p>
            <a:r>
              <a:rPr lang="en-I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Inefficient, resources underutilised</a:t>
            </a:r>
          </a:p>
        </p:txBody>
      </p:sp>
    </p:spTree>
    <p:extLst>
      <p:ext uri="{BB962C8B-B14F-4D97-AF65-F5344CB8AC3E}">
        <p14:creationId xmlns:p14="http://schemas.microsoft.com/office/powerpoint/2010/main" val="14023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D3F103-A8D9-4604-B314-9FC5402B8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1497" cy="4846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44BD20-4150-4E52-B8FE-EF825AB393A9}"/>
              </a:ext>
            </a:extLst>
          </p:cNvPr>
          <p:cNvSpPr txBox="1"/>
          <p:nvPr/>
        </p:nvSpPr>
        <p:spPr>
          <a:xfrm>
            <a:off x="4778477" y="176981"/>
            <a:ext cx="72353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- Inefficient production – unemployed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level of unemployment of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Factories and machines not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 occurs within the boundary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6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9055D4-7FDE-4B6E-9875-876B350C0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" y="0"/>
            <a:ext cx="4583215" cy="48522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D89CE-5C44-4A8B-9017-DA4358D8A061}"/>
              </a:ext>
            </a:extLst>
          </p:cNvPr>
          <p:cNvSpPr txBox="1"/>
          <p:nvPr/>
        </p:nvSpPr>
        <p:spPr>
          <a:xfrm>
            <a:off x="4719484" y="112707"/>
            <a:ext cx="746510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OPPORTUNITY COST:</a:t>
            </a:r>
          </a:p>
          <a:p>
            <a:endParaRPr lang="en-IN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PPF – shows opportunity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Economy producing at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Aims to move to 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of manufactured goods increased by 5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of non-manufactured goods decreased by 10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Opportunity cost at C of increasing manufacturing production by 5 units is 10 units of non-manufactured goods.</a:t>
            </a: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of PPF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curved outwards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 more productive in production of one good to another good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of non-manufactured goods given up to produce each unit of manufactured goods</a:t>
            </a:r>
          </a:p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01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1A001-3E43-48E6-ADA2-6ED34AA5E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821763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A80245-4FF2-4732-B03B-3D1A9E1770FE}"/>
              </a:ext>
            </a:extLst>
          </p:cNvPr>
          <p:cNvSpPr txBox="1"/>
          <p:nvPr/>
        </p:nvSpPr>
        <p:spPr>
          <a:xfrm>
            <a:off x="6096000" y="267286"/>
            <a:ext cx="59318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Economic Growth – PPF shifts right/outwards (LL to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Increase in productive potential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Increase in level of production (A to 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400" b="1" dirty="0">
              <a:solidFill>
                <a:schemeClr val="accent2"/>
              </a:solidFill>
              <a:latin typeface="Baskerville Old Face" panose="02020602080505020303" pitchFamily="18" charset="0"/>
            </a:endParaRPr>
          </a:p>
          <a:p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Reason for economic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Increase in quantity of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Increase in number of workers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New factory, office built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Increase in quality of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Education – workers more productive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Technical progress – machines produce more with same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IN" sz="2400" b="1" dirty="0">
              <a:solidFill>
                <a:schemeClr val="accent2"/>
              </a:solidFill>
              <a:latin typeface="Baskerville Old Face" panose="020206020805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6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7736E-57C1-4AF6-9428-F67061C89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9671" cy="3687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28BF9-4E03-43DC-84B5-7DEEA15017AB}"/>
              </a:ext>
            </a:extLst>
          </p:cNvPr>
          <p:cNvSpPr txBox="1"/>
          <p:nvPr/>
        </p:nvSpPr>
        <p:spPr>
          <a:xfrm>
            <a:off x="5958348" y="225083"/>
            <a:ext cx="602732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Baskerville Old Face" panose="02020602080505020303" pitchFamily="18" charset="0"/>
              </a:rPr>
              <a:t>Economic Decline – PPF shifts left/inwards (MM to LL)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400" dirty="0">
                <a:latin typeface="Baskerville Old Face" panose="02020602080505020303" pitchFamily="18" charset="0"/>
              </a:rPr>
              <a:t>Decrease in productive potential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400" dirty="0">
                <a:latin typeface="Baskerville Old Face" panose="02020602080505020303" pitchFamily="18" charset="0"/>
              </a:rPr>
              <a:t>Fall in level of production (B to 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400" dirty="0">
              <a:latin typeface="Baskerville Old Face" panose="020206020805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400" dirty="0">
                <a:latin typeface="Baskerville Old Face" panose="02020602080505020303" pitchFamily="18" charset="0"/>
              </a:rPr>
              <a:t>Reasons for economic decline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2400" dirty="0">
                <a:latin typeface="Baskerville Old Face" panose="02020602080505020303" pitchFamily="18" charset="0"/>
              </a:rPr>
              <a:t>Fall in quantity/quality of resources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2400" dirty="0">
                <a:latin typeface="Baskerville Old Face" panose="02020602080505020303" pitchFamily="18" charset="0"/>
              </a:rPr>
              <a:t>War – economic infrastructure destroyed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2400" dirty="0">
                <a:latin typeface="Baskerville Old Face" panose="02020602080505020303" pitchFamily="18" charset="0"/>
              </a:rPr>
              <a:t>Fall in number of workers – fall in potential output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2400" dirty="0">
                <a:latin typeface="Baskerville Old Face" panose="02020602080505020303" pitchFamily="18" charset="0"/>
              </a:rPr>
              <a:t>Global warming – affects agriculture 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13382463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2156</TotalTime>
  <Words>888</Words>
  <Application>Microsoft Office PowerPoint</Application>
  <PresentationFormat>Widescreen</PresentationFormat>
  <Paragraphs>134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Algerian</vt:lpstr>
      <vt:lpstr>Arial</vt:lpstr>
      <vt:lpstr>Arial Black</vt:lpstr>
      <vt:lpstr>Baskerville Old Face</vt:lpstr>
      <vt:lpstr>Calibri</vt:lpstr>
      <vt:lpstr>Calibri Light</vt:lpstr>
      <vt:lpstr>Times New Roman</vt:lpstr>
      <vt:lpstr>Wingdings</vt:lpstr>
      <vt:lpstr>Retrospect</vt:lpstr>
      <vt:lpstr>Chapter 3 PRODUCTION POSSIBILITY FRONTIER</vt:lpstr>
      <vt:lpstr>Learning objectives </vt:lpstr>
      <vt:lpstr>The Problem Scarcity</vt:lpstr>
      <vt:lpstr>PPF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Consumption Vs Investment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 POSSIBILITY FRONTIER</dc:title>
  <dc:creator>shabi zaidi</dc:creator>
  <cp:lastModifiedBy>shabi zaidi</cp:lastModifiedBy>
  <cp:revision>56</cp:revision>
  <dcterms:created xsi:type="dcterms:W3CDTF">2020-05-05T09:12:03Z</dcterms:created>
  <dcterms:modified xsi:type="dcterms:W3CDTF">2022-10-25T04:26:56Z</dcterms:modified>
</cp:coreProperties>
</file>