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24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13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72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25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1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75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124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9212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67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727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5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43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06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426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047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724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5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167698-F956-495F-AC01-27176E61F2E2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6C06-2762-43FB-BAF3-D1B621CDBB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5351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CF69-050C-4CE8-9D7E-5EDF0AAE2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 5 TYPES OF                ECONOMY Part-1</a:t>
            </a:r>
          </a:p>
        </p:txBody>
      </p:sp>
    </p:spTree>
    <p:extLst>
      <p:ext uri="{BB962C8B-B14F-4D97-AF65-F5344CB8AC3E}">
        <p14:creationId xmlns:p14="http://schemas.microsoft.com/office/powerpoint/2010/main" val="4598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5"/>
    </mc:Choice>
    <mc:Fallback xmlns="">
      <p:transition spd="slow" advTm="123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A732F-5C03-497C-86FB-92C7E8C00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6948"/>
            <a:ext cx="10931372" cy="6543065"/>
          </a:xfrm>
        </p:spPr>
        <p:txBody>
          <a:bodyPr>
            <a:normAutofit fontScale="92500"/>
          </a:bodyPr>
          <a:lstStyle/>
          <a:p>
            <a:r>
              <a:rPr lang="en-IN" sz="2800" dirty="0"/>
              <a:t>Quality and innovation:</a:t>
            </a:r>
          </a:p>
          <a:p>
            <a:pPr lvl="1"/>
            <a:r>
              <a:rPr lang="en-IN" sz="2400" dirty="0"/>
              <a:t>Free market - Strong motivation, Innovative and quality goods produced.</a:t>
            </a:r>
          </a:p>
          <a:p>
            <a:pPr lvl="1"/>
            <a:r>
              <a:rPr lang="en-IN" sz="2400" dirty="0">
                <a:solidFill>
                  <a:srgbClr val="FFFF00"/>
                </a:solidFill>
              </a:rPr>
              <a:t>Companies driven out of business by more efficient firms</a:t>
            </a:r>
          </a:p>
          <a:p>
            <a:pPr lvl="1"/>
            <a:r>
              <a:rPr lang="en-IN" sz="2400" dirty="0"/>
              <a:t>However, many markets dominated by few large producers – exploit consumers</a:t>
            </a:r>
          </a:p>
          <a:p>
            <a:pPr lvl="1"/>
            <a:r>
              <a:rPr lang="en-IN" sz="2400" dirty="0">
                <a:solidFill>
                  <a:srgbClr val="FFFF00"/>
                </a:solidFill>
              </a:rPr>
              <a:t>Choice and innovation are greater in free market economies.</a:t>
            </a:r>
          </a:p>
          <a:p>
            <a:r>
              <a:rPr lang="en-IN" sz="2800" dirty="0"/>
              <a:t>Efficiency:</a:t>
            </a:r>
          </a:p>
          <a:p>
            <a:pPr lvl="1"/>
            <a:r>
              <a:rPr lang="en-IN" sz="2400" dirty="0"/>
              <a:t>Planned economies proved to be inefficient.</a:t>
            </a:r>
          </a:p>
          <a:p>
            <a:pPr lvl="1"/>
            <a:r>
              <a:rPr lang="en-IN" sz="2400" dirty="0">
                <a:solidFill>
                  <a:srgbClr val="FFFF00"/>
                </a:solidFill>
              </a:rPr>
              <a:t>Little incentive to work efficiently – guaranteed jobs, minimum targets to be met.</a:t>
            </a:r>
          </a:p>
          <a:p>
            <a:pPr lvl="1"/>
            <a:r>
              <a:rPr lang="en-IN" sz="2400" dirty="0"/>
              <a:t>Free markets – more competition – higher efficiency – firms survive and make higher profits.</a:t>
            </a:r>
          </a:p>
          <a:p>
            <a:pPr lvl="1"/>
            <a:r>
              <a:rPr lang="en-IN" sz="2400" dirty="0">
                <a:solidFill>
                  <a:srgbClr val="FFFF00"/>
                </a:solidFill>
              </a:rPr>
              <a:t>However, limited competition – few large firms dominate.</a:t>
            </a:r>
          </a:p>
          <a:p>
            <a:pPr lvl="1"/>
            <a:r>
              <a:rPr lang="en-IN" sz="2400" dirty="0"/>
              <a:t>Large firms – small planned economies – struggle to maintain efficient production.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9663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45"/>
    </mc:Choice>
    <mc:Fallback xmlns="">
      <p:transition spd="slow" advTm="21874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9414A-9B6A-4AD4-861E-90836A0EA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" y="250724"/>
            <a:ext cx="11518490" cy="6238566"/>
          </a:xfrm>
        </p:spPr>
        <p:txBody>
          <a:bodyPr/>
          <a:lstStyle/>
          <a:p>
            <a:r>
              <a:rPr lang="en-IN" sz="2800" dirty="0"/>
              <a:t>Economic growth:</a:t>
            </a:r>
          </a:p>
          <a:p>
            <a:pPr lvl="1"/>
            <a:r>
              <a:rPr lang="en-IN" sz="2400" dirty="0"/>
              <a:t>More market-oriented, higher rate of growth.</a:t>
            </a:r>
          </a:p>
          <a:p>
            <a:pPr lvl="1"/>
            <a:r>
              <a:rPr lang="en-IN" sz="2400" dirty="0">
                <a:solidFill>
                  <a:srgbClr val="FFFF00"/>
                </a:solidFill>
              </a:rPr>
              <a:t>Markets are dynamic, government discourage innovation and best practices.</a:t>
            </a:r>
          </a:p>
          <a:p>
            <a:pPr lvl="1"/>
            <a:r>
              <a:rPr lang="en-IN" sz="2400" dirty="0"/>
              <a:t>Planning whole economy – produces large inefficiencies.</a:t>
            </a:r>
          </a:p>
          <a:p>
            <a:pPr lvl="1"/>
            <a:r>
              <a:rPr lang="en-IN" sz="2400" dirty="0">
                <a:solidFill>
                  <a:srgbClr val="FFFF00"/>
                </a:solidFill>
              </a:rPr>
              <a:t>However, both mixed and free markets at same level of development, grow at similar rates over the long term.</a:t>
            </a:r>
          </a:p>
          <a:p>
            <a:r>
              <a:rPr lang="en-IN" sz="2800" dirty="0"/>
              <a:t>Distribution of income and wealth:</a:t>
            </a:r>
          </a:p>
          <a:p>
            <a:pPr lvl="1"/>
            <a:r>
              <a:rPr lang="en-IN" sz="2400" dirty="0"/>
              <a:t>Free market economies - higher levels of inequality than mixed or planned economies.</a:t>
            </a:r>
          </a:p>
          <a:p>
            <a:pPr lvl="1"/>
            <a:r>
              <a:rPr lang="en-IN" sz="2400" dirty="0">
                <a:solidFill>
                  <a:srgbClr val="FFFF00"/>
                </a:solidFill>
              </a:rPr>
              <a:t>Planned economies – resources distributed more equally.</a:t>
            </a:r>
          </a:p>
          <a:p>
            <a:pPr lvl="1"/>
            <a:r>
              <a:rPr lang="en-IN" sz="2400" dirty="0"/>
              <a:t>Progressive taxes in mixed or planned economies.</a:t>
            </a:r>
          </a:p>
        </p:txBody>
      </p:sp>
    </p:spTree>
    <p:extLst>
      <p:ext uri="{BB962C8B-B14F-4D97-AF65-F5344CB8AC3E}">
        <p14:creationId xmlns:p14="http://schemas.microsoft.com/office/powerpoint/2010/main" val="278526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B63D-EF52-4C11-875C-04588D806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09489"/>
            <a:ext cx="10813385" cy="6342033"/>
          </a:xfrm>
        </p:spPr>
        <p:txBody>
          <a:bodyPr>
            <a:normAutofit/>
          </a:bodyPr>
          <a:lstStyle/>
          <a:p>
            <a:endParaRPr lang="en-IN" sz="2400" dirty="0"/>
          </a:p>
          <a:p>
            <a:r>
              <a:rPr lang="en-IN" sz="2800" dirty="0"/>
              <a:t>Risk:</a:t>
            </a:r>
          </a:p>
          <a:p>
            <a:pPr lvl="1"/>
            <a:r>
              <a:rPr lang="en-IN" sz="2400" dirty="0"/>
              <a:t>Free market economies, more risk than mixed or planned economies.</a:t>
            </a:r>
          </a:p>
          <a:p>
            <a:pPr lvl="1"/>
            <a:r>
              <a:rPr lang="en-IN" sz="2400" dirty="0"/>
              <a:t>Less provision for risks associated with ill health, unemployment, and old age</a:t>
            </a:r>
          </a:p>
          <a:p>
            <a:pPr lvl="1"/>
            <a:r>
              <a:rPr lang="en-IN" sz="2400" dirty="0"/>
              <a:t>Wealthy can afford, poor left out</a:t>
            </a:r>
          </a:p>
          <a:p>
            <a:pPr lvl="1"/>
            <a:r>
              <a:rPr lang="en-IN" sz="2400" dirty="0"/>
              <a:t>Planned economies – birth to death group of services and benefits provided</a:t>
            </a:r>
          </a:p>
          <a:p>
            <a:r>
              <a:rPr lang="en-IN" sz="2800" dirty="0"/>
              <a:t>Political freedom:</a:t>
            </a:r>
          </a:p>
          <a:p>
            <a:pPr lvl="1"/>
            <a:r>
              <a:rPr lang="en-IN" sz="2400" dirty="0"/>
              <a:t>Planned economies - limited political freedom.</a:t>
            </a:r>
          </a:p>
          <a:p>
            <a:pPr lvl="1"/>
            <a:r>
              <a:rPr lang="en-IN" sz="2400" dirty="0"/>
              <a:t>Mixed and free market economies - associated with political freedom.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939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97"/>
    </mc:Choice>
    <mc:Fallback xmlns="">
      <p:transition spd="slow" advTm="9589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E625-ABCE-4419-A79F-3E33AB71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15094"/>
            <a:ext cx="9404723" cy="700832"/>
          </a:xfrm>
        </p:spPr>
        <p:txBody>
          <a:bodyPr/>
          <a:lstStyle/>
          <a:p>
            <a:r>
              <a:rPr lang="en-IN" dirty="0"/>
              <a:t>Smith, Hayek and Marx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D05C-F8D0-41F8-BBEC-5E3EBEF1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083212"/>
            <a:ext cx="10482415" cy="5165187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/>
              <a:t>Adam Smith:</a:t>
            </a:r>
          </a:p>
          <a:p>
            <a:pPr lvl="1"/>
            <a:r>
              <a:rPr lang="en-IN" sz="2400" dirty="0"/>
              <a:t>‘An Enquiry into the nature and causes of the wealth of the nation’- explained invisible hand.</a:t>
            </a:r>
          </a:p>
          <a:p>
            <a:pPr lvl="1"/>
            <a:r>
              <a:rPr lang="en-IN" sz="2400" dirty="0"/>
              <a:t>Markets allocate resources to everyone’s advantage</a:t>
            </a:r>
          </a:p>
          <a:p>
            <a:pPr lvl="1"/>
            <a:r>
              <a:rPr lang="en-IN" sz="2400" dirty="0"/>
              <a:t>Selfish desire for profits by every individual maximises the benefit.</a:t>
            </a:r>
          </a:p>
          <a:p>
            <a:pPr lvl="1"/>
            <a:r>
              <a:rPr lang="en-IN" sz="2400" dirty="0"/>
              <a:t>Criticised restriction of free trade – protectionism, economic restrictions, legal barriers.</a:t>
            </a:r>
          </a:p>
          <a:p>
            <a:pPr lvl="1"/>
            <a:r>
              <a:rPr lang="en-IN" sz="2400" dirty="0"/>
              <a:t>Supported of free market economies and laissez fair government.</a:t>
            </a:r>
          </a:p>
          <a:p>
            <a:pPr lvl="1"/>
            <a:r>
              <a:rPr lang="en-IN" sz="2400" dirty="0"/>
              <a:t>Laissez fair – government should leave markets as much as possible to regulate themselves.</a:t>
            </a:r>
          </a:p>
          <a:p>
            <a:pPr lvl="1"/>
            <a:r>
              <a:rPr lang="en-IN" sz="2400" dirty="0"/>
              <a:t>Emphasized on role of state in providing structure within which free markets can operate:</a:t>
            </a:r>
          </a:p>
          <a:p>
            <a:pPr lvl="2"/>
            <a:r>
              <a:rPr lang="en-IN" sz="2000" dirty="0"/>
              <a:t>Poor needed to be defended.</a:t>
            </a:r>
          </a:p>
          <a:p>
            <a:pPr lvl="2"/>
            <a:r>
              <a:rPr lang="en-IN" sz="2000" dirty="0"/>
              <a:t>Provide those goods and services which free markets would not provide.</a:t>
            </a:r>
          </a:p>
        </p:txBody>
      </p:sp>
    </p:spTree>
    <p:extLst>
      <p:ext uri="{BB962C8B-B14F-4D97-AF65-F5344CB8AC3E}">
        <p14:creationId xmlns:p14="http://schemas.microsoft.com/office/powerpoint/2010/main" val="26768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407"/>
    </mc:Choice>
    <mc:Fallback xmlns="">
      <p:transition spd="slow" advTm="14540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4219D-531E-40B8-8364-E53F5A446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5084"/>
            <a:ext cx="10249316" cy="6023316"/>
          </a:xfrm>
        </p:spPr>
        <p:txBody>
          <a:bodyPr>
            <a:normAutofit/>
          </a:bodyPr>
          <a:lstStyle/>
          <a:p>
            <a:r>
              <a:rPr lang="en-IN" sz="2800" dirty="0"/>
              <a:t>Karl Marx: </a:t>
            </a:r>
          </a:p>
          <a:p>
            <a:pPr lvl="1"/>
            <a:r>
              <a:rPr lang="en-IN" sz="2400" dirty="0"/>
              <a:t>Wrote famous book Das Kapital.</a:t>
            </a:r>
          </a:p>
          <a:p>
            <a:pPr lvl="1"/>
            <a:r>
              <a:rPr lang="en-IN" sz="2400" dirty="0"/>
              <a:t>Great economic gap between property owners and workers.</a:t>
            </a:r>
          </a:p>
          <a:p>
            <a:pPr lvl="1"/>
            <a:r>
              <a:rPr lang="en-IN" sz="2400" dirty="0"/>
              <a:t>Workers rise up in revolution against property owners.</a:t>
            </a:r>
          </a:p>
          <a:p>
            <a:pPr lvl="1"/>
            <a:r>
              <a:rPr lang="en-IN" sz="2400" dirty="0"/>
              <a:t>Rise of a new democratic society.</a:t>
            </a:r>
          </a:p>
          <a:p>
            <a:pPr lvl="1"/>
            <a:r>
              <a:rPr lang="en-IN" sz="2400" dirty="0"/>
              <a:t>How to go from capitalist economy to an ideal economy.</a:t>
            </a:r>
          </a:p>
          <a:p>
            <a:pPr lvl="1"/>
            <a:r>
              <a:rPr lang="en-IN" sz="2400" dirty="0"/>
              <a:t>Problem solved by creating a command economy.</a:t>
            </a:r>
          </a:p>
          <a:p>
            <a:pPr lvl="1"/>
            <a:r>
              <a:rPr lang="en-IN" sz="2400" dirty="0"/>
              <a:t>Command economy was not as successful as mixed economy and free market economy.</a:t>
            </a:r>
          </a:p>
          <a:p>
            <a:pPr marL="457200" lvl="1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595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31"/>
    </mc:Choice>
    <mc:Fallback xmlns="">
      <p:transition spd="slow" advTm="1107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FD18-3452-4773-BC08-921863C4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93896"/>
            <a:ext cx="8946541" cy="5854504"/>
          </a:xfrm>
        </p:spPr>
        <p:txBody>
          <a:bodyPr>
            <a:normAutofit/>
          </a:bodyPr>
          <a:lstStyle/>
          <a:p>
            <a:r>
              <a:rPr lang="en-IN" sz="3200" dirty="0"/>
              <a:t>Friedrich Hayek:</a:t>
            </a:r>
          </a:p>
          <a:p>
            <a:pPr lvl="1"/>
            <a:r>
              <a:rPr lang="en-IN" sz="2800" dirty="0"/>
              <a:t>Wrote a famous book ‘The Road to Serfdom’.</a:t>
            </a:r>
          </a:p>
          <a:p>
            <a:pPr lvl="1"/>
            <a:r>
              <a:rPr lang="en-IN" sz="2800" dirty="0"/>
              <a:t>Control by state leads to totalitarianism and loss of freedom.</a:t>
            </a:r>
          </a:p>
          <a:p>
            <a:pPr lvl="1"/>
            <a:r>
              <a:rPr lang="en-IN" sz="2800" dirty="0"/>
              <a:t>Individuals forced to comply with state wishes.</a:t>
            </a:r>
          </a:p>
          <a:p>
            <a:pPr lvl="1"/>
            <a:r>
              <a:rPr lang="en-IN" sz="2800" dirty="0"/>
              <a:t>Free unregulated markets are better than regulated markets.</a:t>
            </a:r>
          </a:p>
          <a:p>
            <a:pPr lvl="1"/>
            <a:r>
              <a:rPr lang="en-IN" sz="2800" dirty="0"/>
              <a:t>Will of small minority of individuals imposed on whole of society in centrally planned economy.</a:t>
            </a:r>
          </a:p>
          <a:p>
            <a:pPr marL="457200" lvl="1" indent="0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2301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37"/>
    </mc:Choice>
    <mc:Fallback xmlns="">
      <p:transition spd="slow" advTm="972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6335-E527-41E5-8C6A-3E2E6C73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en-IN" dirty="0"/>
              <a:t>Economic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87D2-EF29-41EA-93F0-711BD3E42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62" y="988142"/>
            <a:ext cx="11223522" cy="5869858"/>
          </a:xfrm>
        </p:spPr>
        <p:txBody>
          <a:bodyPr>
            <a:normAutofit lnSpcReduction="10000"/>
          </a:bodyPr>
          <a:lstStyle/>
          <a:p>
            <a:r>
              <a:rPr lang="en-IN" sz="2400" b="1" dirty="0"/>
              <a:t>Function of an economy</a:t>
            </a:r>
            <a:r>
              <a:rPr lang="en-IN" sz="2400" dirty="0"/>
              <a:t> – to resolve basic economic problem</a:t>
            </a:r>
          </a:p>
          <a:p>
            <a:r>
              <a:rPr lang="en-IN" sz="2400" b="1" dirty="0"/>
              <a:t>Economic problem </a:t>
            </a:r>
            <a:r>
              <a:rPr lang="en-IN" sz="2400" dirty="0"/>
              <a:t>– scarce resources , infinite wants </a:t>
            </a:r>
          </a:p>
          <a:p>
            <a:r>
              <a:rPr lang="en-IN" sz="2400" b="1" dirty="0"/>
              <a:t>Resource allocation</a:t>
            </a:r>
          </a:p>
          <a:p>
            <a:r>
              <a:rPr lang="en-IN" sz="2400" b="1" dirty="0"/>
              <a:t>Three basic questions </a:t>
            </a:r>
            <a:r>
              <a:rPr lang="en-IN" sz="2400" dirty="0"/>
              <a:t>– what to produce? How to produce? And for whom to produce?</a:t>
            </a:r>
          </a:p>
          <a:p>
            <a:r>
              <a:rPr lang="en-IN" sz="2400" dirty="0"/>
              <a:t>An </a:t>
            </a:r>
            <a:r>
              <a:rPr lang="en-IN" sz="2400" b="1" dirty="0"/>
              <a:t>Economic System </a:t>
            </a:r>
            <a:r>
              <a:rPr lang="en-IN" sz="2400" dirty="0"/>
              <a:t>is a complex network of individuals, organisations and institutions that allocates resources.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/>
              <a:t>Various actors in economic system are:</a:t>
            </a:r>
          </a:p>
          <a:p>
            <a:pPr lvl="1"/>
            <a:r>
              <a:rPr lang="en-IN" sz="2000" b="1" dirty="0"/>
              <a:t>Individuals</a:t>
            </a:r>
            <a:r>
              <a:rPr lang="en-IN" sz="2000" dirty="0"/>
              <a:t> – consumers &amp; workers, own factors of production and supply for production</a:t>
            </a:r>
          </a:p>
          <a:p>
            <a:pPr lvl="1"/>
            <a:r>
              <a:rPr lang="en-IN" sz="2000" b="1" dirty="0"/>
              <a:t>Firms</a:t>
            </a:r>
            <a:r>
              <a:rPr lang="en-IN" sz="2000" dirty="0"/>
              <a:t> </a:t>
            </a:r>
          </a:p>
          <a:p>
            <a:pPr lvl="1"/>
            <a:r>
              <a:rPr lang="en-IN" sz="2000" b="1" dirty="0"/>
              <a:t>Government</a:t>
            </a:r>
            <a:r>
              <a:rPr lang="en-IN" sz="2000" dirty="0"/>
              <a:t> – key role – to exercise power, establishes relationship between consumers and firms by passing and implementing these laws</a:t>
            </a:r>
          </a:p>
        </p:txBody>
      </p:sp>
    </p:spTree>
    <p:extLst>
      <p:ext uri="{BB962C8B-B14F-4D97-AF65-F5344CB8AC3E}">
        <p14:creationId xmlns:p14="http://schemas.microsoft.com/office/powerpoint/2010/main" val="36628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16"/>
    </mc:Choice>
    <mc:Fallback xmlns="">
      <p:transition spd="slow" advTm="551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9CD8-D7F3-4F10-9DB2-1C341504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5577"/>
          </a:xfrm>
        </p:spPr>
        <p:txBody>
          <a:bodyPr/>
          <a:lstStyle/>
          <a:p>
            <a:r>
              <a:rPr lang="en-IN" dirty="0"/>
              <a:t>The Allocation of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4D4B-1040-4657-A7E4-B72A4CE7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4" y="1308296"/>
            <a:ext cx="11017044" cy="5387472"/>
          </a:xfrm>
        </p:spPr>
        <p:txBody>
          <a:bodyPr>
            <a:normAutofit fontScale="92500"/>
          </a:bodyPr>
          <a:lstStyle/>
          <a:p>
            <a:r>
              <a:rPr lang="en-IN" sz="2800" dirty="0"/>
              <a:t>The </a:t>
            </a:r>
            <a:r>
              <a:rPr lang="en-IN" sz="2800" b="1" dirty="0"/>
              <a:t>Market Mechanism</a:t>
            </a:r>
            <a:r>
              <a:rPr lang="en-IN" sz="2800" dirty="0"/>
              <a:t>: Through bringing buyers and sellers together, they agree on a price and a product or a resource is sold.</a:t>
            </a:r>
          </a:p>
          <a:p>
            <a:r>
              <a:rPr lang="en-IN" sz="2800" dirty="0"/>
              <a:t>For </a:t>
            </a:r>
            <a:r>
              <a:rPr lang="en-IN" sz="2800" dirty="0" err="1"/>
              <a:t>eg</a:t>
            </a:r>
            <a:r>
              <a:rPr lang="en-IN" sz="2800" dirty="0"/>
              <a:t>: In the market for teachers, schools hire teachers and teachers sell their labour.</a:t>
            </a:r>
          </a:p>
          <a:p>
            <a:pPr marL="0" indent="0">
              <a:buNone/>
            </a:pPr>
            <a:endParaRPr lang="en-IN" sz="2800" dirty="0"/>
          </a:p>
          <a:p>
            <a:r>
              <a:rPr lang="en-IN" sz="2800" b="1" dirty="0"/>
              <a:t>Planning:</a:t>
            </a:r>
            <a:r>
              <a:rPr lang="en-IN" sz="2800" dirty="0"/>
              <a:t> Through administrative decisions</a:t>
            </a:r>
          </a:p>
          <a:p>
            <a:r>
              <a:rPr lang="en-IN" sz="2800" dirty="0"/>
              <a:t>For </a:t>
            </a:r>
            <a:r>
              <a:rPr lang="en-IN" sz="2800" dirty="0" err="1"/>
              <a:t>eg.</a:t>
            </a:r>
            <a:r>
              <a:rPr lang="en-IN" sz="2800" dirty="0"/>
              <a:t> In Households, make decisions about their expenditures</a:t>
            </a:r>
          </a:p>
          <a:p>
            <a:r>
              <a:rPr lang="en-IN" sz="2800" dirty="0"/>
              <a:t>For </a:t>
            </a:r>
            <a:r>
              <a:rPr lang="en-IN" sz="2800" dirty="0" err="1"/>
              <a:t>eg</a:t>
            </a:r>
            <a:r>
              <a:rPr lang="en-IN" sz="2800" dirty="0"/>
              <a:t>: In firms, managers decide how to allocate resources.</a:t>
            </a:r>
          </a:p>
          <a:p>
            <a:r>
              <a:rPr lang="en-IN" sz="2800" dirty="0"/>
              <a:t>For </a:t>
            </a:r>
            <a:r>
              <a:rPr lang="en-IN" sz="2800" dirty="0" err="1"/>
              <a:t>eg</a:t>
            </a:r>
            <a:r>
              <a:rPr lang="en-IN" sz="2800" dirty="0"/>
              <a:t>: In government, how the government will spend money.</a:t>
            </a:r>
          </a:p>
        </p:txBody>
      </p:sp>
    </p:spTree>
    <p:extLst>
      <p:ext uri="{BB962C8B-B14F-4D97-AF65-F5344CB8AC3E}">
        <p14:creationId xmlns:p14="http://schemas.microsoft.com/office/powerpoint/2010/main" val="20822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43"/>
    </mc:Choice>
    <mc:Fallback xmlns="">
      <p:transition spd="slow" advTm="735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5260-4832-46CD-A586-D094FF67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5239"/>
          </a:xfrm>
        </p:spPr>
        <p:txBody>
          <a:bodyPr/>
          <a:lstStyle/>
          <a:p>
            <a:r>
              <a:rPr lang="en-IN" dirty="0"/>
              <a:t>Types of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F4F26-4F01-4503-B967-0B36B8424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34905"/>
            <a:ext cx="10857630" cy="5172371"/>
          </a:xfrm>
        </p:spPr>
        <p:txBody>
          <a:bodyPr>
            <a:normAutofit lnSpcReduction="10000"/>
          </a:bodyPr>
          <a:lstStyle/>
          <a:p>
            <a:r>
              <a:rPr lang="en-IN" sz="2800" b="1" dirty="0"/>
              <a:t>Free Market Economies/ Capitalist Economies/ Free enterprise economy:</a:t>
            </a:r>
          </a:p>
          <a:p>
            <a:pPr lvl="1"/>
            <a:r>
              <a:rPr lang="en-IN" sz="2400" dirty="0"/>
              <a:t>A system in which privately owned business creates goods and services.</a:t>
            </a:r>
          </a:p>
          <a:p>
            <a:pPr marL="685800" lvl="1"/>
            <a:r>
              <a:rPr lang="en-IN" sz="2400" dirty="0"/>
              <a:t>Majority of resources are allocated through markets rather than through government or planning.</a:t>
            </a:r>
          </a:p>
          <a:p>
            <a:pPr marL="685800" lvl="1"/>
            <a:r>
              <a:rPr lang="en-IN" sz="2400" dirty="0"/>
              <a:t>Hong Kong, USA have a greater proportion of their resources allocated by the market, therefore they are tend to be called ‘free market economies.</a:t>
            </a:r>
          </a:p>
          <a:p>
            <a:pPr marL="685800" lvl="1"/>
            <a:r>
              <a:rPr lang="en-IN" sz="2400" dirty="0"/>
              <a:t>In USA, government allocates resources – education, defence, roads police service etc</a:t>
            </a:r>
          </a:p>
          <a:p>
            <a:pPr marL="685800" lvl="1"/>
            <a:r>
              <a:rPr lang="en-IN" sz="2400" dirty="0"/>
              <a:t>There are no pure market economies.</a:t>
            </a:r>
          </a:p>
        </p:txBody>
      </p:sp>
    </p:spTree>
    <p:extLst>
      <p:ext uri="{BB962C8B-B14F-4D97-AF65-F5344CB8AC3E}">
        <p14:creationId xmlns:p14="http://schemas.microsoft.com/office/powerpoint/2010/main" val="25918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83"/>
    </mc:Choice>
    <mc:Fallback xmlns="">
      <p:transition spd="slow" advTm="904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19B94-AE8C-4E2E-8436-B8A774B5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47114"/>
            <a:ext cx="10193045" cy="5601285"/>
          </a:xfrm>
        </p:spPr>
        <p:txBody>
          <a:bodyPr>
            <a:normAutofit/>
          </a:bodyPr>
          <a:lstStyle/>
          <a:p>
            <a:r>
              <a:rPr lang="en-IN" sz="2800" dirty="0"/>
              <a:t>Command Economies/ Panned or Centrally Planned Economies:</a:t>
            </a:r>
          </a:p>
          <a:p>
            <a:pPr lvl="1"/>
            <a:r>
              <a:rPr lang="en-IN" sz="2400" dirty="0"/>
              <a:t>All economic and business decisions by government.</a:t>
            </a:r>
          </a:p>
          <a:p>
            <a:pPr lvl="1"/>
            <a:r>
              <a:rPr lang="en-IN" sz="2400" dirty="0"/>
              <a:t>Most resources are allocated by the state and the market mechanism only plays a small part</a:t>
            </a:r>
          </a:p>
          <a:p>
            <a:pPr lvl="1"/>
            <a:r>
              <a:rPr lang="en-IN" sz="2400" dirty="0"/>
              <a:t>Cuba, North Korea &amp; China are some examples of Command Economies.</a:t>
            </a:r>
          </a:p>
          <a:p>
            <a:pPr marL="457200" lvl="1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21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70"/>
    </mc:Choice>
    <mc:Fallback xmlns="">
      <p:transition spd="slow" advTm="393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C21A-99E6-4C0D-8E14-98D0FF7A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7" y="238185"/>
            <a:ext cx="11086117" cy="6487079"/>
          </a:xfrm>
        </p:spPr>
        <p:txBody>
          <a:bodyPr>
            <a:normAutofit/>
          </a:bodyPr>
          <a:lstStyle/>
          <a:p>
            <a:r>
              <a:rPr lang="en-IN" sz="2800" dirty="0"/>
              <a:t>Mixed Economies:</a:t>
            </a:r>
          </a:p>
          <a:p>
            <a:pPr lvl="1"/>
            <a:r>
              <a:rPr lang="en-IN" sz="2400" dirty="0"/>
              <a:t>Combination of free market and command economies.</a:t>
            </a:r>
          </a:p>
          <a:p>
            <a:pPr lvl="1"/>
            <a:r>
              <a:rPr lang="en-IN" sz="2400" dirty="0"/>
              <a:t>Companies are usually owned by citizens.</a:t>
            </a:r>
          </a:p>
          <a:p>
            <a:pPr lvl="1"/>
            <a:r>
              <a:rPr lang="en-IN" sz="2400" dirty="0"/>
              <a:t>Government regulations are imposed for well being and safety of citizens.</a:t>
            </a:r>
          </a:p>
          <a:p>
            <a:pPr lvl="1"/>
            <a:r>
              <a:rPr lang="en-IN" sz="2400" dirty="0"/>
              <a:t>Welfare benefits- state pension, unemployment benefit, sickness benefits, child benefits etc…</a:t>
            </a:r>
          </a:p>
          <a:p>
            <a:pPr lvl="1"/>
            <a:r>
              <a:rPr lang="en-IN" sz="2400" dirty="0"/>
              <a:t>Healthcare &amp; education administered and financed by state.</a:t>
            </a:r>
          </a:p>
          <a:p>
            <a:pPr lvl="1"/>
            <a:r>
              <a:rPr lang="en-IN" sz="2400" dirty="0"/>
              <a:t>Pure free market- healthcare &amp; education entirely financed by private sector – no welfare benefits.</a:t>
            </a:r>
          </a:p>
          <a:p>
            <a:pPr lvl="1"/>
            <a:r>
              <a:rPr lang="en-IN" sz="2400" dirty="0" err="1"/>
              <a:t>Eg</a:t>
            </a:r>
            <a:r>
              <a:rPr lang="en-IN" sz="2400" dirty="0"/>
              <a:t>: Iceland, France and India</a:t>
            </a:r>
          </a:p>
          <a:p>
            <a:pPr marL="457200" lvl="1" indent="0">
              <a:buNone/>
            </a:pPr>
            <a:r>
              <a:rPr lang="en-IN" sz="2400" dirty="0"/>
              <a:t> </a:t>
            </a:r>
          </a:p>
          <a:p>
            <a:pPr lvl="1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220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95"/>
    </mc:Choice>
    <mc:Fallback xmlns="">
      <p:transition spd="slow" advTm="750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BAB5D-7132-46A9-B836-4FCC84BEB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t="15778" r="22693" b="931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55"/>
    </mc:Choice>
    <mc:Fallback xmlns="">
      <p:transition spd="slow" advTm="1375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B061B5-59AF-41CA-A2C5-2BC11DEA8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7214" r="50846" b="15059"/>
          <a:stretch/>
        </p:blipFill>
        <p:spPr>
          <a:xfrm>
            <a:off x="3530990" y="0"/>
            <a:ext cx="4783015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03"/>
    </mc:Choice>
    <mc:Fallback xmlns="">
      <p:transition spd="slow" advTm="1582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7FDB-7FB9-4901-A407-2F25FE7B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01026"/>
            <a:ext cx="11016987" cy="743036"/>
          </a:xfrm>
        </p:spPr>
        <p:txBody>
          <a:bodyPr/>
          <a:lstStyle/>
          <a:p>
            <a:r>
              <a:rPr lang="en-IN" dirty="0"/>
              <a:t>Evaluation of different types of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2EB93-5B32-4659-8BC2-8CA49A035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12874"/>
            <a:ext cx="10872378" cy="5744100"/>
          </a:xfrm>
        </p:spPr>
        <p:txBody>
          <a:bodyPr>
            <a:normAutofit/>
          </a:bodyPr>
          <a:lstStyle/>
          <a:p>
            <a:r>
              <a:rPr lang="en-IN" sz="2800" dirty="0"/>
              <a:t>Choice:</a:t>
            </a:r>
          </a:p>
          <a:p>
            <a:pPr lvl="1"/>
            <a:r>
              <a:rPr lang="en-IN" sz="2400" dirty="0">
                <a:solidFill>
                  <a:srgbClr val="FFFF00"/>
                </a:solidFill>
              </a:rPr>
              <a:t>More choice in free market economies.</a:t>
            </a:r>
          </a:p>
          <a:p>
            <a:pPr lvl="1"/>
            <a:r>
              <a:rPr lang="en-IN" sz="2400" dirty="0"/>
              <a:t>Large quantities but little varieties produced (uniform products) in Planned Economies.</a:t>
            </a:r>
          </a:p>
          <a:p>
            <a:pPr lvl="1"/>
            <a:r>
              <a:rPr lang="en-IN" sz="2400" dirty="0">
                <a:solidFill>
                  <a:srgbClr val="FFFF00"/>
                </a:solidFill>
              </a:rPr>
              <a:t>People have choices about which jobs to apply for in free market economies.</a:t>
            </a:r>
          </a:p>
          <a:p>
            <a:pPr lvl="1"/>
            <a:r>
              <a:rPr lang="en-IN" sz="2400" dirty="0"/>
              <a:t>Much more direction with workers being allocated jobs in planned economies.</a:t>
            </a:r>
          </a:p>
          <a:p>
            <a:pPr lvl="1"/>
            <a:r>
              <a:rPr lang="en-IN" sz="2400" dirty="0">
                <a:solidFill>
                  <a:srgbClr val="FFFF00"/>
                </a:solidFill>
              </a:rPr>
              <a:t>Citizens have far less income after tax in planned economies. Small amount left to spend on goods of their choice</a:t>
            </a:r>
          </a:p>
          <a:p>
            <a:pPr lvl="1"/>
            <a:r>
              <a:rPr lang="en-IN" sz="2400" dirty="0"/>
              <a:t>People with high income or high level of education have far more choices than with low income or low levels of education in free market economies.</a:t>
            </a:r>
          </a:p>
          <a:p>
            <a:pPr marL="457200" lvl="1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536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70"/>
    </mc:Choice>
    <mc:Fallback xmlns="">
      <p:transition spd="slow" advTm="9127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694</TotalTime>
  <Words>1018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Ch 5 TYPES OF                ECONOMY Part-1</vt:lpstr>
      <vt:lpstr>Economic System</vt:lpstr>
      <vt:lpstr>The Allocation of Resources</vt:lpstr>
      <vt:lpstr>Types of Economy</vt:lpstr>
      <vt:lpstr>PowerPoint Presentation</vt:lpstr>
      <vt:lpstr>PowerPoint Presentation</vt:lpstr>
      <vt:lpstr>PowerPoint Presentation</vt:lpstr>
      <vt:lpstr>PowerPoint Presentation</vt:lpstr>
      <vt:lpstr>Evaluation of different types of economy</vt:lpstr>
      <vt:lpstr>PowerPoint Presentation</vt:lpstr>
      <vt:lpstr>PowerPoint Presentation</vt:lpstr>
      <vt:lpstr>PowerPoint Presentation</vt:lpstr>
      <vt:lpstr>Smith, Hayek and Marx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5 TYPES OF                ECONOMY</dc:title>
  <dc:creator>shabi zaidi</dc:creator>
  <cp:lastModifiedBy>shabi zaidi</cp:lastModifiedBy>
  <cp:revision>23</cp:revision>
  <dcterms:created xsi:type="dcterms:W3CDTF">2020-06-15T22:38:23Z</dcterms:created>
  <dcterms:modified xsi:type="dcterms:W3CDTF">2022-11-13T07:11:25Z</dcterms:modified>
</cp:coreProperties>
</file>