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65" r:id="rId4"/>
    <p:sldId id="266" r:id="rId5"/>
    <p:sldId id="267" r:id="rId6"/>
    <p:sldId id="258" r:id="rId7"/>
    <p:sldId id="268" r:id="rId8"/>
    <p:sldId id="260" r:id="rId9"/>
    <p:sldId id="259" r:id="rId10"/>
    <p:sldId id="262" r:id="rId11"/>
    <p:sldId id="263" r:id="rId12"/>
    <p:sldId id="264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49B7E2-EAF0-431E-9396-7B11F3DC8C4E}" type="datetimeFigureOut">
              <a:rPr lang="en-IN" smtClean="0"/>
              <a:t>15-11-2022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307AAB-AE83-49D8-BF7E-F4F5C0EB50A4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4418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307AAB-AE83-49D8-BF7E-F4F5C0EB50A4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1182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C578A-2A75-414A-90F9-02EC4E68B309}" type="datetimeFigureOut">
              <a:rPr lang="en-IN" smtClean="0"/>
              <a:t>15-11-2022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625C-CEA5-4DE5-92CF-2316C717368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363707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C578A-2A75-414A-90F9-02EC4E68B309}" type="datetimeFigureOut">
              <a:rPr lang="en-IN" smtClean="0"/>
              <a:t>15-11-2022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625C-CEA5-4DE5-92CF-2316C717368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553234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C578A-2A75-414A-90F9-02EC4E68B309}" type="datetimeFigureOut">
              <a:rPr lang="en-IN" smtClean="0"/>
              <a:t>15-11-2022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625C-CEA5-4DE5-92CF-2316C717368F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490768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C578A-2A75-414A-90F9-02EC4E68B309}" type="datetimeFigureOut">
              <a:rPr lang="en-IN" smtClean="0"/>
              <a:t>15-11-2022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625C-CEA5-4DE5-92CF-2316C717368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272690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C578A-2A75-414A-90F9-02EC4E68B309}" type="datetimeFigureOut">
              <a:rPr lang="en-IN" smtClean="0"/>
              <a:t>15-11-2022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625C-CEA5-4DE5-92CF-2316C717368F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82770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C578A-2A75-414A-90F9-02EC4E68B309}" type="datetimeFigureOut">
              <a:rPr lang="en-IN" smtClean="0"/>
              <a:t>15-11-2022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625C-CEA5-4DE5-92CF-2316C717368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922825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C578A-2A75-414A-90F9-02EC4E68B309}" type="datetimeFigureOut">
              <a:rPr lang="en-IN" smtClean="0"/>
              <a:t>15-11-2022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625C-CEA5-4DE5-92CF-2316C717368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066386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C578A-2A75-414A-90F9-02EC4E68B309}" type="datetimeFigureOut">
              <a:rPr lang="en-IN" smtClean="0"/>
              <a:t>15-11-2022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625C-CEA5-4DE5-92CF-2316C717368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6223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C578A-2A75-414A-90F9-02EC4E68B309}" type="datetimeFigureOut">
              <a:rPr lang="en-IN" smtClean="0"/>
              <a:t>15-11-2022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625C-CEA5-4DE5-92CF-2316C717368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549545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C578A-2A75-414A-90F9-02EC4E68B309}" type="datetimeFigureOut">
              <a:rPr lang="en-IN" smtClean="0"/>
              <a:t>15-11-2022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625C-CEA5-4DE5-92CF-2316C717368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02548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C578A-2A75-414A-90F9-02EC4E68B309}" type="datetimeFigureOut">
              <a:rPr lang="en-IN" smtClean="0"/>
              <a:t>15-11-2022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625C-CEA5-4DE5-92CF-2316C717368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59130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C578A-2A75-414A-90F9-02EC4E68B309}" type="datetimeFigureOut">
              <a:rPr lang="en-IN" smtClean="0"/>
              <a:t>15-11-2022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625C-CEA5-4DE5-92CF-2316C717368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753336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C578A-2A75-414A-90F9-02EC4E68B309}" type="datetimeFigureOut">
              <a:rPr lang="en-IN" smtClean="0"/>
              <a:t>15-11-2022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625C-CEA5-4DE5-92CF-2316C717368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80893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C578A-2A75-414A-90F9-02EC4E68B309}" type="datetimeFigureOut">
              <a:rPr lang="en-IN" smtClean="0"/>
              <a:t>15-11-2022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625C-CEA5-4DE5-92CF-2316C717368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44591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C578A-2A75-414A-90F9-02EC4E68B309}" type="datetimeFigureOut">
              <a:rPr lang="en-IN" smtClean="0"/>
              <a:t>15-11-2022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625C-CEA5-4DE5-92CF-2316C717368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302869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6C578A-2A75-414A-90F9-02EC4E68B309}" type="datetimeFigureOut">
              <a:rPr lang="en-IN" smtClean="0"/>
              <a:t>15-11-2022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9625C-CEA5-4DE5-92CF-2316C717368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735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6C578A-2A75-414A-90F9-02EC4E68B309}" type="datetimeFigureOut">
              <a:rPr lang="en-IN" smtClean="0"/>
              <a:t>15-11-2022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679625C-CEA5-4DE5-92CF-2316C717368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63323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investopedia.com/terms/i/inflation.asp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F4268D-D61B-45C5-A606-9C4298BF7B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8728314" cy="1646302"/>
          </a:xfrm>
        </p:spPr>
        <p:txBody>
          <a:bodyPr>
            <a:normAutofit fontScale="90000"/>
          </a:bodyPr>
          <a:lstStyle/>
          <a:p>
            <a:r>
              <a:rPr lang="en-IN" dirty="0"/>
              <a:t>Ch 6 </a:t>
            </a:r>
            <a:br>
              <a:rPr lang="en-IN" dirty="0"/>
            </a:br>
            <a:r>
              <a:rPr lang="en-IN" dirty="0"/>
              <a:t>RATIONAL DECISION MAKING</a:t>
            </a:r>
            <a:br>
              <a:rPr lang="en-IN" dirty="0"/>
            </a:br>
            <a:endParaRPr lang="en-IN" dirty="0"/>
          </a:p>
        </p:txBody>
      </p:sp>
      <p:pic>
        <p:nvPicPr>
          <p:cNvPr id="3074" name="Picture 2" descr="192 Rational Decision Cliparts, Stock Vector and Royalty Free Rational  Decision Illustrations">
            <a:extLst>
              <a:ext uri="{FF2B5EF4-FFF2-40B4-BE49-F238E27FC236}">
                <a16:creationId xmlns:a16="http://schemas.microsoft.com/office/drawing/2014/main" id="{C9FE922F-E43C-4700-A022-31C324D698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2745" y="3251080"/>
            <a:ext cx="3606920" cy="3606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17136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758"/>
    </mc:Choice>
    <mc:Fallback xmlns="">
      <p:transition spd="slow" advTm="11758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F3005-60A9-4C88-8D5D-52BA0EE17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Rationality Vs Behavioural Economics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4E555-F628-443F-9F34-27AD527306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19085"/>
            <a:ext cx="11224614" cy="516193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2400" dirty="0">
                <a:solidFill>
                  <a:srgbClr val="FF0000"/>
                </a:solidFill>
              </a:rPr>
              <a:t>Neo-classical economics </a:t>
            </a:r>
            <a:r>
              <a:rPr lang="en-IN" sz="2400" dirty="0"/>
              <a:t>assumes that consumers are rational.</a:t>
            </a:r>
          </a:p>
          <a:p>
            <a:pPr lvl="1">
              <a:lnSpc>
                <a:spcPct val="150000"/>
              </a:lnSpc>
            </a:pPr>
            <a:r>
              <a:rPr lang="en-IN" sz="2000" dirty="0"/>
              <a:t>Aim to maximise their utility/economic welfare, has implications for consumer behaviour</a:t>
            </a:r>
          </a:p>
          <a:p>
            <a:pPr lvl="1">
              <a:lnSpc>
                <a:spcPct val="150000"/>
              </a:lnSpc>
            </a:pPr>
            <a:r>
              <a:rPr lang="en-IN" sz="2000" dirty="0"/>
              <a:t>Consumers prefer to buy same goods at lower price, or more goods at same price</a:t>
            </a:r>
          </a:p>
          <a:p>
            <a:pPr>
              <a:lnSpc>
                <a:spcPct val="150000"/>
              </a:lnSpc>
            </a:pPr>
            <a:r>
              <a:rPr lang="en-IN" sz="2400" dirty="0"/>
              <a:t>Some Economists argue that </a:t>
            </a:r>
            <a:r>
              <a:rPr lang="en-IN" sz="2400" dirty="0">
                <a:solidFill>
                  <a:srgbClr val="FF0000"/>
                </a:solidFill>
              </a:rPr>
              <a:t>Economic agents are not rational</a:t>
            </a:r>
            <a:r>
              <a:rPr lang="en-IN" sz="2400" dirty="0"/>
              <a:t>.</a:t>
            </a:r>
          </a:p>
          <a:p>
            <a:pPr lvl="1">
              <a:lnSpc>
                <a:spcPct val="150000"/>
              </a:lnSpc>
            </a:pPr>
            <a:r>
              <a:rPr lang="en-IN" sz="2000" dirty="0"/>
              <a:t>May not buy at lower price.</a:t>
            </a:r>
          </a:p>
          <a:p>
            <a:pPr lvl="1">
              <a:lnSpc>
                <a:spcPct val="150000"/>
              </a:lnSpc>
            </a:pPr>
            <a:r>
              <a:rPr lang="en-IN" sz="2000" dirty="0"/>
              <a:t>Consumers choices can be manipulated.</a:t>
            </a:r>
          </a:p>
          <a:p>
            <a:pPr>
              <a:lnSpc>
                <a:spcPct val="150000"/>
              </a:lnSpc>
            </a:pPr>
            <a:r>
              <a:rPr lang="en-IN" sz="2400" dirty="0"/>
              <a:t>This view is explored by a branch of economics called </a:t>
            </a:r>
            <a:r>
              <a:rPr lang="en-IN" sz="2400" dirty="0">
                <a:solidFill>
                  <a:srgbClr val="FF0000"/>
                </a:solidFill>
              </a:rPr>
              <a:t>Behavioural Economics.</a:t>
            </a:r>
          </a:p>
          <a:p>
            <a:pPr marL="0" indent="0">
              <a:buNone/>
            </a:pPr>
            <a:endParaRPr lang="en-IN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269949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868"/>
    </mc:Choice>
    <mc:Fallback xmlns="">
      <p:transition spd="slow" advTm="86868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B1FDB1-B13E-4753-9275-193268C6C7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6"/>
            <a:ext cx="10515600" cy="792906"/>
          </a:xfrm>
        </p:spPr>
        <p:txBody>
          <a:bodyPr/>
          <a:lstStyle/>
          <a:p>
            <a:r>
              <a:rPr lang="en-IN" dirty="0"/>
              <a:t>Why Consumers may not behave rationally?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12ED89-7957-4246-B2EB-93B1D3DC87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811162"/>
            <a:ext cx="11093245" cy="5899354"/>
          </a:xfrm>
        </p:spPr>
        <p:txBody>
          <a:bodyPr>
            <a:normAutofit fontScale="32500" lnSpcReduction="20000"/>
          </a:bodyPr>
          <a:lstStyle/>
          <a:p>
            <a:pPr>
              <a:lnSpc>
                <a:spcPct val="150000"/>
              </a:lnSpc>
            </a:pPr>
            <a:r>
              <a:rPr lang="en-IN" sz="4900" b="1" dirty="0"/>
              <a:t>Influence of other peoples behaviour and the need to feel valued:</a:t>
            </a:r>
          </a:p>
          <a:p>
            <a:pPr lvl="1">
              <a:lnSpc>
                <a:spcPct val="150000"/>
              </a:lnSpc>
            </a:pPr>
            <a:r>
              <a:rPr lang="en-IN" sz="4900" dirty="0"/>
              <a:t>Individuals make choices that are influenced by social norms.</a:t>
            </a:r>
          </a:p>
          <a:p>
            <a:pPr lvl="1">
              <a:lnSpc>
                <a:spcPct val="150000"/>
              </a:lnSpc>
            </a:pPr>
            <a:r>
              <a:rPr lang="en-IN" sz="4900" dirty="0"/>
              <a:t>E.g. going for night out with friends, buying expensive goods, spending more </a:t>
            </a:r>
          </a:p>
          <a:p>
            <a:pPr>
              <a:lnSpc>
                <a:spcPct val="150000"/>
              </a:lnSpc>
            </a:pPr>
            <a:r>
              <a:rPr lang="en-IN" sz="4900" b="1" dirty="0"/>
              <a:t>Importance of habitual behaviour and inertia:</a:t>
            </a:r>
          </a:p>
          <a:p>
            <a:pPr lvl="1">
              <a:lnSpc>
                <a:spcPct val="150000"/>
              </a:lnSpc>
            </a:pPr>
            <a:r>
              <a:rPr lang="en-IN" sz="4900" dirty="0"/>
              <a:t>Habits represents shortcuts in decision making.</a:t>
            </a:r>
          </a:p>
          <a:p>
            <a:pPr lvl="1">
              <a:lnSpc>
                <a:spcPct val="150000"/>
              </a:lnSpc>
            </a:pPr>
            <a:r>
              <a:rPr lang="en-IN" sz="4900" dirty="0"/>
              <a:t>Consumers do not gather all the information they need to make good decision - only part of information needed to make good decision.</a:t>
            </a:r>
          </a:p>
          <a:p>
            <a:pPr lvl="1">
              <a:lnSpc>
                <a:spcPct val="150000"/>
              </a:lnSpc>
            </a:pPr>
            <a:r>
              <a:rPr lang="en-IN" sz="4900" dirty="0"/>
              <a:t>Firm exploit consumers – products displayed at eye level,</a:t>
            </a:r>
          </a:p>
          <a:p>
            <a:pPr lvl="1">
              <a:lnSpc>
                <a:spcPct val="150000"/>
              </a:lnSpc>
            </a:pPr>
            <a:r>
              <a:rPr lang="en-IN" sz="4900" dirty="0"/>
              <a:t>Habits can be particularly damaging when they become addiction – addiction of tobacco/ cigarettes</a:t>
            </a:r>
          </a:p>
          <a:p>
            <a:pPr lvl="1">
              <a:lnSpc>
                <a:spcPct val="150000"/>
              </a:lnSpc>
            </a:pPr>
            <a:r>
              <a:rPr lang="en-IN" sz="4900" dirty="0"/>
              <a:t>Because of lack of self control, consumers end up making decisions that are not beneficial for them.</a:t>
            </a:r>
          </a:p>
          <a:p>
            <a:pPr lvl="1">
              <a:lnSpc>
                <a:spcPct val="150000"/>
              </a:lnSpc>
            </a:pPr>
            <a:r>
              <a:rPr lang="en-IN" sz="4900" dirty="0"/>
              <a:t>Do not change behaviour because of inertia – too much trouble and not worth the effort</a:t>
            </a:r>
          </a:p>
          <a:p>
            <a:pPr marL="857250" lvl="2" indent="0">
              <a:lnSpc>
                <a:spcPct val="150000"/>
              </a:lnSpc>
              <a:buNone/>
            </a:pPr>
            <a:r>
              <a:rPr lang="en-IN" sz="4900" dirty="0"/>
              <a:t>Changing bank account, electricity provider</a:t>
            </a:r>
          </a:p>
          <a:p>
            <a:pPr marL="857250" lvl="2" indent="0">
              <a:lnSpc>
                <a:spcPct val="150000"/>
              </a:lnSpc>
              <a:buNone/>
            </a:pPr>
            <a:endParaRPr lang="en-IN" sz="4900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225616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79304"/>
    </mc:Choice>
    <mc:Fallback xmlns="">
      <p:transition spd="slow" advTm="579304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06CAFB-A261-4907-82CB-54F3CBCD79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9715" y="398207"/>
            <a:ext cx="11459497" cy="612058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IN" b="1" dirty="0"/>
              <a:t>Consumers weakness at calculation:</a:t>
            </a:r>
          </a:p>
          <a:p>
            <a:pPr lvl="1">
              <a:lnSpc>
                <a:spcPct val="150000"/>
              </a:lnSpc>
            </a:pPr>
            <a:r>
              <a:rPr lang="en-IN" dirty="0"/>
              <a:t>Consumers are not always willing to or able to make comparisons between prices and different goods.</a:t>
            </a:r>
          </a:p>
          <a:p>
            <a:pPr lvl="1">
              <a:lnSpc>
                <a:spcPct val="150000"/>
              </a:lnSpc>
            </a:pPr>
            <a:r>
              <a:rPr lang="en-IN" dirty="0"/>
              <a:t>Information presented in a way where its difficult to make comparisons.</a:t>
            </a:r>
          </a:p>
          <a:p>
            <a:pPr lvl="1">
              <a:lnSpc>
                <a:spcPct val="150000"/>
              </a:lnSpc>
            </a:pPr>
            <a:r>
              <a:rPr lang="en-IN" dirty="0"/>
              <a:t>May not provide enough information</a:t>
            </a:r>
          </a:p>
          <a:p>
            <a:pPr marL="457200" lvl="1" indent="0">
              <a:lnSpc>
                <a:spcPct val="150000"/>
              </a:lnSpc>
              <a:buNone/>
            </a:pPr>
            <a:endParaRPr lang="en-IN" dirty="0"/>
          </a:p>
          <a:p>
            <a:r>
              <a:rPr lang="en-IN" dirty="0"/>
              <a:t>Framing and Bias</a:t>
            </a:r>
          </a:p>
          <a:p>
            <a:r>
              <a:rPr lang="en-IN" dirty="0"/>
              <a:t>Economic statements or choices can be worded in such a way as to influence the outcome.</a:t>
            </a:r>
          </a:p>
          <a:p>
            <a:r>
              <a:rPr lang="en-IN" dirty="0"/>
              <a:t>Framing of questions in a particular way can bias </a:t>
            </a:r>
            <a:r>
              <a:rPr lang="en-IN"/>
              <a:t>the outcome.</a:t>
            </a:r>
          </a:p>
          <a:p>
            <a:endParaRPr lang="en-IN" dirty="0"/>
          </a:p>
          <a:p>
            <a:endParaRPr lang="en-IN" dirty="0"/>
          </a:p>
        </p:txBody>
      </p:sp>
      <p:pic>
        <p:nvPicPr>
          <p:cNvPr id="1026" name="Picture 2" descr="Framing effect - The Decision Lab">
            <a:extLst>
              <a:ext uri="{FF2B5EF4-FFF2-40B4-BE49-F238E27FC236}">
                <a16:creationId xmlns:a16="http://schemas.microsoft.com/office/drawing/2014/main" id="{5EF7A3D4-2AB2-9312-DAC1-D1B91E807A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3003" y="4132007"/>
            <a:ext cx="2725993" cy="2725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76387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8627"/>
    </mc:Choice>
    <mc:Fallback xmlns="">
      <p:transition spd="slow" advTm="238627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19B39-431B-4AA3-9C5A-4F33C69DF9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6030" y="584313"/>
            <a:ext cx="3773900" cy="896145"/>
          </a:xfrm>
        </p:spPr>
        <p:txBody>
          <a:bodyPr>
            <a:normAutofit fontScale="90000"/>
          </a:bodyPr>
          <a:lstStyle/>
          <a:p>
            <a:r>
              <a:rPr lang="en-IN" dirty="0"/>
              <a:t>Rational Economic </a:t>
            </a:r>
            <a:br>
              <a:rPr lang="en-IN" dirty="0"/>
            </a:br>
            <a:r>
              <a:rPr lang="en-IN" dirty="0"/>
              <a:t>Decision Making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61AA2A-3A99-41A9-845F-93B497A45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32386"/>
            <a:ext cx="11181735" cy="563388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endParaRPr lang="en-IN" sz="2400" dirty="0"/>
          </a:p>
          <a:p>
            <a:pPr>
              <a:lnSpc>
                <a:spcPct val="150000"/>
              </a:lnSpc>
            </a:pPr>
            <a:r>
              <a:rPr lang="en-IN" sz="2400" dirty="0"/>
              <a:t>Microeconomics (study of individual markets)- Based on Neo-Classical theory.</a:t>
            </a:r>
          </a:p>
          <a:p>
            <a:pPr>
              <a:lnSpc>
                <a:spcPct val="150000"/>
              </a:lnSpc>
            </a:pPr>
            <a:endParaRPr lang="en-IN" sz="2400" dirty="0"/>
          </a:p>
          <a:p>
            <a:pPr>
              <a:lnSpc>
                <a:spcPct val="150000"/>
              </a:lnSpc>
            </a:pPr>
            <a:endParaRPr lang="en-US" sz="2400" b="0" i="0" dirty="0">
              <a:solidFill>
                <a:srgbClr val="111111"/>
              </a:solidFill>
              <a:effectLst/>
              <a:latin typeface="SourceSansPro"/>
            </a:endParaRPr>
          </a:p>
          <a:p>
            <a:endParaRPr lang="en-IN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5627B02-76A6-4374-9C04-FFA6D9D8BE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030602"/>
              </p:ext>
            </p:extLst>
          </p:nvPr>
        </p:nvGraphicFramePr>
        <p:xfrm>
          <a:off x="353960" y="2316143"/>
          <a:ext cx="11838040" cy="45236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19020">
                  <a:extLst>
                    <a:ext uri="{9D8B030D-6E8A-4147-A177-3AD203B41FA5}">
                      <a16:colId xmlns:a16="http://schemas.microsoft.com/office/drawing/2014/main" val="2640165049"/>
                    </a:ext>
                  </a:extLst>
                </a:gridCol>
                <a:gridCol w="5919020">
                  <a:extLst>
                    <a:ext uri="{9D8B030D-6E8A-4147-A177-3AD203B41FA5}">
                      <a16:colId xmlns:a16="http://schemas.microsoft.com/office/drawing/2014/main" val="1186399231"/>
                    </a:ext>
                  </a:extLst>
                </a:gridCol>
              </a:tblGrid>
              <a:tr h="362049">
                <a:tc>
                  <a:txBody>
                    <a:bodyPr/>
                    <a:lstStyle/>
                    <a:p>
                      <a:r>
                        <a:rPr lang="en-IN" sz="2000" b="1" dirty="0"/>
                        <a:t>Neoclassical Theory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sz="2000" b="1" dirty="0"/>
                        <a:t>Classical Theory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2534485"/>
                  </a:ext>
                </a:extLst>
              </a:tr>
              <a:tr h="4127362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>
                          <a:solidFill>
                            <a:srgbClr val="111111"/>
                          </a:solidFill>
                          <a:effectLst/>
                          <a:latin typeface="SourceSansPro"/>
                        </a:rPr>
                        <a:t>Supply and demand is the driving force behind the production, pricing, and consumption of goods and services.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i="0" dirty="0">
                        <a:solidFill>
                          <a:srgbClr val="111111"/>
                        </a:solidFill>
                        <a:effectLst/>
                        <a:latin typeface="SourceSansPro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>
                          <a:solidFill>
                            <a:srgbClr val="111111"/>
                          </a:solidFill>
                          <a:effectLst/>
                          <a:latin typeface="SourceSansPro"/>
                        </a:rPr>
                        <a:t>A product or service often has value above and beyond its production costs.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i="0" dirty="0">
                        <a:solidFill>
                          <a:srgbClr val="111111"/>
                        </a:solidFill>
                        <a:effectLst/>
                        <a:latin typeface="SourceSansPro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>
                          <a:solidFill>
                            <a:srgbClr val="111111"/>
                          </a:solidFill>
                          <a:effectLst/>
                          <a:latin typeface="SourceSansPro"/>
                        </a:rPr>
                        <a:t>Utility to consumers determines the value or price of a product or service.</a:t>
                      </a: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="1" i="0" dirty="0">
                        <a:solidFill>
                          <a:srgbClr val="111111"/>
                        </a:solidFill>
                        <a:effectLst/>
                        <a:latin typeface="SourceSansPro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>
                          <a:solidFill>
                            <a:srgbClr val="111111"/>
                          </a:solidFill>
                          <a:effectLst/>
                          <a:latin typeface="SourceSansPro"/>
                        </a:rPr>
                        <a:t>Competition leads to an efficient allocation of resources within an economy. The forces of supply and demand create market equilibrium.</a:t>
                      </a:r>
                      <a:endParaRPr lang="en-IN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>
                          <a:solidFill>
                            <a:srgbClr val="111111"/>
                          </a:solidFill>
                          <a:effectLst/>
                          <a:latin typeface="SourceSansPro"/>
                        </a:rPr>
                        <a:t>The most important factor in a product's price is its cost of production.</a:t>
                      </a:r>
                    </a:p>
                    <a:p>
                      <a:endParaRPr lang="en-IN" sz="2000" b="1" dirty="0"/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i="0" dirty="0">
                          <a:solidFill>
                            <a:srgbClr val="111111"/>
                          </a:solidFill>
                          <a:effectLst/>
                          <a:latin typeface="SourceSansPro"/>
                        </a:rPr>
                        <a:t>A product's value is derived from the cost of materials plus the cost of labor.</a:t>
                      </a:r>
                    </a:p>
                    <a:p>
                      <a:endParaRPr lang="en-IN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5354101"/>
                  </a:ext>
                </a:extLst>
              </a:tr>
            </a:tbl>
          </a:graphicData>
        </a:graphic>
      </p:graphicFrame>
      <p:pic>
        <p:nvPicPr>
          <p:cNvPr id="4100" name="Picture 4" descr="Satisfaction PNG Images | Vector and PSD Files | Free Download on Pngtree">
            <a:extLst>
              <a:ext uri="{FF2B5EF4-FFF2-40B4-BE49-F238E27FC236}">
                <a16:creationId xmlns:a16="http://schemas.microsoft.com/office/drawing/2014/main" id="{8B9382D9-2386-46B4-AA43-25B6C2FC3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803268" cy="1890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Demand and supply, economic model of price determination in a capital  market concept 2121654 Vector Art at Vecteezy">
            <a:extLst>
              <a:ext uri="{FF2B5EF4-FFF2-40B4-BE49-F238E27FC236}">
                <a16:creationId xmlns:a16="http://schemas.microsoft.com/office/drawing/2014/main" id="{8D61F0D5-77CA-4075-AB88-8AB617A035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8379" y="-41515"/>
            <a:ext cx="2903622" cy="19322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Raw materials rgb color icon Royalty Free Vector Image">
            <a:extLst>
              <a:ext uri="{FF2B5EF4-FFF2-40B4-BE49-F238E27FC236}">
                <a16:creationId xmlns:a16="http://schemas.microsoft.com/office/drawing/2014/main" id="{ABCB3D38-89F3-4B64-B00E-2E35551762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2980" y="4577944"/>
            <a:ext cx="2057400" cy="2219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Labour cost in construction drops despite sector growth - Business Review">
            <a:extLst>
              <a:ext uri="{FF2B5EF4-FFF2-40B4-BE49-F238E27FC236}">
                <a16:creationId xmlns:a16="http://schemas.microsoft.com/office/drawing/2014/main" id="{E4D9760E-9CAF-4B3A-9289-144C8F4929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0380" y="4577943"/>
            <a:ext cx="3861620" cy="2261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17870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42928"/>
    </mc:Choice>
    <mc:Fallback xmlns="">
      <p:transition spd="slow" advTm="242928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C1696-38C7-4DAA-A481-C13566D2F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235974"/>
            <a:ext cx="12191999" cy="662202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IN" sz="2800" dirty="0">
                <a:latin typeface="Arial" panose="020B0604020202020204" pitchFamily="34" charset="0"/>
                <a:cs typeface="Arial" panose="020B0604020202020204" pitchFamily="34" charset="0"/>
              </a:rPr>
              <a:t>Macroeconomics (study of an economy as a whole) - Fusion of Neo-Classical theory and ideas of John Maynard Keynes.</a:t>
            </a:r>
          </a:p>
          <a:p>
            <a:pPr>
              <a:lnSpc>
                <a:spcPct val="150000"/>
              </a:lnSpc>
            </a:pPr>
            <a:r>
              <a:rPr lang="en-U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Keynesian economics is a macroeconomic economic theory of total spending in the economy and its effects on output, employment, and</a:t>
            </a:r>
            <a:r>
              <a:rPr lang="en-US" sz="2800" b="0" i="0" u="sng" dirty="0">
                <a:solidFill>
                  <a:srgbClr val="2C40D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 inflation</a:t>
            </a:r>
            <a:r>
              <a:rPr lang="en-US" sz="2800" b="0" i="0" dirty="0">
                <a:solidFill>
                  <a:srgbClr val="11111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126" name="Picture 6" descr="Bank of Jamaica в Twitter: &quot;Thanks for the question, @arunjhawarIndia.  Firstly, the late great JM Keynes was not a central banker and especially  since his theories are perhaps better suited to fiscal">
            <a:extLst>
              <a:ext uri="{FF2B5EF4-FFF2-40B4-BE49-F238E27FC236}">
                <a16:creationId xmlns:a16="http://schemas.microsoft.com/office/drawing/2014/main" id="{05C59FED-9E5F-4668-AAAB-5DE87ACED9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2205" y="3004216"/>
            <a:ext cx="6049795" cy="38537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Keynesian Economics">
            <a:extLst>
              <a:ext uri="{FF2B5EF4-FFF2-40B4-BE49-F238E27FC236}">
                <a16:creationId xmlns:a16="http://schemas.microsoft.com/office/drawing/2014/main" id="{797FDB95-6D02-45AC-8C90-611A00C405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40170"/>
            <a:ext cx="4247535" cy="32178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242187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9BE40F-A60B-45E2-A97C-2A5A9F3857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471" y="235975"/>
            <a:ext cx="11710219" cy="644504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IN" sz="2400" dirty="0"/>
              <a:t>Key assumption of neoclassical theory -Individual and firms make decisions in a rational way.</a:t>
            </a:r>
          </a:p>
          <a:p>
            <a:pPr>
              <a:lnSpc>
                <a:spcPct val="150000"/>
              </a:lnSpc>
            </a:pPr>
            <a:r>
              <a:rPr lang="en-IN" sz="1800" dirty="0"/>
              <a:t>‘Rational’- Economic agents rank the order of different outcomes in terms of net benefit. Then they act in a way that will maximise their net benefit</a:t>
            </a:r>
          </a:p>
          <a:p>
            <a:pPr>
              <a:lnSpc>
                <a:spcPct val="150000"/>
              </a:lnSpc>
            </a:pPr>
            <a:endParaRPr lang="en-IN" sz="1800" dirty="0"/>
          </a:p>
          <a:p>
            <a:pPr>
              <a:lnSpc>
                <a:spcPct val="150000"/>
              </a:lnSpc>
            </a:pPr>
            <a:endParaRPr lang="en-IN" dirty="0"/>
          </a:p>
          <a:p>
            <a:pPr>
              <a:lnSpc>
                <a:spcPct val="150000"/>
              </a:lnSpc>
            </a:pPr>
            <a:endParaRPr lang="en-IN" sz="1800" dirty="0"/>
          </a:p>
          <a:p>
            <a:pPr marL="0" indent="0">
              <a:lnSpc>
                <a:spcPct val="150000"/>
              </a:lnSpc>
              <a:buNone/>
            </a:pPr>
            <a:endParaRPr lang="en-IN" sz="1800" dirty="0"/>
          </a:p>
          <a:p>
            <a:pPr marL="0" indent="0">
              <a:lnSpc>
                <a:spcPct val="150000"/>
              </a:lnSpc>
              <a:buNone/>
            </a:pPr>
            <a:endParaRPr lang="en-IN" dirty="0"/>
          </a:p>
          <a:p>
            <a:endParaRPr lang="en-IN" dirty="0"/>
          </a:p>
        </p:txBody>
      </p:sp>
      <p:pic>
        <p:nvPicPr>
          <p:cNvPr id="1026" name="Picture 2" descr="Salted popcorn recipe - Theatre style salted popcorn recipe - Sharmis  Passions">
            <a:extLst>
              <a:ext uri="{FF2B5EF4-FFF2-40B4-BE49-F238E27FC236}">
                <a16:creationId xmlns:a16="http://schemas.microsoft.com/office/drawing/2014/main" id="{B26610DE-D5E5-4B16-8C07-44CFFAA752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678" y="2920028"/>
            <a:ext cx="2949678" cy="3937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No Bake Salted Caramel Popcorn | Cleobuttera">
            <a:extLst>
              <a:ext uri="{FF2B5EF4-FFF2-40B4-BE49-F238E27FC236}">
                <a16:creationId xmlns:a16="http://schemas.microsoft.com/office/drawing/2014/main" id="{56BF88FF-BDC4-4C5A-A6BE-60EE4D298E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1309" y="2920028"/>
            <a:ext cx="2620541" cy="3937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6A87033-2B3A-4419-9D01-BDA1F26C84FF}"/>
              </a:ext>
            </a:extLst>
          </p:cNvPr>
          <p:cNvSpPr/>
          <p:nvPr/>
        </p:nvSpPr>
        <p:spPr>
          <a:xfrm>
            <a:off x="4143809" y="2920028"/>
            <a:ext cx="2669458" cy="39379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dirty="0"/>
              <a:t>Same price</a:t>
            </a:r>
          </a:p>
          <a:p>
            <a:pPr algn="ctr"/>
            <a:r>
              <a:rPr lang="en-IN" sz="2800" dirty="0"/>
              <a:t>Same quantity</a:t>
            </a:r>
          </a:p>
          <a:p>
            <a:pPr algn="ctr"/>
            <a:r>
              <a:rPr lang="en-IN" sz="2800" dirty="0"/>
              <a:t>No change in income</a:t>
            </a:r>
          </a:p>
          <a:p>
            <a:pPr algn="ctr"/>
            <a:endParaRPr lang="en-IN" sz="2800" dirty="0"/>
          </a:p>
        </p:txBody>
      </p:sp>
    </p:spTree>
    <p:extLst>
      <p:ext uri="{BB962C8B-B14F-4D97-AF65-F5344CB8AC3E}">
        <p14:creationId xmlns:p14="http://schemas.microsoft.com/office/powerpoint/2010/main" val="1859934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AB2E43-96DA-4B94-B18E-BC62F20460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838" y="331789"/>
            <a:ext cx="8596668" cy="3880773"/>
          </a:xfrm>
        </p:spPr>
        <p:txBody>
          <a:bodyPr/>
          <a:lstStyle/>
          <a:p>
            <a:r>
              <a:rPr lang="en-IN" sz="2800" dirty="0"/>
              <a:t>No. of factors will influence decision making.</a:t>
            </a:r>
          </a:p>
          <a:p>
            <a:endParaRPr lang="en-IN" sz="2800" dirty="0"/>
          </a:p>
          <a:p>
            <a:endParaRPr lang="en-IN" dirty="0"/>
          </a:p>
        </p:txBody>
      </p:sp>
      <p:graphicFrame>
        <p:nvGraphicFramePr>
          <p:cNvPr id="4" name="Table 5">
            <a:extLst>
              <a:ext uri="{FF2B5EF4-FFF2-40B4-BE49-F238E27FC236}">
                <a16:creationId xmlns:a16="http://schemas.microsoft.com/office/drawing/2014/main" id="{81F77F16-1FC6-4B33-ADE1-103A6C6E3D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9817578"/>
              </p:ext>
            </p:extLst>
          </p:nvPr>
        </p:nvGraphicFramePr>
        <p:xfrm>
          <a:off x="988142" y="1002890"/>
          <a:ext cx="8128000" cy="38493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3966676988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3232907464"/>
                    </a:ext>
                  </a:extLst>
                </a:gridCol>
              </a:tblGrid>
              <a:tr h="1951703"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9541751"/>
                  </a:ext>
                </a:extLst>
              </a:tr>
              <a:tr h="1897626">
                <a:tc>
                  <a:txBody>
                    <a:bodyPr/>
                    <a:lstStyle/>
                    <a:p>
                      <a:r>
                        <a:rPr lang="en-IN" dirty="0"/>
                        <a:t>Nearest shop</a:t>
                      </a:r>
                    </a:p>
                    <a:p>
                      <a:endParaRPr lang="en-IN" dirty="0"/>
                    </a:p>
                    <a:p>
                      <a:r>
                        <a:rPr lang="en-IN" dirty="0"/>
                        <a:t>Distance: 2 mins away</a:t>
                      </a:r>
                    </a:p>
                    <a:p>
                      <a:endParaRPr lang="en-IN" dirty="0"/>
                    </a:p>
                    <a:p>
                      <a:r>
                        <a:rPr lang="en-IN" dirty="0"/>
                        <a:t>Price: MVR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Local supermarket</a:t>
                      </a:r>
                    </a:p>
                    <a:p>
                      <a:endParaRPr lang="en-IN" dirty="0"/>
                    </a:p>
                    <a:p>
                      <a:r>
                        <a:rPr lang="en-IN" dirty="0"/>
                        <a:t>Distance: 10 mins away</a:t>
                      </a:r>
                    </a:p>
                    <a:p>
                      <a:endParaRPr lang="en-IN" dirty="0"/>
                    </a:p>
                    <a:p>
                      <a:r>
                        <a:rPr lang="en-IN" dirty="0"/>
                        <a:t>Price: MVR 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0991946"/>
                  </a:ext>
                </a:extLst>
              </a:tr>
            </a:tbl>
          </a:graphicData>
        </a:graphic>
      </p:graphicFrame>
      <p:pic>
        <p:nvPicPr>
          <p:cNvPr id="2050" name="Picture 2" descr="Act II Salted Popcorn at Rs 10/packet | Snack Foods | ID: 14869265288">
            <a:extLst>
              <a:ext uri="{FF2B5EF4-FFF2-40B4-BE49-F238E27FC236}">
                <a16:creationId xmlns:a16="http://schemas.microsoft.com/office/drawing/2014/main" id="{8990A43E-A569-4656-9954-7B2EFA370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4004" y="1002890"/>
            <a:ext cx="1901996" cy="1961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A350161A-53A7-4FE9-B19C-78CFBF1EAB93}"/>
              </a:ext>
            </a:extLst>
          </p:cNvPr>
          <p:cNvSpPr txBox="1"/>
          <p:nvPr/>
        </p:nvSpPr>
        <p:spPr>
          <a:xfrm>
            <a:off x="988142" y="5088194"/>
            <a:ext cx="8128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400" dirty="0"/>
              <a:t>Two costs involved:</a:t>
            </a:r>
          </a:p>
          <a:p>
            <a:endParaRPr lang="en-IN" sz="2400" dirty="0"/>
          </a:p>
          <a:p>
            <a:r>
              <a:rPr lang="en-IN" sz="2400" dirty="0"/>
              <a:t>Cost of packet</a:t>
            </a:r>
          </a:p>
          <a:p>
            <a:r>
              <a:rPr lang="en-IN" sz="2400" dirty="0"/>
              <a:t>Value of time and effort</a:t>
            </a:r>
          </a:p>
          <a:p>
            <a:endParaRPr lang="en-IN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2611F59-CD39-4A4D-9106-34D43C065BAA}"/>
              </a:ext>
            </a:extLst>
          </p:cNvPr>
          <p:cNvSpPr txBox="1"/>
          <p:nvPr/>
        </p:nvSpPr>
        <p:spPr>
          <a:xfrm>
            <a:off x="9116142" y="1002890"/>
            <a:ext cx="2638323" cy="3785652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IN" sz="2400" dirty="0"/>
              <a:t>If you value 8 mins more than MVR 2– you will buy at local shop</a:t>
            </a:r>
          </a:p>
          <a:p>
            <a:endParaRPr lang="en-IN" sz="2400" dirty="0"/>
          </a:p>
          <a:p>
            <a:r>
              <a:rPr lang="en-IN" sz="2400" dirty="0"/>
              <a:t>If you value 2 minutes more than MVR 6 – not buy popcorn at all.</a:t>
            </a:r>
          </a:p>
        </p:txBody>
      </p:sp>
    </p:spTree>
    <p:extLst>
      <p:ext uri="{BB962C8B-B14F-4D97-AF65-F5344CB8AC3E}">
        <p14:creationId xmlns:p14="http://schemas.microsoft.com/office/powerpoint/2010/main" val="3021387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FF79D-A7E3-4A46-9BA6-0F73B5E85D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6"/>
            <a:ext cx="10515600" cy="662782"/>
          </a:xfrm>
        </p:spPr>
        <p:txBody>
          <a:bodyPr>
            <a:normAutofit/>
          </a:bodyPr>
          <a:lstStyle/>
          <a:p>
            <a:r>
              <a:rPr lang="en-IN" dirty="0"/>
              <a:t>Maximisation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1AA07-E18A-48B9-BBDB-2B0F0B4DC9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796412"/>
            <a:ext cx="11238272" cy="6043332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IN" sz="2400" dirty="0">
                <a:solidFill>
                  <a:srgbClr val="FF0000"/>
                </a:solidFill>
              </a:rPr>
              <a:t>Economic agents </a:t>
            </a:r>
            <a:r>
              <a:rPr lang="en-IN" sz="2400" dirty="0"/>
              <a:t>act in a way that will maximise their net benefits.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solidFill>
                  <a:srgbClr val="FF0000"/>
                </a:solidFill>
              </a:rPr>
              <a:t>Consumers</a:t>
            </a:r>
            <a:r>
              <a:rPr lang="en-IN" sz="2400" dirty="0"/>
              <a:t> maximise their utility/satisfaction.</a:t>
            </a:r>
          </a:p>
          <a:p>
            <a:pPr lvl="1">
              <a:lnSpc>
                <a:spcPct val="150000"/>
              </a:lnSpc>
            </a:pPr>
            <a:r>
              <a:rPr lang="en-IN" sz="2400" dirty="0"/>
              <a:t>Scarce resources, choice to be made</a:t>
            </a:r>
          </a:p>
          <a:p>
            <a:pPr lvl="1">
              <a:lnSpc>
                <a:spcPct val="150000"/>
              </a:lnSpc>
            </a:pPr>
            <a:r>
              <a:rPr lang="en-IN" sz="2400" dirty="0"/>
              <a:t>Compare utility gained from extra unit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IN" sz="2400" dirty="0"/>
              <a:t>    with opportunity cost</a:t>
            </a:r>
          </a:p>
          <a:p>
            <a:pPr>
              <a:lnSpc>
                <a:spcPct val="150000"/>
              </a:lnSpc>
            </a:pPr>
            <a:r>
              <a:rPr lang="en-IN" sz="2400" dirty="0">
                <a:solidFill>
                  <a:srgbClr val="FF0000"/>
                </a:solidFill>
              </a:rPr>
              <a:t>Workers</a:t>
            </a:r>
            <a:r>
              <a:rPr lang="en-IN" sz="2400" dirty="0"/>
              <a:t> maximise their own welfare at work. </a:t>
            </a:r>
          </a:p>
          <a:p>
            <a:pPr lvl="1">
              <a:lnSpc>
                <a:spcPct val="150000"/>
              </a:lnSpc>
            </a:pPr>
            <a:r>
              <a:rPr lang="en-IN" sz="2400" dirty="0"/>
              <a:t>Where to work, work hours, wages/salary</a:t>
            </a:r>
          </a:p>
          <a:p>
            <a:pPr lvl="1">
              <a:lnSpc>
                <a:spcPct val="150000"/>
              </a:lnSpc>
            </a:pPr>
            <a:r>
              <a:rPr lang="en-IN" sz="2400" dirty="0"/>
              <a:t>Job security, time taken to commute to work,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IN" sz="2400" dirty="0"/>
              <a:t>    satisfaction- type of job, co-workers, </a:t>
            </a:r>
          </a:p>
          <a:p>
            <a:pPr marL="457200" lvl="1" indent="0">
              <a:lnSpc>
                <a:spcPct val="150000"/>
              </a:lnSpc>
              <a:buNone/>
            </a:pPr>
            <a:r>
              <a:rPr lang="en-IN" sz="2400" dirty="0"/>
              <a:t>    cost of looking for another job.</a:t>
            </a:r>
          </a:p>
          <a:p>
            <a:pPr lvl="1">
              <a:lnSpc>
                <a:spcPct val="150000"/>
              </a:lnSpc>
            </a:pPr>
            <a:endParaRPr lang="en-IN" sz="2400" dirty="0"/>
          </a:p>
          <a:p>
            <a:pPr marL="0" indent="0">
              <a:lnSpc>
                <a:spcPct val="150000"/>
              </a:lnSpc>
              <a:buNone/>
            </a:pPr>
            <a:endParaRPr lang="en-IN" sz="2400" dirty="0"/>
          </a:p>
        </p:txBody>
      </p:sp>
      <p:pic>
        <p:nvPicPr>
          <p:cNvPr id="6146" name="Picture 2" descr="How to Measure Customer Satisfaction - The Complete Guide">
            <a:extLst>
              <a:ext uri="{FF2B5EF4-FFF2-40B4-BE49-F238E27FC236}">
                <a16:creationId xmlns:a16="http://schemas.microsoft.com/office/drawing/2014/main" id="{6D11161E-B4A2-49BB-ADCC-05EB72CE30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11581" y="1515175"/>
            <a:ext cx="2857500" cy="160020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Positive and Negative Effects on Job Satisfaction - Assignment Point">
            <a:extLst>
              <a:ext uri="{FF2B5EF4-FFF2-40B4-BE49-F238E27FC236}">
                <a16:creationId xmlns:a16="http://schemas.microsoft.com/office/drawing/2014/main" id="{DC9D1D69-A540-4A04-82A4-CE15CF9DC3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8671" y="3586163"/>
            <a:ext cx="4613329" cy="3271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4281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32058"/>
    </mc:Choice>
    <mc:Fallback xmlns="">
      <p:transition spd="slow" advTm="332058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61735-5A5D-4048-B35A-CC52CEA98F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219" y="191729"/>
            <a:ext cx="11680723" cy="6504039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IN" sz="2400" dirty="0">
                <a:solidFill>
                  <a:srgbClr val="FF0000"/>
                </a:solidFill>
              </a:rPr>
              <a:t>Firms</a:t>
            </a:r>
            <a:r>
              <a:rPr lang="en-IN" sz="2400" dirty="0"/>
              <a:t> will maximise their rewards from ownership/ profits.</a:t>
            </a:r>
          </a:p>
          <a:p>
            <a:pPr lvl="1">
              <a:lnSpc>
                <a:spcPct val="150000"/>
              </a:lnSpc>
            </a:pPr>
            <a:r>
              <a:rPr lang="en-IN" sz="2200" dirty="0"/>
              <a:t>However, large firms – run by managers - maximise their rewards.</a:t>
            </a:r>
          </a:p>
          <a:p>
            <a:pPr lvl="1">
              <a:lnSpc>
                <a:spcPct val="150000"/>
              </a:lnSpc>
            </a:pPr>
            <a:endParaRPr lang="en-IN" sz="2200" dirty="0"/>
          </a:p>
          <a:p>
            <a:pPr marL="457200" lvl="1" indent="0">
              <a:lnSpc>
                <a:spcPct val="150000"/>
              </a:lnSpc>
              <a:buNone/>
            </a:pPr>
            <a:endParaRPr lang="en-IN" sz="2200" dirty="0"/>
          </a:p>
          <a:p>
            <a:pPr marL="457200" lvl="1" indent="0">
              <a:lnSpc>
                <a:spcPct val="150000"/>
              </a:lnSpc>
              <a:buNone/>
            </a:pPr>
            <a:endParaRPr lang="en-IN" sz="2200" dirty="0"/>
          </a:p>
          <a:p>
            <a:pPr>
              <a:lnSpc>
                <a:spcPct val="150000"/>
              </a:lnSpc>
            </a:pPr>
            <a:r>
              <a:rPr lang="en-IN" sz="2400" dirty="0">
                <a:solidFill>
                  <a:srgbClr val="FF0000"/>
                </a:solidFill>
              </a:rPr>
              <a:t>Governments</a:t>
            </a:r>
            <a:r>
              <a:rPr lang="en-IN" sz="2400" dirty="0"/>
              <a:t> maximise welfare of citizen,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IN" sz="2400" dirty="0"/>
              <a:t>    increased welfare of the country</a:t>
            </a:r>
          </a:p>
          <a:p>
            <a:pPr lvl="1">
              <a:lnSpc>
                <a:spcPct val="150000"/>
              </a:lnSpc>
            </a:pPr>
            <a:r>
              <a:rPr lang="en-IN" sz="2200" dirty="0"/>
              <a:t>However governments around the world are corrupt</a:t>
            </a:r>
          </a:p>
          <a:p>
            <a:pPr lvl="1">
              <a:lnSpc>
                <a:spcPct val="150000"/>
              </a:lnSpc>
            </a:pPr>
            <a:r>
              <a:rPr lang="en-IN" sz="2200" dirty="0"/>
              <a:t>Benefits own political members or leaders</a:t>
            </a:r>
          </a:p>
          <a:p>
            <a:pPr lvl="1">
              <a:lnSpc>
                <a:spcPct val="150000"/>
              </a:lnSpc>
            </a:pPr>
            <a:r>
              <a:rPr lang="en-IN" sz="2200" dirty="0"/>
              <a:t>Biased - Reward their supporters at the expense of citizens.</a:t>
            </a:r>
          </a:p>
          <a:p>
            <a:endParaRPr lang="en-IN" dirty="0"/>
          </a:p>
        </p:txBody>
      </p:sp>
      <p:pic>
        <p:nvPicPr>
          <p:cNvPr id="7170" name="Picture 2" descr="Guide To Profit Margin - How to Calculate Profit Margins (With Examples)">
            <a:extLst>
              <a:ext uri="{FF2B5EF4-FFF2-40B4-BE49-F238E27FC236}">
                <a16:creationId xmlns:a16="http://schemas.microsoft.com/office/drawing/2014/main" id="{21ECAF31-A2C3-4694-8FA5-EFB9B7E179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0155" y="1532842"/>
            <a:ext cx="5015716" cy="17647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Article: Roles of rewards &amp; recognition in performance management — People  Matters">
            <a:extLst>
              <a:ext uri="{FF2B5EF4-FFF2-40B4-BE49-F238E27FC236}">
                <a16:creationId xmlns:a16="http://schemas.microsoft.com/office/drawing/2014/main" id="{6C3DCD9A-D026-41EA-906E-E804140018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2053" y="1636081"/>
            <a:ext cx="3519948" cy="19711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Social welfare concept Royalty Free Vector Image">
            <a:extLst>
              <a:ext uri="{FF2B5EF4-FFF2-40B4-BE49-F238E27FC236}">
                <a16:creationId xmlns:a16="http://schemas.microsoft.com/office/drawing/2014/main" id="{B6A9EDD4-621F-4370-84B9-7B711F0CEE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72052" y="3981872"/>
            <a:ext cx="3519948" cy="2876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151270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E7EBDC-DF34-4D9C-9250-1C7B34561B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0"/>
            <a:ext cx="8596668" cy="589935"/>
          </a:xfrm>
        </p:spPr>
        <p:txBody>
          <a:bodyPr>
            <a:normAutofit fontScale="90000"/>
          </a:bodyPr>
          <a:lstStyle/>
          <a:p>
            <a:r>
              <a:rPr lang="en-IN" dirty="0"/>
              <a:t>The Margin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EDA9B9-F3C2-4AB5-B0C1-D5C3F8DCC7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589934"/>
            <a:ext cx="12192000" cy="6268065"/>
          </a:xfrm>
        </p:spPr>
        <p:txBody>
          <a:bodyPr>
            <a:normAutofit/>
          </a:bodyPr>
          <a:lstStyle/>
          <a:p>
            <a:pPr>
              <a:lnSpc>
                <a:spcPct val="300000"/>
              </a:lnSpc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Some economic theories – economic agents will act to maximise their total net benefit.</a:t>
            </a:r>
          </a:p>
          <a:p>
            <a:pPr>
              <a:lnSpc>
                <a:spcPct val="300000"/>
              </a:lnSpc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Neoclassical theory - assume that decisions are taken at the margin.</a:t>
            </a:r>
          </a:p>
          <a:p>
            <a:pPr>
              <a:lnSpc>
                <a:spcPct val="300000"/>
              </a:lnSpc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You look at one decision in isolation.</a:t>
            </a:r>
          </a:p>
          <a:p>
            <a:pPr>
              <a:lnSpc>
                <a:spcPct val="300000"/>
              </a:lnSpc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What will give greatest utility?</a:t>
            </a:r>
          </a:p>
          <a:p>
            <a:pPr>
              <a:lnSpc>
                <a:spcPct val="300000"/>
              </a:lnSpc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Buying a packet of popcorn, you don’t look at total spending, but extra utility derived from it</a:t>
            </a:r>
          </a:p>
          <a:p>
            <a:pPr>
              <a:lnSpc>
                <a:spcPct val="300000"/>
              </a:lnSpc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Hiring extra worker, firm do not look at all spending decisions, profit increased by taking extra worker.</a:t>
            </a:r>
          </a:p>
          <a:p>
            <a:pPr>
              <a:lnSpc>
                <a:spcPct val="300000"/>
              </a:lnSpc>
            </a:pPr>
            <a:r>
              <a:rPr lang="en-IN" sz="1600" b="1" dirty="0">
                <a:latin typeface="Arial" panose="020B0604020202020204" pitchFamily="34" charset="0"/>
                <a:cs typeface="Arial" panose="020B0604020202020204" pitchFamily="34" charset="0"/>
              </a:rPr>
              <a:t>Marginal utility, marginal cost, marginal benefit, marginal product, marginal rate of tax, marginal propensity to consume.</a:t>
            </a:r>
          </a:p>
        </p:txBody>
      </p:sp>
    </p:spTree>
    <p:extLst>
      <p:ext uri="{BB962C8B-B14F-4D97-AF65-F5344CB8AC3E}">
        <p14:creationId xmlns:p14="http://schemas.microsoft.com/office/powerpoint/2010/main" val="960344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59735"/>
    </mc:Choice>
    <mc:Fallback xmlns="">
      <p:transition spd="slow" advTm="159735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E244A0D1-2F31-4867-8D4F-A1867647931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105" t="14605" r="50887" b="22923"/>
          <a:stretch/>
        </p:blipFill>
        <p:spPr>
          <a:xfrm>
            <a:off x="0" y="0"/>
            <a:ext cx="5078203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E495D1C-CFD6-4A93-A0B4-16D0BBFBD20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105" t="76732" r="50887" b="4925"/>
          <a:stretch/>
        </p:blipFill>
        <p:spPr>
          <a:xfrm>
            <a:off x="5460111" y="0"/>
            <a:ext cx="6731890" cy="2669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352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47269"/>
    </mc:Choice>
    <mc:Fallback xmlns="">
      <p:transition spd="slow" advTm="347269"/>
    </mc:Fallback>
  </mc:AlternateContent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347</TotalTime>
  <Words>847</Words>
  <Application>Microsoft Office PowerPoint</Application>
  <PresentationFormat>Widescreen</PresentationFormat>
  <Paragraphs>104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SourceSansPro</vt:lpstr>
      <vt:lpstr>Trebuchet MS</vt:lpstr>
      <vt:lpstr>Wingdings 3</vt:lpstr>
      <vt:lpstr>Facet</vt:lpstr>
      <vt:lpstr>Ch 6  RATIONAL DECISION MAKING </vt:lpstr>
      <vt:lpstr>Rational Economic  Decision Making</vt:lpstr>
      <vt:lpstr>PowerPoint Presentation</vt:lpstr>
      <vt:lpstr>PowerPoint Presentation</vt:lpstr>
      <vt:lpstr>PowerPoint Presentation</vt:lpstr>
      <vt:lpstr>Maximisation</vt:lpstr>
      <vt:lpstr>PowerPoint Presentation</vt:lpstr>
      <vt:lpstr>The Margin</vt:lpstr>
      <vt:lpstr>PowerPoint Presentation</vt:lpstr>
      <vt:lpstr>Rationality Vs Behavioural Economics</vt:lpstr>
      <vt:lpstr>Why Consumers may not behave rationally?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 6  RATIONAL DECISION MAKING Part 1</dc:title>
  <dc:creator>shabi zaidi</dc:creator>
  <cp:lastModifiedBy>shabi zaidi</cp:lastModifiedBy>
  <cp:revision>35</cp:revision>
  <dcterms:created xsi:type="dcterms:W3CDTF">2020-06-23T08:06:53Z</dcterms:created>
  <dcterms:modified xsi:type="dcterms:W3CDTF">2022-11-15T04:17:18Z</dcterms:modified>
</cp:coreProperties>
</file>