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9" r:id="rId3"/>
    <p:sldId id="258" r:id="rId4"/>
    <p:sldId id="259" r:id="rId5"/>
    <p:sldId id="260" r:id="rId6"/>
    <p:sldId id="265" r:id="rId7"/>
    <p:sldId id="261" r:id="rId8"/>
    <p:sldId id="262" r:id="rId9"/>
    <p:sldId id="266" r:id="rId10"/>
    <p:sldId id="263" r:id="rId11"/>
    <p:sldId id="267" r:id="rId12"/>
    <p:sldId id="264" r:id="rId13"/>
    <p:sldId id="268" r:id="rId14"/>
    <p:sldId id="257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95CD2D-CCC5-41A1-8963-C875629AA2FA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6B6288-04E5-4E49-9411-872080E20F11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281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CD2D-CCC5-41A1-8963-C875629AA2FA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6288-04E5-4E49-9411-872080E20F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873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CD2D-CCC5-41A1-8963-C875629AA2FA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6288-04E5-4E49-9411-872080E20F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427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CD2D-CCC5-41A1-8963-C875629AA2FA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6288-04E5-4E49-9411-872080E20F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422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95CD2D-CCC5-41A1-8963-C875629AA2FA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06B6288-04E5-4E49-9411-872080E20F11}" type="slidenum">
              <a:rPr lang="en-IN" smtClean="0"/>
              <a:t>‹#›</a:t>
            </a:fld>
            <a:endParaRPr lang="en-IN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3347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CD2D-CCC5-41A1-8963-C875629AA2FA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6288-04E5-4E49-9411-872080E20F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8202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CD2D-CCC5-41A1-8963-C875629AA2FA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6288-04E5-4E49-9411-872080E20F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0818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CD2D-CCC5-41A1-8963-C875629AA2FA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6288-04E5-4E49-9411-872080E20F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205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CD2D-CCC5-41A1-8963-C875629AA2FA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6288-04E5-4E49-9411-872080E20F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759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F95CD2D-CCC5-41A1-8963-C875629AA2FA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06B6288-04E5-4E49-9411-872080E20F11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356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F95CD2D-CCC5-41A1-8963-C875629AA2FA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06B6288-04E5-4E49-9411-872080E20F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637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95CD2D-CCC5-41A1-8963-C875629AA2FA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06B6288-04E5-4E49-9411-872080E20F11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974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0CEA-B85B-47BD-81A5-960CFC7E6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Ch 7</a:t>
            </a:r>
            <a:br>
              <a:rPr lang="en-IN" dirty="0"/>
            </a:br>
            <a:r>
              <a:rPr lang="en-IN" dirty="0"/>
              <a:t>Demand </a:t>
            </a:r>
            <a:br>
              <a:rPr lang="en-IN" dirty="0"/>
            </a:br>
            <a:r>
              <a:rPr lang="en-IN" dirty="0"/>
              <a:t>Part1</a:t>
            </a:r>
          </a:p>
        </p:txBody>
      </p:sp>
    </p:spTree>
    <p:extLst>
      <p:ext uri="{BB962C8B-B14F-4D97-AF65-F5344CB8AC3E}">
        <p14:creationId xmlns:p14="http://schemas.microsoft.com/office/powerpoint/2010/main" val="16137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7"/>
    </mc:Choice>
    <mc:Fallback xmlns="">
      <p:transition spd="slow" advTm="1292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4913-38E8-40E1-896E-90DBC874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price of other goods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059564-7BAD-4EE0-9E4D-C0698AE14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742" t="25493" r="29102" b="29767"/>
          <a:stretch/>
        </p:blipFill>
        <p:spPr>
          <a:xfrm>
            <a:off x="882446" y="1128451"/>
            <a:ext cx="4249994" cy="3666662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2F4C376-B2E7-42FC-A2EA-7CF54807F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405642"/>
              </p:ext>
            </p:extLst>
          </p:nvPr>
        </p:nvGraphicFramePr>
        <p:xfrm>
          <a:off x="4778479" y="4983484"/>
          <a:ext cx="690060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303">
                  <a:extLst>
                    <a:ext uri="{9D8B030D-6E8A-4147-A177-3AD203B41FA5}">
                      <a16:colId xmlns:a16="http://schemas.microsoft.com/office/drawing/2014/main" val="627364643"/>
                    </a:ext>
                  </a:extLst>
                </a:gridCol>
                <a:gridCol w="3450303">
                  <a:extLst>
                    <a:ext uri="{9D8B030D-6E8A-4147-A177-3AD203B41FA5}">
                      <a16:colId xmlns:a16="http://schemas.microsoft.com/office/drawing/2014/main" val="25164674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dirty="0"/>
                        <a:t>Substitute Goods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Complementary Goods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92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Increase in price- Increase in Demand for substitute goods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Increase in price- Decrease in demand for complementary goods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4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Decrease in price- Decrease in demand of substitute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Decrease in price- Increase in Demand of complementary goods.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863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2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03"/>
    </mc:Choice>
    <mc:Fallback xmlns="">
      <p:transition spd="slow" advTm="1712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B01E92-5FAE-4C02-9D36-1313011BD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66" t="55296" r="27419" b="8127"/>
          <a:stretch/>
        </p:blipFill>
        <p:spPr>
          <a:xfrm>
            <a:off x="1696064" y="914400"/>
            <a:ext cx="778046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D91A-27E9-44C7-A5C5-5EA2B130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factors: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E9A55-AFA9-46EE-B28D-F984FD098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312606"/>
            <a:ext cx="10606025" cy="5368413"/>
          </a:xfrm>
        </p:spPr>
        <p:txBody>
          <a:bodyPr>
            <a:normAutofit lnSpcReduction="10000"/>
          </a:bodyPr>
          <a:lstStyle/>
          <a:p>
            <a:r>
              <a:rPr lang="en-IN" sz="2800" b="1" dirty="0"/>
              <a:t>Changes in Population</a:t>
            </a:r>
          </a:p>
          <a:p>
            <a:pPr lvl="1"/>
            <a:r>
              <a:rPr lang="en-IN" sz="2600" dirty="0"/>
              <a:t>Increase in population – increase in demand for goods</a:t>
            </a:r>
          </a:p>
          <a:p>
            <a:r>
              <a:rPr lang="en-IN" sz="2800" b="1" dirty="0"/>
              <a:t>Changes in fashion</a:t>
            </a:r>
          </a:p>
          <a:p>
            <a:pPr lvl="1"/>
            <a:r>
              <a:rPr lang="en-IN" sz="2600" dirty="0"/>
              <a:t>Change in taste and preferences in favour of product – increase in demand  </a:t>
            </a:r>
          </a:p>
          <a:p>
            <a:r>
              <a:rPr lang="en-IN" sz="2800" b="1" dirty="0"/>
              <a:t>Changes in legislation(Law) </a:t>
            </a:r>
          </a:p>
          <a:p>
            <a:pPr lvl="1"/>
            <a:r>
              <a:rPr lang="en-IN" sz="2600" dirty="0"/>
              <a:t>Compulsion of seat belts or helmets, anti pollution equipment, ban on cigarettes</a:t>
            </a:r>
          </a:p>
          <a:p>
            <a:r>
              <a:rPr lang="en-IN" sz="2800" b="1" dirty="0"/>
              <a:t>Advertising</a:t>
            </a:r>
          </a:p>
          <a:p>
            <a:pPr lvl="1"/>
            <a:r>
              <a:rPr lang="en-IN" sz="2600" dirty="0"/>
              <a:t>Power influence on consumer demand that seeks to influence consumer choice</a:t>
            </a:r>
          </a:p>
          <a:p>
            <a:pPr lvl="1"/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6810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57"/>
    </mc:Choice>
    <mc:Fallback xmlns="">
      <p:transition spd="slow" advTm="15595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4105F5-D2AA-4257-81AF-580E6BBF8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2" t="24934" r="59839" b="17403"/>
          <a:stretch/>
        </p:blipFill>
        <p:spPr>
          <a:xfrm>
            <a:off x="0" y="-1"/>
            <a:ext cx="6320622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C587D8-ED15-4FE3-882A-468FFF09D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20" t="50000" r="58992" b="12025"/>
          <a:stretch/>
        </p:blipFill>
        <p:spPr>
          <a:xfrm>
            <a:off x="6504039" y="0"/>
            <a:ext cx="5669396" cy="38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90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58B30-B519-4268-90B4-98510066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03" y="191729"/>
            <a:ext cx="11317897" cy="722671"/>
          </a:xfrm>
        </p:spPr>
        <p:txBody>
          <a:bodyPr>
            <a:normAutofit fontScale="90000"/>
          </a:bodyPr>
          <a:lstStyle/>
          <a:p>
            <a:r>
              <a:rPr lang="en-IN" dirty="0"/>
              <a:t>The law of diminishing marginal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9D4C1-7272-41BB-A91A-0B790189A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03" y="914400"/>
            <a:ext cx="10443793" cy="4380270"/>
          </a:xfrm>
        </p:spPr>
        <p:txBody>
          <a:bodyPr>
            <a:normAutofit/>
          </a:bodyPr>
          <a:lstStyle/>
          <a:p>
            <a:r>
              <a:rPr lang="en-IN" sz="2800" dirty="0"/>
              <a:t>Demand curve – how much buyers prepared to pay for given quantity of goods.</a:t>
            </a:r>
          </a:p>
          <a:p>
            <a:pPr lvl="1"/>
            <a:r>
              <a:rPr lang="en-IN" sz="2600" dirty="0"/>
              <a:t>Price falls, consumers buy more goods.</a:t>
            </a:r>
          </a:p>
          <a:p>
            <a:r>
              <a:rPr lang="en-IN" sz="2800" dirty="0"/>
              <a:t>As buyers consume more goods, they put less value on the last unit bought.</a:t>
            </a:r>
          </a:p>
          <a:p>
            <a:r>
              <a:rPr lang="en-IN" sz="2800" dirty="0"/>
              <a:t>Definition: </a:t>
            </a:r>
          </a:p>
          <a:p>
            <a:r>
              <a:rPr lang="en-IN" sz="2800" dirty="0"/>
              <a:t>The value or utility attached to consuming the last product bought falls as more units are consumed over a given period of time.</a:t>
            </a:r>
          </a:p>
        </p:txBody>
      </p:sp>
    </p:spTree>
    <p:extLst>
      <p:ext uri="{BB962C8B-B14F-4D97-AF65-F5344CB8AC3E}">
        <p14:creationId xmlns:p14="http://schemas.microsoft.com/office/powerpoint/2010/main" val="17765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31"/>
    </mc:Choice>
    <mc:Fallback xmlns="">
      <p:transition spd="slow" advTm="14703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E463-D4E6-4539-8E82-59EC44D5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Problem of paradox of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31C39-8FFC-4B44-83F9-E23A912E5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5899"/>
          </a:xfrm>
        </p:spPr>
        <p:txBody>
          <a:bodyPr>
            <a:normAutofit/>
          </a:bodyPr>
          <a:lstStyle/>
          <a:p>
            <a:r>
              <a:rPr lang="en-IN" sz="2400" dirty="0"/>
              <a:t>Consumers pay high price for unnecessary goods (Diamond), but less price for necessities(food or water).</a:t>
            </a:r>
          </a:p>
          <a:p>
            <a:r>
              <a:rPr lang="en-IN" sz="2400" dirty="0"/>
              <a:t>Diminishing marginal utility explains this paradox:</a:t>
            </a:r>
          </a:p>
          <a:p>
            <a:pPr lvl="1"/>
            <a:r>
              <a:rPr lang="en-IN" sz="2000" dirty="0"/>
              <a:t>Fewer goods available, higher marginal utility, consumers ready to pay high price.</a:t>
            </a:r>
          </a:p>
          <a:p>
            <a:pPr lvl="1"/>
            <a:r>
              <a:rPr lang="en-IN" sz="2000" dirty="0"/>
              <a:t>Plenty of goods, lower marginal utility, consumers ready to pay lower price.</a:t>
            </a:r>
          </a:p>
          <a:p>
            <a:r>
              <a:rPr lang="en-IN" sz="2400" dirty="0"/>
              <a:t>Consumers may place high value on necessities if they are short in supply.</a:t>
            </a:r>
          </a:p>
          <a:p>
            <a:r>
              <a:rPr lang="en-IN" sz="2400" dirty="0"/>
              <a:t>If diamonds were as common as water or food, buyers would not pay much for last quantity bought.</a:t>
            </a:r>
          </a:p>
          <a:p>
            <a:r>
              <a:rPr lang="en-IN" sz="2400" dirty="0"/>
              <a:t>Law of diminishing marginal utility explains why demand curve is downward sloping.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72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277"/>
    </mc:Choice>
    <mc:Fallback xmlns="">
      <p:transition spd="slow" advTm="27427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C23708-E259-4D51-9E59-D9F0D3069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57" t="17189" r="58629" b="16973"/>
          <a:stretch/>
        </p:blipFill>
        <p:spPr>
          <a:xfrm>
            <a:off x="3687097" y="-1"/>
            <a:ext cx="4350774" cy="66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7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4C22-E7B7-4430-BAC3-C9D657C3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Consumer Surplus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EE28-CE18-4FE1-8548-3E57A555D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4891"/>
          </a:xfrm>
        </p:spPr>
        <p:txBody>
          <a:bodyPr/>
          <a:lstStyle/>
          <a:p>
            <a:r>
              <a:rPr lang="en-IN" dirty="0"/>
              <a:t>Difference between what buyers are willing to pay and what they actually pay.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8D559-1723-4E24-BABB-C9929A2E7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34" t="44944" r="28992" b="11594"/>
          <a:stretch/>
        </p:blipFill>
        <p:spPr>
          <a:xfrm>
            <a:off x="1238864" y="2979174"/>
            <a:ext cx="4262283" cy="331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6FD65A-42CD-4465-80D1-C328E016FDD3}"/>
              </a:ext>
            </a:extLst>
          </p:cNvPr>
          <p:cNvSpPr txBox="1"/>
          <p:nvPr/>
        </p:nvSpPr>
        <p:spPr>
          <a:xfrm>
            <a:off x="5869858" y="2772698"/>
            <a:ext cx="54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The total consumer surplus is shown by the shaded area</a:t>
            </a:r>
          </a:p>
        </p:txBody>
      </p:sp>
    </p:spTree>
    <p:extLst>
      <p:ext uri="{BB962C8B-B14F-4D97-AF65-F5344CB8AC3E}">
        <p14:creationId xmlns:p14="http://schemas.microsoft.com/office/powerpoint/2010/main" val="2010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25"/>
    </mc:Choice>
    <mc:Fallback xmlns="">
      <p:transition spd="slow" advTm="15432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54A33E-B6CF-47EE-8624-D7E0DF258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58" t="54323" r="35266" b="11522"/>
          <a:stretch/>
        </p:blipFill>
        <p:spPr>
          <a:xfrm>
            <a:off x="2713704" y="752168"/>
            <a:ext cx="6096650" cy="48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4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5C71-AC01-4E05-AA80-D5E8304A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28562-1887-4719-8C97-FFAB32352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Understand the concept of demand.</a:t>
            </a:r>
          </a:p>
          <a:p>
            <a:r>
              <a:rPr lang="en-IN" dirty="0"/>
              <a:t>Understand the relationship between price and demand.</a:t>
            </a:r>
          </a:p>
          <a:p>
            <a:r>
              <a:rPr lang="en-IN" dirty="0"/>
              <a:t>Understand the distinction between movements along the demand curve and shift of the demand curve.</a:t>
            </a:r>
          </a:p>
          <a:p>
            <a:r>
              <a:rPr lang="en-IN"/>
              <a:t>Know </a:t>
            </a:r>
            <a:r>
              <a:rPr lang="en-IN" dirty="0"/>
              <a:t>the factors that may cause a shift in the demand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50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77"/>
    </mc:Choice>
    <mc:Fallback xmlns="">
      <p:transition spd="slow" advTm="2697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0CF2-C333-431A-819B-7819FCF0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B191E-BA32-4FF6-91D3-5DEDD373A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Market – Buyers - demand and sellers - supply</a:t>
            </a:r>
          </a:p>
          <a:p>
            <a:r>
              <a:rPr lang="en-IN" sz="2800" dirty="0"/>
              <a:t>Demand is the quantity of goods or services that will be bought at any given price over a period of time.</a:t>
            </a:r>
          </a:p>
          <a:p>
            <a:endParaRPr lang="en-IN" sz="2800" dirty="0"/>
          </a:p>
          <a:p>
            <a:r>
              <a:rPr lang="en-IN" sz="2800" dirty="0" err="1"/>
              <a:t>Eg</a:t>
            </a:r>
            <a:r>
              <a:rPr lang="en-IN" sz="2800" dirty="0"/>
              <a:t>: Monthly Demand for cars at €16000 would be 2 million units.</a:t>
            </a:r>
          </a:p>
        </p:txBody>
      </p:sp>
    </p:spTree>
    <p:extLst>
      <p:ext uri="{BB962C8B-B14F-4D97-AF65-F5344CB8AC3E}">
        <p14:creationId xmlns:p14="http://schemas.microsoft.com/office/powerpoint/2010/main" val="5952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21"/>
    </mc:Choice>
    <mc:Fallback xmlns="">
      <p:transition spd="slow" advTm="7072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D6036-A738-42A5-805A-D4473E17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Demand and Price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20CB2-7C60-4F3D-AEFA-E81BEC410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200" dirty="0"/>
              <a:t>Ceteris paribus, changes in price results in changes in Quantity demanded.</a:t>
            </a:r>
          </a:p>
          <a:p>
            <a:r>
              <a:rPr lang="en-IN" sz="3200" dirty="0"/>
              <a:t>Increase in price, fall in Quantity demanded of a product.</a:t>
            </a:r>
          </a:p>
          <a:p>
            <a:r>
              <a:rPr lang="en-IN" sz="3200" dirty="0"/>
              <a:t>Decrease in price, rise in Quantity demanded of a product.</a:t>
            </a: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581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04"/>
    </mc:Choice>
    <mc:Fallback xmlns="">
      <p:transition spd="slow" advTm="8700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FAFF3C-D140-4A71-B36C-CBFDC3968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66" t="34831" r="28024" b="41071"/>
          <a:stretch/>
        </p:blipFill>
        <p:spPr>
          <a:xfrm>
            <a:off x="-36872" y="0"/>
            <a:ext cx="7086521" cy="3076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1620FF-47BA-4590-8CA9-DABC66A14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34" t="55487" r="30323" b="7942"/>
          <a:stretch/>
        </p:blipFill>
        <p:spPr>
          <a:xfrm>
            <a:off x="7052517" y="0"/>
            <a:ext cx="5139483" cy="3781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D73E79-FD36-4E8D-BC0F-B3247603BE59}"/>
              </a:ext>
            </a:extLst>
          </p:cNvPr>
          <p:cNvSpPr txBox="1"/>
          <p:nvPr/>
        </p:nvSpPr>
        <p:spPr>
          <a:xfrm>
            <a:off x="899651" y="3781685"/>
            <a:ext cx="1078107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Demand curve shows the quantity that is demanded at any given prices.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Downward sloping Demand curve shows that as price falls, Quantity Demanded rises.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Inverse/ opposite relationship between price and Demand.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prices change there is said to be a movement along the demand curve.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Extension of Demand- Quantity demanded rises.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 of Demand- Quantity Demanded falls.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Demand curve shows effective demand – how much would be bought ( consumers can afford to buy and would buy) at given price and not how much they would like to buy with unlimited resources.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079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697"/>
    </mc:Choice>
    <mc:Fallback xmlns="">
      <p:transition spd="slow" advTm="19069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59F9C1-F068-4DB1-9D5C-52B31D15B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6" t="24503" r="58871" b="20416"/>
          <a:stretch/>
        </p:blipFill>
        <p:spPr>
          <a:xfrm>
            <a:off x="2246670" y="0"/>
            <a:ext cx="6838336" cy="67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6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292DA-BFCB-41C5-A1DF-07E048B8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Conditions of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92C1-7B1E-438F-B05A-46853B748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200" dirty="0"/>
              <a:t>Other factors that cause change in demand are called conditions of demand.</a:t>
            </a:r>
          </a:p>
          <a:p>
            <a:r>
              <a:rPr lang="en-IN" sz="3200" dirty="0"/>
              <a:t>Shift the demand curve- left or right.</a:t>
            </a:r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548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94"/>
    </mc:Choice>
    <mc:Fallback xmlns="">
      <p:transition spd="slow" advTm="3429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5135-C172-4FE6-9802-4DEFB76B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Change in income:</a:t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23D43D-F353-4480-9ED7-238EF71D7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267" t="23121" r="31770" b="40274"/>
          <a:stretch/>
        </p:blipFill>
        <p:spPr>
          <a:xfrm>
            <a:off x="1147916" y="1128451"/>
            <a:ext cx="4561758" cy="3760839"/>
          </a:xfrm>
          <a:prstGeom prst="rect">
            <a:avLst/>
          </a:pr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D77ED59-E549-4BA2-9773-A033E44A6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55944"/>
              </p:ext>
            </p:extLst>
          </p:nvPr>
        </p:nvGraphicFramePr>
        <p:xfrm>
          <a:off x="956187" y="5108194"/>
          <a:ext cx="8119464" cy="1497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732">
                  <a:extLst>
                    <a:ext uri="{9D8B030D-6E8A-4147-A177-3AD203B41FA5}">
                      <a16:colId xmlns:a16="http://schemas.microsoft.com/office/drawing/2014/main" val="3495284394"/>
                    </a:ext>
                  </a:extLst>
                </a:gridCol>
                <a:gridCol w="4059732">
                  <a:extLst>
                    <a:ext uri="{9D8B030D-6E8A-4147-A177-3AD203B41FA5}">
                      <a16:colId xmlns:a16="http://schemas.microsoft.com/office/drawing/2014/main" val="3417107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dirty="0"/>
                        <a:t>Normal Goods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Inferior Goods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861557"/>
                  </a:ext>
                </a:extLst>
              </a:tr>
              <a:tr h="492019">
                <a:tc>
                  <a:txBody>
                    <a:bodyPr/>
                    <a:lstStyle/>
                    <a:p>
                      <a:r>
                        <a:rPr lang="en-IN" dirty="0"/>
                        <a:t>Increase in income- Increase in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Increase in income- Decrease in demand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50898"/>
                  </a:ext>
                </a:extLst>
              </a:tr>
              <a:tr h="492019">
                <a:tc>
                  <a:txBody>
                    <a:bodyPr/>
                    <a:lstStyle/>
                    <a:p>
                      <a:r>
                        <a:rPr lang="en-IN" dirty="0"/>
                        <a:t>Decrease in income- Decrease in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Decrease in income- Increase in Demand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598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0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03"/>
    </mc:Choice>
    <mc:Fallback xmlns="">
      <p:transition spd="slow" advTm="2183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6F7CC5-348D-4EC0-B593-F39C9DE74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35" t="17188" r="59839" b="7076"/>
          <a:stretch/>
        </p:blipFill>
        <p:spPr>
          <a:xfrm>
            <a:off x="3377381" y="0"/>
            <a:ext cx="4734232" cy="65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6347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247</TotalTime>
  <Words>610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Impact</vt:lpstr>
      <vt:lpstr>Badge</vt:lpstr>
      <vt:lpstr>Ch 7 Demand  Part1</vt:lpstr>
      <vt:lpstr>Learning Objectives:</vt:lpstr>
      <vt:lpstr>Demand</vt:lpstr>
      <vt:lpstr>Demand and Price </vt:lpstr>
      <vt:lpstr>PowerPoint Presentation</vt:lpstr>
      <vt:lpstr>PowerPoint Presentation</vt:lpstr>
      <vt:lpstr>Conditions of Demand</vt:lpstr>
      <vt:lpstr>Change in income: </vt:lpstr>
      <vt:lpstr>PowerPoint Presentation</vt:lpstr>
      <vt:lpstr>The price of other goods</vt:lpstr>
      <vt:lpstr>PowerPoint Presentation</vt:lpstr>
      <vt:lpstr>Other factors:</vt:lpstr>
      <vt:lpstr>PowerPoint Presentation</vt:lpstr>
      <vt:lpstr>The law of diminishing marginal utility</vt:lpstr>
      <vt:lpstr>Problem of paradox of value</vt:lpstr>
      <vt:lpstr>PowerPoint Presentation</vt:lpstr>
      <vt:lpstr>Consumer Surplus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7 Demand  Part1</dc:title>
  <dc:creator>shabi zaidi</dc:creator>
  <cp:lastModifiedBy>shabi zaidi</cp:lastModifiedBy>
  <cp:revision>17</cp:revision>
  <dcterms:created xsi:type="dcterms:W3CDTF">2020-06-30T16:24:49Z</dcterms:created>
  <dcterms:modified xsi:type="dcterms:W3CDTF">2021-11-15T06:23:55Z</dcterms:modified>
</cp:coreProperties>
</file>