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947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125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4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70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2275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13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8871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29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69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539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65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324EAF-0A9D-44B0-ADC8-984EA4278BE2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8A7402-618D-46C1-9B66-44B0352B28C9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32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FA29-5279-4930-8EF4-894EC702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53266"/>
            <a:ext cx="11471565" cy="1752446"/>
          </a:xfrm>
        </p:spPr>
        <p:txBody>
          <a:bodyPr>
            <a:normAutofit fontScale="90000"/>
          </a:bodyPr>
          <a:lstStyle/>
          <a:p>
            <a:r>
              <a:rPr lang="en-IN" dirty="0"/>
              <a:t>Ch 8 </a:t>
            </a:r>
            <a:br>
              <a:rPr lang="en-IN" dirty="0"/>
            </a:br>
            <a:r>
              <a:rPr lang="en-IN" dirty="0"/>
              <a:t>Price Elasticity of Demand</a:t>
            </a:r>
            <a:br>
              <a:rPr lang="en-IN" dirty="0"/>
            </a:br>
            <a:r>
              <a:rPr lang="en-IN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9373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4"/>
    </mc:Choice>
    <mc:Fallback xmlns="">
      <p:transition spd="slow" advTm="144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25BC-ADE1-4FD1-A6CE-EC273C57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Price Elasticity along a straight Demand Curve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5ADB28-8A59-4880-9877-15890F15F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15" t="17235" r="52055" b="28189"/>
          <a:stretch/>
        </p:blipFill>
        <p:spPr>
          <a:xfrm>
            <a:off x="1251678" y="2020529"/>
            <a:ext cx="4909550" cy="4630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2E59EF-FCFA-4C4C-91FD-B2BFE250D323}"/>
                  </a:ext>
                </a:extLst>
              </p:cNvPr>
              <p:cNvSpPr txBox="1"/>
              <p:nvPr/>
            </p:nvSpPr>
            <p:spPr>
              <a:xfrm>
                <a:off x="6327058" y="2271252"/>
                <a:ext cx="5560142" cy="526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PED (at a point)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𝐷𝑖𝑠𝑡𝑎𝑛𝑐𝑒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𝑝𝑜𝑖𝑛𝑡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𝑎𝑥𝑖𝑠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𝐷𝑖𝑠𝑡𝑎𝑛𝑐𝑒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𝑝𝑜𝑖𝑛𝑡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𝑎𝑥𝑖𝑠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2E59EF-FCFA-4C4C-91FD-B2BFE250D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058" y="2271252"/>
                <a:ext cx="5560142" cy="526554"/>
              </a:xfrm>
              <a:prstGeom prst="rect">
                <a:avLst/>
              </a:prstGeom>
              <a:blipFill>
                <a:blip r:embed="rId5"/>
                <a:stretch>
                  <a:fillRect l="-987" b="-58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814A80-9B9B-4750-86B1-E17069274257}"/>
                  </a:ext>
                </a:extLst>
              </p:cNvPr>
              <p:cNvSpPr txBox="1"/>
              <p:nvPr/>
            </p:nvSpPr>
            <p:spPr>
              <a:xfrm>
                <a:off x="6474542" y="3197814"/>
                <a:ext cx="5102942" cy="485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PED (at point A)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IN" dirty="0"/>
                  <a:t> = ∞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814A80-9B9B-4750-86B1-E17069274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542" y="3197814"/>
                <a:ext cx="5102942" cy="485582"/>
              </a:xfrm>
              <a:prstGeom prst="rect">
                <a:avLst/>
              </a:prstGeom>
              <a:blipFill>
                <a:blip r:embed="rId6"/>
                <a:stretch>
                  <a:fillRect l="-956" b="-75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F39EDF-AEEF-4D62-B815-D5DE1BF5BEA4}"/>
                  </a:ext>
                </a:extLst>
              </p:cNvPr>
              <p:cNvSpPr txBox="1"/>
              <p:nvPr/>
            </p:nvSpPr>
            <p:spPr>
              <a:xfrm>
                <a:off x="6474542" y="4055806"/>
                <a:ext cx="4970206" cy="787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PED (at point 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</m:oMath>
                </a14:m>
                <a:r>
                  <a:rPr lang="en-IN" dirty="0"/>
                  <a:t> = 0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F39EDF-AEEF-4D62-B815-D5DE1BF5B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542" y="4055806"/>
                <a:ext cx="4970206" cy="787267"/>
              </a:xfrm>
              <a:prstGeom prst="rect">
                <a:avLst/>
              </a:prstGeom>
              <a:blipFill>
                <a:blip r:embed="rId7"/>
                <a:stretch>
                  <a:fillRect l="-9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23C56B-E1DE-443F-9028-960466C607A4}"/>
                  </a:ext>
                </a:extLst>
              </p:cNvPr>
              <p:cNvSpPr txBox="1"/>
              <p:nvPr/>
            </p:nvSpPr>
            <p:spPr>
              <a:xfrm>
                <a:off x="6474542" y="4843073"/>
                <a:ext cx="5102942" cy="787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PED (at point 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den>
                    </m:f>
                  </m:oMath>
                </a14:m>
                <a:r>
                  <a:rPr lang="en-IN" dirty="0"/>
                  <a:t> = 1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23C56B-E1DE-443F-9028-960466C60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542" y="4843073"/>
                <a:ext cx="5102942" cy="787267"/>
              </a:xfrm>
              <a:prstGeom prst="rect">
                <a:avLst/>
              </a:prstGeom>
              <a:blipFill>
                <a:blip r:embed="rId8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296"/>
    </mc:Choice>
    <mc:Fallback xmlns="">
      <p:transition spd="slow" advTm="21129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3762F3-4296-48CE-9BC9-2D277CED4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19" t="17403" r="21129" b="22137"/>
          <a:stretch/>
        </p:blipFill>
        <p:spPr>
          <a:xfrm>
            <a:off x="1415844" y="0"/>
            <a:ext cx="6297561" cy="68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"/>
    </mc:Choice>
    <mc:Fallback xmlns="">
      <p:transition spd="slow" advTm="47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F7F8-A994-420E-97ED-E940AE0E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en-IN" dirty="0"/>
              <a:t>Determinants of 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BE29E-1293-44A3-9F6E-C53D0753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943" y="1238865"/>
            <a:ext cx="10650270" cy="5456903"/>
          </a:xfrm>
        </p:spPr>
        <p:txBody>
          <a:bodyPr/>
          <a:lstStyle/>
          <a:p>
            <a:r>
              <a:rPr lang="en-IN" dirty="0"/>
              <a:t>Availability of substitutes</a:t>
            </a:r>
          </a:p>
          <a:p>
            <a:pPr marL="457200" lvl="1" indent="0">
              <a:buNone/>
            </a:pPr>
            <a:r>
              <a:rPr lang="en-IN" dirty="0"/>
              <a:t>More substitutes – Elastic</a:t>
            </a:r>
          </a:p>
          <a:p>
            <a:pPr marL="457200" lvl="1" indent="0">
              <a:buNone/>
            </a:pPr>
            <a:r>
              <a:rPr lang="en-IN" dirty="0"/>
              <a:t>Less Substitutes – Inelastic</a:t>
            </a:r>
          </a:p>
          <a:p>
            <a:pPr marL="457200" lvl="1" indent="0">
              <a:buNone/>
            </a:pPr>
            <a:r>
              <a:rPr lang="en-IN" dirty="0"/>
              <a:t>E.g. Salt - few substitutes – Increase in price – very little change in demand – Inelastic</a:t>
            </a:r>
          </a:p>
          <a:p>
            <a:pPr marL="457200" lvl="1" indent="0">
              <a:buNone/>
            </a:pPr>
            <a:r>
              <a:rPr lang="en-IN" dirty="0"/>
              <a:t>Pasta – more substitutes (rice, noodles)  - Increase in price – greater change in demand – Elastic</a:t>
            </a:r>
          </a:p>
          <a:p>
            <a:pPr marL="457200" lvl="1" indent="0">
              <a:buNone/>
            </a:pPr>
            <a:endParaRPr lang="en-IN" dirty="0"/>
          </a:p>
          <a:p>
            <a:r>
              <a:rPr lang="en-IN" dirty="0"/>
              <a:t>Width(Size of market)</a:t>
            </a:r>
          </a:p>
          <a:p>
            <a:pPr lvl="1"/>
            <a:r>
              <a:rPr lang="en-IN" dirty="0"/>
              <a:t>Wider market – Inelastic demand</a:t>
            </a:r>
          </a:p>
          <a:p>
            <a:pPr lvl="1"/>
            <a:r>
              <a:rPr lang="en-IN" dirty="0"/>
              <a:t>Narrow market – Elastic </a:t>
            </a:r>
            <a:r>
              <a:rPr lang="en-IN" dirty="0" err="1"/>
              <a:t>Elastic</a:t>
            </a:r>
            <a:r>
              <a:rPr lang="en-IN" dirty="0"/>
              <a:t> </a:t>
            </a:r>
          </a:p>
          <a:p>
            <a:pPr lvl="1"/>
            <a:r>
              <a:rPr lang="en-IN" dirty="0" err="1"/>
              <a:t>Eg</a:t>
            </a:r>
            <a:r>
              <a:rPr lang="en-IN" dirty="0"/>
              <a:t> food – wider market – few substitute – Inelastic </a:t>
            </a:r>
          </a:p>
          <a:p>
            <a:pPr lvl="1"/>
            <a:r>
              <a:rPr lang="en-IN" dirty="0"/>
              <a:t>Pasta – Narrow market – more substitute – Elastic</a:t>
            </a:r>
          </a:p>
          <a:p>
            <a:pPr lvl="1"/>
            <a:r>
              <a:rPr lang="en-IN" dirty="0"/>
              <a:t>E.g. Sweets – wider market – few substitute - Inelastic</a:t>
            </a:r>
          </a:p>
          <a:p>
            <a:pPr lvl="1"/>
            <a:r>
              <a:rPr lang="en-IN" dirty="0"/>
              <a:t>Eclairs – narrow market – more substitutes – Elastic 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543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A161-A9A9-4CE3-8C9E-859B61194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639" y="265470"/>
            <a:ext cx="10722077" cy="6592529"/>
          </a:xfrm>
        </p:spPr>
        <p:txBody>
          <a:bodyPr>
            <a:noAutofit/>
          </a:bodyPr>
          <a:lstStyle/>
          <a:p>
            <a:r>
              <a:rPr lang="en-IN" dirty="0"/>
              <a:t>Time</a:t>
            </a:r>
          </a:p>
          <a:p>
            <a:pPr lvl="1"/>
            <a:r>
              <a:rPr lang="en-IN" sz="2000" dirty="0"/>
              <a:t>Long period of time – Elastic demand </a:t>
            </a:r>
          </a:p>
          <a:p>
            <a:pPr lvl="1"/>
            <a:r>
              <a:rPr lang="en-IN" sz="2000" dirty="0" err="1"/>
              <a:t>E.g</a:t>
            </a:r>
            <a:r>
              <a:rPr lang="en-IN" sz="2000" dirty="0"/>
              <a:t> Increase in oil price – Short term – few substitutes– still have to drive cars, industry use oil, business cant change from oil-fired system to gas- fired power stations – Inelastic demand in short term.</a:t>
            </a:r>
          </a:p>
          <a:p>
            <a:pPr lvl="1"/>
            <a:r>
              <a:rPr lang="en-IN" sz="2000" dirty="0"/>
              <a:t>Short term – fixed budget, lack of information, durability of goods.</a:t>
            </a:r>
          </a:p>
          <a:p>
            <a:r>
              <a:rPr lang="en-IN" dirty="0"/>
              <a:t>Types of goods:</a:t>
            </a:r>
          </a:p>
          <a:p>
            <a:pPr lvl="1"/>
            <a:r>
              <a:rPr lang="en-IN" sz="2000" dirty="0"/>
              <a:t>Luxury- Elastic</a:t>
            </a:r>
          </a:p>
          <a:p>
            <a:pPr lvl="2"/>
            <a:r>
              <a:rPr lang="en-IN" sz="2000" dirty="0"/>
              <a:t>Not essential for existence.</a:t>
            </a:r>
          </a:p>
          <a:p>
            <a:pPr lvl="1"/>
            <a:r>
              <a:rPr lang="en-IN" sz="2000" dirty="0"/>
              <a:t>Necessity- Inelastic</a:t>
            </a:r>
          </a:p>
          <a:p>
            <a:pPr lvl="2"/>
            <a:r>
              <a:rPr lang="en-IN" sz="2000" dirty="0"/>
              <a:t>Whatever the price change, have to buy</a:t>
            </a:r>
          </a:p>
          <a:p>
            <a:pPr lvl="2"/>
            <a:r>
              <a:rPr lang="en-IN" sz="2000" dirty="0"/>
              <a:t>Difficult to define what is necessity and luxury.</a:t>
            </a:r>
          </a:p>
          <a:p>
            <a:r>
              <a:rPr lang="en-IN" dirty="0"/>
              <a:t>Total Expenditure:</a:t>
            </a:r>
          </a:p>
          <a:p>
            <a:pPr lvl="1"/>
            <a:r>
              <a:rPr lang="en-IN" sz="2000" dirty="0"/>
              <a:t>High TE- Elastic</a:t>
            </a:r>
          </a:p>
          <a:p>
            <a:pPr lvl="1"/>
            <a:r>
              <a:rPr lang="en-IN" sz="2000" dirty="0"/>
              <a:t>Low TE- Inelastic</a:t>
            </a:r>
          </a:p>
          <a:p>
            <a:pPr lvl="1"/>
            <a:r>
              <a:rPr lang="en-IN" sz="2000" dirty="0" err="1"/>
              <a:t>Eg.</a:t>
            </a:r>
            <a:r>
              <a:rPr lang="en-IN" sz="2000" dirty="0"/>
              <a:t> Grocery and rent </a:t>
            </a:r>
          </a:p>
          <a:p>
            <a:endParaRPr lang="en-IN" dirty="0"/>
          </a:p>
          <a:p>
            <a:pPr lvl="2"/>
            <a:endParaRPr lang="en-IN" sz="2000" dirty="0"/>
          </a:p>
          <a:p>
            <a:endParaRPr lang="en-IN" dirty="0"/>
          </a:p>
          <a:p>
            <a:pPr lvl="1"/>
            <a:endParaRPr lang="en-IN" sz="2000" dirty="0"/>
          </a:p>
          <a:p>
            <a:pPr marL="457200" lvl="1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36086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BFDC5-2DA0-42C4-84D1-51530EE736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35" t="43868" r="51976" b="17833"/>
          <a:stretch/>
        </p:blipFill>
        <p:spPr>
          <a:xfrm>
            <a:off x="1356851" y="0"/>
            <a:ext cx="990172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DC319A0-7232-43FF-A7A1-285914690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"/>
    </mc:Choice>
    <mc:Fallback xmlns="">
      <p:transition spd="slow" advTm="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01B3-B9B4-4B00-B28D-7B99F0DD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Price Elasticity of Demand and Total Expenditure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BEF43F-53CD-42B9-9CE0-7395AE67EB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7639" y="2286000"/>
          <a:ext cx="1041235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574">
                  <a:extLst>
                    <a:ext uri="{9D8B030D-6E8A-4147-A177-3AD203B41FA5}">
                      <a16:colId xmlns:a16="http://schemas.microsoft.com/office/drawing/2014/main" val="3997911822"/>
                    </a:ext>
                  </a:extLst>
                </a:gridCol>
                <a:gridCol w="3772392">
                  <a:extLst>
                    <a:ext uri="{9D8B030D-6E8A-4147-A177-3AD203B41FA5}">
                      <a16:colId xmlns:a16="http://schemas.microsoft.com/office/drawing/2014/main" val="4012352182"/>
                    </a:ext>
                  </a:extLst>
                </a:gridCol>
                <a:gridCol w="3772392">
                  <a:extLst>
                    <a:ext uri="{9D8B030D-6E8A-4147-A177-3AD203B41FA5}">
                      <a16:colId xmlns:a16="http://schemas.microsoft.com/office/drawing/2014/main" val="1884271606"/>
                    </a:ext>
                  </a:extLst>
                </a:gridCol>
              </a:tblGrid>
              <a:tr h="3215148">
                <a:tc>
                  <a:txBody>
                    <a:bodyPr/>
                    <a:lstStyle/>
                    <a:p>
                      <a:r>
                        <a:rPr lang="en-IN" sz="2400" dirty="0"/>
                        <a:t>Inelastic Demand</a:t>
                      </a:r>
                    </a:p>
                    <a:p>
                      <a:endParaRPr lang="en-IN" sz="2400" dirty="0"/>
                    </a:p>
                    <a:p>
                      <a:r>
                        <a:rPr lang="en-IN" sz="2400" dirty="0"/>
                        <a:t>Total expenditure will rise with rise in price.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Elastic Demand</a:t>
                      </a:r>
                    </a:p>
                    <a:p>
                      <a:endParaRPr lang="en-IN" sz="2400" dirty="0"/>
                    </a:p>
                    <a:p>
                      <a:r>
                        <a:rPr lang="en-IN" sz="2400" dirty="0"/>
                        <a:t>Total expenditure will fall with rise in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Unitary Elastic Demand</a:t>
                      </a:r>
                    </a:p>
                    <a:p>
                      <a:endParaRPr lang="en-IN" sz="2400" dirty="0"/>
                    </a:p>
                    <a:p>
                      <a:r>
                        <a:rPr lang="en-IN" sz="2400" dirty="0"/>
                        <a:t>Total expenditure will remain unchanged because the percentage rise in price  will be equal and opposite to percentage fall in demand.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84487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722A17E-D943-4FAE-A46F-2A8D5D031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55"/>
    </mc:Choice>
    <mc:Fallback xmlns="">
      <p:transition spd="slow" advTm="117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22DC6-8245-425C-B843-A440B1B0D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40" t="21277" r="21129" b="8152"/>
          <a:stretch/>
        </p:blipFill>
        <p:spPr>
          <a:xfrm>
            <a:off x="0" y="0"/>
            <a:ext cx="541531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BC91B1-8177-412B-8DF4-C8A3DF374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61" t="53550" r="21855" b="25149"/>
          <a:stretch/>
        </p:blipFill>
        <p:spPr>
          <a:xfrm>
            <a:off x="5958348" y="0"/>
            <a:ext cx="6231859" cy="24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1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8C02-E9AB-4DA4-A2C9-497D6567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meaning of demand elasticity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2FE3-1F7E-4FE7-B071-CB89A9EA3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9704"/>
          </a:xfrm>
        </p:spPr>
        <p:txBody>
          <a:bodyPr/>
          <a:lstStyle/>
          <a:p>
            <a:r>
              <a:rPr lang="en-IN" sz="2400" dirty="0"/>
              <a:t>Elasticity is a measure of how much the quantity demanded is affected by changes in price, income or other factors.</a:t>
            </a:r>
          </a:p>
          <a:p>
            <a:endParaRPr lang="en-IN" sz="2400" dirty="0"/>
          </a:p>
          <a:p>
            <a:r>
              <a:rPr lang="en-IN" sz="2400" dirty="0"/>
              <a:t>Different elasticities of demand measure the proportionate response of quantity demanded to a proportionate change in the variables that affect demand.</a:t>
            </a:r>
          </a:p>
          <a:p>
            <a:r>
              <a:rPr lang="en-IN" sz="2400" dirty="0"/>
              <a:t>Price elasticity of demand </a:t>
            </a:r>
          </a:p>
          <a:p>
            <a:r>
              <a:rPr lang="en-IN" sz="2400" dirty="0"/>
              <a:t>Income elasticity of demand</a:t>
            </a:r>
          </a:p>
          <a:p>
            <a:r>
              <a:rPr lang="en-IN" sz="2400" dirty="0"/>
              <a:t>Cross elasticity of demand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87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81"/>
    </mc:Choice>
    <mc:Fallback xmlns="">
      <p:transition spd="slow" advTm="973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CC3D-7AF8-4B93-8319-BE8B797B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Price elasticity of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3BA7A-CB39-4591-8C97-C5F6DF915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71600"/>
                <a:ext cx="11019503" cy="5250426"/>
              </a:xfrm>
            </p:spPr>
            <p:txBody>
              <a:bodyPr>
                <a:normAutofit/>
              </a:bodyPr>
              <a:lstStyle/>
              <a:p>
                <a:r>
                  <a:rPr lang="en-IN" sz="2400" dirty="0"/>
                  <a:t>Responsiveness of changes in quantity demanded to changes in price.</a:t>
                </a:r>
              </a:p>
              <a:p>
                <a:r>
                  <a:rPr lang="en-IN" sz="2400" dirty="0"/>
                  <a:t>Formula:</a:t>
                </a:r>
              </a:p>
              <a:p>
                <a:pPr marL="1371600" lvl="3" indent="0">
                  <a:buNone/>
                </a:pPr>
                <a:r>
                  <a:rPr lang="en-US" sz="2400" b="1" dirty="0"/>
                  <a:t>Price Elasticity of Demand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𝒒𝒖𝒂𝒏𝒕𝒊𝒕𝒚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𝒅𝒆𝒎𝒂𝒏𝒅𝒆𝒅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𝒑𝒓𝒊𝒄𝒆</m:t>
                        </m:r>
                      </m:den>
                    </m:f>
                  </m:oMath>
                </a14:m>
                <a:endParaRPr lang="en-IN" sz="2400" b="1" dirty="0"/>
              </a:p>
              <a:p>
                <a:pPr marL="1371600" lvl="3" indent="0">
                  <a:buNone/>
                </a:pPr>
                <a:endParaRPr lang="en-IN" sz="24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𝑞𝑢𝑎𝑛𝑡𝑖𝑡𝑦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𝑑𝑒𝑚𝑎𝑛𝑑𝑒𝑑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𝑁𝑒𝑤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𝑂𝑟𝑖𝑔𝑖𝑛𝑎𝑙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𝑄𝑢𝑎𝑛𝑡𝑖𝑡𝑦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𝑂𝑟𝑖𝑔𝑖𝑛𝑎𝑙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𝑄𝑢𝑎𝑛𝑡𝑖𝑡𝑦</m:t>
                        </m:r>
                      </m:den>
                    </m:f>
                  </m:oMath>
                </a14:m>
                <a:r>
                  <a:rPr lang="en-IN" sz="2400" dirty="0"/>
                  <a:t> *100</a:t>
                </a:r>
              </a:p>
              <a:p>
                <a:pPr marL="457200" lvl="1" indent="0">
                  <a:buNone/>
                </a:pPr>
                <a:endParaRPr lang="en-IN" sz="2400" dirty="0"/>
              </a:p>
              <a:p>
                <a:pPr marL="457200" lvl="1" indent="0">
                  <a:buNone/>
                </a:pPr>
                <a:r>
                  <a:rPr lang="en-IN" sz="2400" b="0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𝑃𝑟𝑖𝑐𝑒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𝑁𝑒𝑤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𝑃𝑟𝑖𝑐𝑒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𝑂𝑟𝑖𝑔𝑖𝑛𝑎𝑙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𝑃𝑟𝑖𝑐𝑒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𝑂𝑟𝑖𝑔𝑖𝑛𝑎𝑙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𝑃𝑟𝑖𝑐𝑒</m:t>
                        </m:r>
                      </m:den>
                    </m:f>
                  </m:oMath>
                </a14:m>
                <a:r>
                  <a:rPr lang="en-IN" sz="2400" dirty="0"/>
                  <a:t> *100</a:t>
                </a:r>
              </a:p>
              <a:p>
                <a:pPr marL="457200" lvl="1" indent="0">
                  <a:buNone/>
                </a:pPr>
                <a:endParaRPr lang="en-IN" sz="2400" dirty="0"/>
              </a:p>
              <a:p>
                <a:pPr marL="457200" lvl="1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3BA7A-CB39-4591-8C97-C5F6DF915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71600"/>
                <a:ext cx="11019503" cy="5250426"/>
              </a:xfrm>
              <a:blipFill>
                <a:blip r:embed="rId4"/>
                <a:stretch>
                  <a:fillRect l="-719" t="-6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8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33"/>
    </mc:Choice>
    <mc:Fallback xmlns="">
      <p:transition spd="slow" advTm="956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225EB-0774-4735-B27A-EE1782F89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35" t="22782" r="58750" b="40426"/>
          <a:stretch/>
        </p:blipFill>
        <p:spPr>
          <a:xfrm>
            <a:off x="2241753" y="0"/>
            <a:ext cx="7783789" cy="662202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445A83A-B9B9-4155-82A8-22ABB118F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"/>
    </mc:Choice>
    <mc:Fallback xmlns="">
      <p:transition spd="slow" advTm="1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D8CEC-A4A8-4040-811B-3D2AAC9B6C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40" t="25150" r="26572" b="11164"/>
          <a:stretch/>
        </p:blipFill>
        <p:spPr>
          <a:xfrm>
            <a:off x="3200399" y="0"/>
            <a:ext cx="6587147" cy="706447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A5FC4C-983A-4E19-906D-DC24BCD61D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"/>
    </mc:Choice>
    <mc:Fallback xmlns="">
      <p:transition spd="slow" advTm="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1340-C3D5-4F6C-9AAD-34CD8601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96145"/>
          </a:xfrm>
        </p:spPr>
        <p:txBody>
          <a:bodyPr/>
          <a:lstStyle/>
          <a:p>
            <a:r>
              <a:rPr lang="en-IN" dirty="0"/>
              <a:t>Elastic and Inelastic Demand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0900C7-8CE8-4033-8CC8-ADD94A2AA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68" y="914400"/>
            <a:ext cx="6548283" cy="5792785"/>
          </a:xfrm>
        </p:spPr>
      </p:pic>
    </p:spTree>
    <p:extLst>
      <p:ext uri="{BB962C8B-B14F-4D97-AF65-F5344CB8AC3E}">
        <p14:creationId xmlns:p14="http://schemas.microsoft.com/office/powerpoint/2010/main" val="28846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34"/>
    </mc:Choice>
    <mc:Fallback xmlns="">
      <p:transition spd="slow" advTm="1438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8A19-422F-48A7-8604-531F8AF1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7920"/>
            <a:ext cx="10178322" cy="679499"/>
          </a:xfrm>
        </p:spPr>
        <p:txBody>
          <a:bodyPr>
            <a:normAutofit fontScale="90000"/>
          </a:bodyPr>
          <a:lstStyle/>
          <a:p>
            <a:r>
              <a:rPr lang="en-IN" dirty="0"/>
              <a:t>Elastic &amp; Inelastic demand curve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0B492C-303C-4629-974A-08EE19A06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10" t="23601" r="48274" b="37094"/>
          <a:stretch/>
        </p:blipFill>
        <p:spPr>
          <a:xfrm>
            <a:off x="1251677" y="1135625"/>
            <a:ext cx="10178321" cy="56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87"/>
    </mc:Choice>
    <mc:Fallback xmlns="">
      <p:transition spd="slow" advTm="1000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13A7-6F43-4DDF-9E94-EF47315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Unitary Elastic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34F86C-4C9B-422A-BEFB-58D1C98A3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867" t="54166" r="26447" b="10543"/>
          <a:stretch/>
        </p:blipFill>
        <p:spPr>
          <a:xfrm>
            <a:off x="1251678" y="1622323"/>
            <a:ext cx="5547328" cy="50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25"/>
    </mc:Choice>
    <mc:Fallback xmlns="">
      <p:transition spd="slow" advTm="2362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9634-4B43-484E-8917-4660F292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Perfectly Elastic and Perfectly Inelastic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F9DB36-5D45-4E1A-91D9-11BD800CC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2558" t="58484" r="23217" b="6440"/>
          <a:stretch/>
        </p:blipFill>
        <p:spPr>
          <a:xfrm>
            <a:off x="1251677" y="2544419"/>
            <a:ext cx="4990751" cy="4062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E3001-6C20-47F2-9C07-84C7BE4512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9" t="23428" r="27056" b="42792"/>
          <a:stretch/>
        </p:blipFill>
        <p:spPr>
          <a:xfrm>
            <a:off x="7009345" y="2544419"/>
            <a:ext cx="4420655" cy="4082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BD89A-269D-473A-84AE-1D558C43B155}"/>
              </a:ext>
            </a:extLst>
          </p:cNvPr>
          <p:cNvSpPr txBox="1"/>
          <p:nvPr/>
        </p:nvSpPr>
        <p:spPr>
          <a:xfrm>
            <a:off x="1251677" y="2109019"/>
            <a:ext cx="499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PERFECTLY ELASTIC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663C1-C28D-4AB9-8E35-13E67645092B}"/>
              </a:ext>
            </a:extLst>
          </p:cNvPr>
          <p:cNvSpPr txBox="1"/>
          <p:nvPr/>
        </p:nvSpPr>
        <p:spPr>
          <a:xfrm>
            <a:off x="7009345" y="2108396"/>
            <a:ext cx="442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PERFECTLY INELASTIC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2D8AA12-60C8-494B-B435-78117E0D4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1"/>
    </mc:Choice>
    <mc:Fallback xmlns="">
      <p:transition spd="slow" advTm="71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252</TotalTime>
  <Words>453</Words>
  <Application>Microsoft Office PowerPoint</Application>
  <PresentationFormat>Widescreen</PresentationFormat>
  <Paragraphs>68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Gill Sans MT</vt:lpstr>
      <vt:lpstr>Impact</vt:lpstr>
      <vt:lpstr>Badge</vt:lpstr>
      <vt:lpstr>Ch 8  Price Elasticity of Demand Part 1</vt:lpstr>
      <vt:lpstr>The meaning of demand elasticity</vt:lpstr>
      <vt:lpstr>Price elasticity of demand</vt:lpstr>
      <vt:lpstr>PowerPoint Presentation</vt:lpstr>
      <vt:lpstr>PowerPoint Presentation</vt:lpstr>
      <vt:lpstr>Elastic and Inelastic Demand</vt:lpstr>
      <vt:lpstr>Elastic &amp; Inelastic demand curve</vt:lpstr>
      <vt:lpstr>Unitary Elastic</vt:lpstr>
      <vt:lpstr>Perfectly Elastic and Perfectly Inelastic</vt:lpstr>
      <vt:lpstr>Price Elasticity along a straight Demand Curve</vt:lpstr>
      <vt:lpstr>PowerPoint Presentation</vt:lpstr>
      <vt:lpstr>Determinants of PED</vt:lpstr>
      <vt:lpstr>PowerPoint Presentation</vt:lpstr>
      <vt:lpstr>PowerPoint Presentation</vt:lpstr>
      <vt:lpstr>Price Elasticity of Demand and Total Expenditure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  Price Elasticity of Demand Part 1</dc:title>
  <dc:creator>shabi zaidi</dc:creator>
  <cp:lastModifiedBy>shabi zaidi</cp:lastModifiedBy>
  <cp:revision>15</cp:revision>
  <dcterms:created xsi:type="dcterms:W3CDTF">2020-07-07T21:32:59Z</dcterms:created>
  <dcterms:modified xsi:type="dcterms:W3CDTF">2021-11-17T06:32:10Z</dcterms:modified>
</cp:coreProperties>
</file>