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A2D7-B515-41E3-BEA3-15AD17E30966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D6985-89CD-4E1C-92F1-2E3388D2E4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1528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D6985-89CD-4E1C-92F1-2E3388D2E4A1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19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858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319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0486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3912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74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634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940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9793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196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5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792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12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521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486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25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92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9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83D45DA-A0E8-43D2-92CE-E6ABD00F1EA7}" type="datetimeFigureOut">
              <a:rPr lang="en-IN" smtClean="0"/>
              <a:t>21-11-2021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FA258-F401-433B-94D3-56D42C2D980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24062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472B9-41FA-4B95-9604-34D90D9A0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2532" y="420329"/>
            <a:ext cx="7766936" cy="3008671"/>
          </a:xfrm>
        </p:spPr>
        <p:txBody>
          <a:bodyPr>
            <a:normAutofit fontScale="90000"/>
          </a:bodyPr>
          <a:lstStyle/>
          <a:p>
            <a:r>
              <a:rPr lang="en-IN" dirty="0"/>
              <a:t>Ch 9</a:t>
            </a:r>
            <a:br>
              <a:rPr lang="en-IN" dirty="0"/>
            </a:br>
            <a:r>
              <a:rPr lang="en-IN" dirty="0"/>
              <a:t>Income and Cross-Elasticities</a:t>
            </a:r>
          </a:p>
        </p:txBody>
      </p:sp>
    </p:spTree>
    <p:extLst>
      <p:ext uri="{BB962C8B-B14F-4D97-AF65-F5344CB8AC3E}">
        <p14:creationId xmlns:p14="http://schemas.microsoft.com/office/powerpoint/2010/main" val="210694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0F1D-AE07-4229-BB53-E7455550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Necessities and Luxuries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C963F-7DDD-44C8-9F90-5F6E3050F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Necessities (Basic goods) – IED is less than +1.</a:t>
            </a:r>
          </a:p>
          <a:p>
            <a:r>
              <a:rPr lang="en-IN" dirty="0"/>
              <a:t>Luxuries (Superior goods) – IED is greater than +1.</a:t>
            </a:r>
          </a:p>
          <a:p>
            <a:r>
              <a:rPr lang="en-IN" dirty="0"/>
              <a:t>Useful to discuss necessities and luxuries in theory but putting precise values on these in terms of IED might not be that helpful.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1392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25CBC-8105-4280-9897-AD9AE6BFA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26727"/>
            <a:ext cx="9601196" cy="477958"/>
          </a:xfrm>
        </p:spPr>
        <p:txBody>
          <a:bodyPr>
            <a:normAutofit fontScale="90000"/>
          </a:bodyPr>
          <a:lstStyle/>
          <a:p>
            <a:r>
              <a:rPr lang="en-IN" dirty="0"/>
              <a:t>Cross – Price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F80-A3DA-46B7-8E7D-68118EDE9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95401" y="766916"/>
                <a:ext cx="9601196" cy="5108952"/>
              </a:xfrm>
            </p:spPr>
            <p:txBody>
              <a:bodyPr/>
              <a:lstStyle/>
              <a:p>
                <a:r>
                  <a:rPr lang="en-IN" dirty="0"/>
                  <a:t>XED measures the proportionate response of quantity demanded of one good to proportionate change in price of another.</a:t>
                </a:r>
              </a:p>
              <a:p>
                <a:r>
                  <a:rPr lang="en-IN" dirty="0"/>
                  <a:t>E.g. By how much demand for goat increases when the price of beef goes up.</a:t>
                </a:r>
              </a:p>
              <a:p>
                <a:r>
                  <a:rPr lang="en-IN" dirty="0"/>
                  <a:t>Formula-</a:t>
                </a:r>
              </a:p>
              <a:p>
                <a:pPr lvl="1"/>
                <a:r>
                  <a:rPr lang="en-IN" sz="2800" dirty="0"/>
                  <a:t>XED=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𝑞𝑢𝑎𝑛𝑡𝑖𝑡𝑦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𝑑𝑒𝑚𝑎𝑛𝑑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𝑓𝑜𝑟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num>
                      <m:den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𝑝𝑟𝑖𝑐𝑒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den>
                    </m:f>
                  </m:oMath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AAF80-A3DA-46B7-8E7D-68118EDE9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1" y="766916"/>
                <a:ext cx="9601196" cy="5108952"/>
              </a:xfrm>
              <a:blipFill>
                <a:blip r:embed="rId2"/>
                <a:stretch>
                  <a:fillRect l="-318" t="-7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0818529-E466-4387-9774-2A4A52ACA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650020"/>
              </p:ext>
            </p:extLst>
          </p:nvPr>
        </p:nvGraphicFramePr>
        <p:xfrm>
          <a:off x="1471561" y="375783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4415211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743473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XED Inelastic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XED &lt; 1 and XED &gt;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89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XED Elastic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XED &gt; 1 and XED &lt;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08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650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AADE0-8EED-43F7-8F75-BAE63D858F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6" t="25580" r="58992" b="10949"/>
          <a:stretch/>
        </p:blipFill>
        <p:spPr>
          <a:xfrm>
            <a:off x="0" y="-1"/>
            <a:ext cx="6799006" cy="686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87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45D19-7A23-4741-94A8-BF575EBDB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739"/>
            <a:ext cx="9601196" cy="595946"/>
          </a:xfrm>
        </p:spPr>
        <p:txBody>
          <a:bodyPr>
            <a:normAutofit fontScale="90000"/>
          </a:bodyPr>
          <a:lstStyle/>
          <a:p>
            <a:r>
              <a:rPr lang="en-IN" dirty="0"/>
              <a:t>Substitutes and Complements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B7407-7D10-4838-8C65-78DC687C8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781665"/>
            <a:ext cx="10724534" cy="5884606"/>
          </a:xfrm>
        </p:spPr>
        <p:txBody>
          <a:bodyPr>
            <a:normAutofit/>
          </a:bodyPr>
          <a:lstStyle/>
          <a:p>
            <a:r>
              <a:rPr lang="en-IN" dirty="0"/>
              <a:t>Substitutes – good that can be replaced by another good</a:t>
            </a:r>
          </a:p>
          <a:p>
            <a:pPr lvl="1"/>
            <a:r>
              <a:rPr lang="en-IN" dirty="0"/>
              <a:t>Positive XED</a:t>
            </a:r>
          </a:p>
          <a:p>
            <a:pPr lvl="1"/>
            <a:r>
              <a:rPr lang="en-IN" dirty="0"/>
              <a:t>E.g. Lamb and chicken, coke and </a:t>
            </a:r>
            <a:r>
              <a:rPr lang="en-IN" dirty="0" err="1"/>
              <a:t>pepsi</a:t>
            </a:r>
            <a:r>
              <a:rPr lang="en-IN" dirty="0"/>
              <a:t>, holiday in </a:t>
            </a:r>
            <a:r>
              <a:rPr lang="en-IN" dirty="0" err="1"/>
              <a:t>spain</a:t>
            </a:r>
            <a:r>
              <a:rPr lang="en-IN" dirty="0"/>
              <a:t> and holiday in turkey, Asian food and Mexican food, tea coffee</a:t>
            </a:r>
          </a:p>
          <a:p>
            <a:pPr marL="457200" lvl="1" indent="0">
              <a:buNone/>
            </a:pPr>
            <a:r>
              <a:rPr lang="en-IN" dirty="0"/>
              <a:t>Increase in price of lamb leads to increase in quantity demanded of chicken.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Complements – </a:t>
            </a:r>
          </a:p>
          <a:p>
            <a:pPr lvl="1"/>
            <a:r>
              <a:rPr lang="en-IN" dirty="0"/>
              <a:t>Negative XED.</a:t>
            </a:r>
          </a:p>
          <a:p>
            <a:pPr lvl="1"/>
            <a:r>
              <a:rPr lang="en-IN" dirty="0"/>
              <a:t>E.g. Tablets and apps, tennis racket and tennis ball, Petrol and car</a:t>
            </a:r>
          </a:p>
          <a:p>
            <a:pPr marL="457200" lvl="1" indent="0">
              <a:buNone/>
            </a:pPr>
            <a:r>
              <a:rPr lang="en-IN" dirty="0"/>
              <a:t>Increase in price of car leads to decrease in demand for petrol.</a:t>
            </a:r>
          </a:p>
          <a:p>
            <a:pPr marL="457200" lvl="1" indent="0">
              <a:buNone/>
            </a:pPr>
            <a:endParaRPr lang="en-IN" dirty="0"/>
          </a:p>
          <a:p>
            <a:r>
              <a:rPr lang="en-IN" dirty="0"/>
              <a:t>Unrelated goods - Zero XED</a:t>
            </a:r>
          </a:p>
          <a:p>
            <a:pPr lvl="1"/>
            <a:r>
              <a:rPr lang="en-IN" dirty="0"/>
              <a:t>E.g. Glue and chocolate bars</a:t>
            </a:r>
          </a:p>
          <a:p>
            <a:pPr marL="457200" lvl="1" indent="0">
              <a:buNone/>
            </a:pPr>
            <a:r>
              <a:rPr lang="en-IN" dirty="0"/>
              <a:t>Increase in price of glue will not have any effect on demand for chocolate bars.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475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A9225-69F6-4C78-BE56-33AD500E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497305"/>
          </a:xfrm>
        </p:spPr>
        <p:txBody>
          <a:bodyPr>
            <a:normAutofit fontScale="90000"/>
          </a:bodyPr>
          <a:lstStyle/>
          <a:p>
            <a:r>
              <a:rPr lang="en-IN" dirty="0"/>
              <a:t>Learning Objectives: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7AB88-4B8D-4F03-91A7-7DEA172AE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6413"/>
            <a:ext cx="9912008" cy="5869858"/>
          </a:xfrm>
        </p:spPr>
        <p:txBody>
          <a:bodyPr>
            <a:normAutofit/>
          </a:bodyPr>
          <a:lstStyle/>
          <a:p>
            <a:r>
              <a:rPr lang="en-IN" sz="2800" dirty="0"/>
              <a:t>Understand the concept of ‘Income and Cross-Elasticity of Demand’</a:t>
            </a:r>
          </a:p>
          <a:p>
            <a:r>
              <a:rPr lang="en-IN" sz="2800" dirty="0"/>
              <a:t>Know how to use formula to calculate income and cross-elasticity of demand</a:t>
            </a:r>
          </a:p>
          <a:p>
            <a:r>
              <a:rPr lang="en-IN" sz="2800" dirty="0"/>
              <a:t>Understand the interpretation of numerical values of income and cross-elasticity of demand.</a:t>
            </a:r>
          </a:p>
          <a:p>
            <a:r>
              <a:rPr lang="en-IN" sz="2800" dirty="0"/>
              <a:t>Understand the difference between normal and inferior goods.</a:t>
            </a:r>
          </a:p>
          <a:p>
            <a:r>
              <a:rPr lang="en-IN" sz="2800" dirty="0"/>
              <a:t>Understand the significance of income and cross-elasticity of demand for firms, consumers and the government.</a:t>
            </a:r>
          </a:p>
        </p:txBody>
      </p:sp>
    </p:spTree>
    <p:extLst>
      <p:ext uri="{BB962C8B-B14F-4D97-AF65-F5344CB8AC3E}">
        <p14:creationId xmlns:p14="http://schemas.microsoft.com/office/powerpoint/2010/main" val="23660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7574-6FBD-43BD-A0C2-5986AF20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93558"/>
          </a:xfrm>
        </p:spPr>
        <p:txBody>
          <a:bodyPr>
            <a:normAutofit fontScale="90000"/>
          </a:bodyPr>
          <a:lstStyle/>
          <a:p>
            <a:r>
              <a:rPr lang="en-IN" dirty="0"/>
              <a:t>Income Elasticity of Demand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603612-F828-46CA-89E3-912D331E1A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802105"/>
                <a:ext cx="11257992" cy="5935579"/>
              </a:xfrm>
            </p:spPr>
            <p:txBody>
              <a:bodyPr>
                <a:normAutofit/>
              </a:bodyPr>
              <a:lstStyle/>
              <a:p>
                <a:r>
                  <a:rPr lang="en-IN" dirty="0"/>
                  <a:t>Definition: Demand for a good will change if there is change in consumers income.</a:t>
                </a:r>
              </a:p>
              <a:p>
                <a:r>
                  <a:rPr lang="en-IN" dirty="0"/>
                  <a:t>Positive IED(Normal goods) -  Income increases by 5% and Demand for good increases by 20%.</a:t>
                </a:r>
              </a:p>
              <a:p>
                <a:r>
                  <a:rPr lang="en-IN" dirty="0"/>
                  <a:t>Negative IED(inferior goods)- Increase in income leads to fall in demand.</a:t>
                </a:r>
              </a:p>
              <a:p>
                <a:r>
                  <a:rPr lang="en-IN" dirty="0"/>
                  <a:t>Zero IED- Increase in income but no change in demand.</a:t>
                </a:r>
              </a:p>
              <a:p>
                <a:r>
                  <a:rPr lang="en-IN" dirty="0"/>
                  <a:t>Formula-</a:t>
                </a:r>
              </a:p>
              <a:p>
                <a:pPr lvl="1"/>
                <a:r>
                  <a:rPr lang="en-IN" sz="3200" dirty="0"/>
                  <a:t>IED=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𝐷𝑒𝑚𝑎𝑛𝑑</m:t>
                        </m:r>
                      </m:num>
                      <m:den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𝑃𝑒𝑟𝑐𝑒𝑛𝑡𝑎𝑔𝑒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𝑐h𝑎𝑛𝑔𝑒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3200" b="0" i="1" smtClean="0">
                            <a:latin typeface="Cambria Math" panose="02040503050406030204" pitchFamily="18" charset="0"/>
                          </a:rPr>
                          <m:t>𝑖𝑛𝑐𝑜𝑚𝑒</m:t>
                        </m:r>
                      </m:den>
                    </m:f>
                  </m:oMath>
                </a14:m>
                <a:endParaRPr lang="en-IN" sz="3200" dirty="0"/>
              </a:p>
              <a:p>
                <a:pPr lvl="1"/>
                <a:r>
                  <a:rPr lang="en-IN" sz="1900" dirty="0"/>
                  <a:t>Percentage change in Quantity demand</a:t>
                </a:r>
                <a:r>
                  <a:rPr lang="en-IN" sz="26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</m:num>
                      <m:den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𝑄𝑢𝑎𝑛𝑡𝑖𝑡𝑦</m:t>
                        </m:r>
                      </m:den>
                    </m:f>
                  </m:oMath>
                </a14:m>
                <a:r>
                  <a:rPr lang="en-IN" sz="2600" dirty="0"/>
                  <a:t> * 100</a:t>
                </a:r>
              </a:p>
              <a:p>
                <a:pPr lvl="1"/>
                <a:r>
                  <a:rPr lang="en-IN" sz="2600" dirty="0"/>
                  <a:t>Percentage change in income=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𝑁𝑒𝑤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𝐼𝑛𝑐𝑜𝑚𝑒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𝐼𝑛𝑐𝑜𝑚𝑒</m:t>
                        </m:r>
                      </m:num>
                      <m:den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sz="2600" b="0" i="1" smtClean="0">
                            <a:latin typeface="Cambria Math" panose="02040503050406030204" pitchFamily="18" charset="0"/>
                          </a:rPr>
                          <m:t>𝐼𝑛𝑐𝑜𝑚𝑒</m:t>
                        </m:r>
                      </m:den>
                    </m:f>
                  </m:oMath>
                </a14:m>
                <a:r>
                  <a:rPr lang="en-IN" sz="2600" dirty="0"/>
                  <a:t> * 100</a:t>
                </a:r>
              </a:p>
              <a:p>
                <a:r>
                  <a:rPr lang="en-IN" sz="2600" dirty="0"/>
                  <a:t>E.g. Highly income elastic – holidays, rent, leisure activities</a:t>
                </a:r>
              </a:p>
              <a:p>
                <a:pPr lvl="1"/>
                <a:r>
                  <a:rPr lang="en-IN" sz="2400" dirty="0"/>
                  <a:t>Inelastic – Washing liquid</a:t>
                </a:r>
              </a:p>
              <a:p>
                <a:pPr marL="457200" lvl="1" indent="0">
                  <a:buNone/>
                </a:pPr>
                <a:endParaRPr lang="en-IN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603612-F828-46CA-89E3-912D331E1A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802105"/>
                <a:ext cx="11257992" cy="5935579"/>
              </a:xfrm>
              <a:blipFill>
                <a:blip r:embed="rId2"/>
                <a:stretch>
                  <a:fillRect l="-541" t="-617" r="-325" b="-71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57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4FBD0AF-0805-4C9C-B749-B912A13CE5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50351"/>
              </p:ext>
            </p:extLst>
          </p:nvPr>
        </p:nvGraphicFramePr>
        <p:xfrm>
          <a:off x="1619045" y="280219"/>
          <a:ext cx="81280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75329280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0662847"/>
                    </a:ext>
                  </a:extLst>
                </a:gridCol>
              </a:tblGrid>
              <a:tr h="294093">
                <a:tc>
                  <a:txBody>
                    <a:bodyPr/>
                    <a:lstStyle/>
                    <a:p>
                      <a:r>
                        <a:rPr lang="en-IN" dirty="0"/>
                        <a:t>Income inelastic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IED &lt; 1 and IED &gt; 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914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/>
                        <a:t>Income Elastic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IED &gt; 1 and IED &lt;-1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17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20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1B56A-321B-45F9-9760-C3D77C5E0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3" t="26889" r="55263" b="10156"/>
          <a:stretch/>
        </p:blipFill>
        <p:spPr>
          <a:xfrm>
            <a:off x="2727157" y="0"/>
            <a:ext cx="7495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6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6C6CE-7B1B-4747-8E9A-D23D2036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7733"/>
            <a:ext cx="9601196" cy="541868"/>
          </a:xfrm>
        </p:spPr>
        <p:txBody>
          <a:bodyPr>
            <a:normAutofit fontScale="90000"/>
          </a:bodyPr>
          <a:lstStyle/>
          <a:p>
            <a:r>
              <a:rPr lang="en-IN" dirty="0"/>
              <a:t>Normal and Inferior Goods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05CA-CECE-4E8C-BDE1-3FF8BE8CB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70155"/>
            <a:ext cx="10695038" cy="5781368"/>
          </a:xfrm>
        </p:spPr>
        <p:txBody>
          <a:bodyPr>
            <a:normAutofit fontScale="25000" lnSpcReduction="20000"/>
          </a:bodyPr>
          <a:lstStyle/>
          <a:p>
            <a:r>
              <a:rPr lang="en-IN" sz="8800" dirty="0"/>
              <a:t>Normal goods- Increase in demand when there is increase in income. </a:t>
            </a:r>
          </a:p>
          <a:p>
            <a:pPr lvl="2"/>
            <a:r>
              <a:rPr lang="en-IN" sz="8800" dirty="0"/>
              <a:t>Positive IED- Quantity demanded and income either both increases or decreases.</a:t>
            </a:r>
          </a:p>
          <a:p>
            <a:r>
              <a:rPr lang="en-IN" sz="8800" dirty="0"/>
              <a:t>Inferior goods- Decrease in demand when there is increase in income.</a:t>
            </a:r>
          </a:p>
          <a:p>
            <a:pPr lvl="2"/>
            <a:r>
              <a:rPr lang="en-IN" sz="8800" dirty="0"/>
              <a:t>Negative IED – Inverse relationship between quantity demanded and income.</a:t>
            </a:r>
          </a:p>
          <a:p>
            <a:r>
              <a:rPr lang="en-IN" sz="8800" dirty="0"/>
              <a:t> Switching consumption from bread to meat.</a:t>
            </a:r>
          </a:p>
          <a:p>
            <a:r>
              <a:rPr lang="en-IN" sz="8800" dirty="0"/>
              <a:t>Switching consumption from canned tomatoes to fresh tomatoes.</a:t>
            </a:r>
          </a:p>
          <a:p>
            <a:r>
              <a:rPr lang="en-IN" sz="8800" dirty="0"/>
              <a:t>Switching consumption from public transport to private vehicles.</a:t>
            </a:r>
          </a:p>
          <a:p>
            <a:r>
              <a:rPr lang="en-IN" sz="8800" dirty="0"/>
              <a:t>A good can be both a normal or inferior good depending on the level of income.</a:t>
            </a:r>
          </a:p>
          <a:p>
            <a:pPr lvl="1"/>
            <a:r>
              <a:rPr lang="en-IN" sz="8800" dirty="0"/>
              <a:t>Bread is a normal good for low income earners.</a:t>
            </a:r>
          </a:p>
          <a:p>
            <a:pPr lvl="1"/>
            <a:r>
              <a:rPr lang="en-IN" sz="8800" dirty="0"/>
              <a:t>Bread is an inferior good for high income earners</a:t>
            </a:r>
            <a:r>
              <a:rPr lang="en-IN" sz="9600" dirty="0"/>
              <a:t>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9728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E93C7-7052-4072-B95C-827FE6D066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9" t="45588" r="32828" b="8153"/>
          <a:stretch/>
        </p:blipFill>
        <p:spPr>
          <a:xfrm>
            <a:off x="0" y="0"/>
            <a:ext cx="5294671" cy="4424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20E00-8D27-44BD-BEBC-65C239EC6756}"/>
              </a:ext>
            </a:extLst>
          </p:cNvPr>
          <p:cNvSpPr txBox="1"/>
          <p:nvPr/>
        </p:nvSpPr>
        <p:spPr>
          <a:xfrm>
            <a:off x="5456903" y="958645"/>
            <a:ext cx="600259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D</a:t>
            </a:r>
            <a:r>
              <a:rPr lang="en-IN" dirty="0"/>
              <a:t>1</a:t>
            </a:r>
            <a:r>
              <a:rPr lang="en-IN" sz="2400" dirty="0"/>
              <a:t> – Demand curve for normal good.</a:t>
            </a:r>
          </a:p>
          <a:p>
            <a:r>
              <a:rPr lang="en-IN" sz="2400" dirty="0"/>
              <a:t>It is upward sloping because demand increases as income increases.</a:t>
            </a:r>
          </a:p>
          <a:p>
            <a:endParaRPr lang="en-IN" sz="2400" dirty="0"/>
          </a:p>
          <a:p>
            <a:r>
              <a:rPr lang="en-IN" sz="2400" dirty="0"/>
              <a:t>D</a:t>
            </a:r>
            <a:r>
              <a:rPr lang="en-IN" dirty="0"/>
              <a:t>2</a:t>
            </a:r>
            <a:r>
              <a:rPr lang="en-IN" sz="2400" dirty="0"/>
              <a:t> – Demand curve for inferior good.</a:t>
            </a:r>
          </a:p>
          <a:p>
            <a:r>
              <a:rPr lang="en-IN" sz="2400" dirty="0"/>
              <a:t>It is downward sloping because demand decreases as income increases.</a:t>
            </a:r>
          </a:p>
          <a:p>
            <a:endParaRPr lang="en-IN" sz="2400" dirty="0"/>
          </a:p>
          <a:p>
            <a:r>
              <a:rPr lang="en-IN" sz="2400" dirty="0"/>
              <a:t>D</a:t>
            </a:r>
            <a:r>
              <a:rPr lang="en-IN" sz="2000" dirty="0"/>
              <a:t>3</a:t>
            </a:r>
            <a:r>
              <a:rPr lang="en-IN" sz="2400" dirty="0"/>
              <a:t>- Good is normal at low levels of income. Good is inferior at high levels of income.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7538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BCB6A-B610-46B3-B46A-FDFC6B471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66" t="17618" r="23790" b="9012"/>
          <a:stretch/>
        </p:blipFill>
        <p:spPr>
          <a:xfrm>
            <a:off x="0" y="0"/>
            <a:ext cx="5884606" cy="68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9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3EEABE-9F87-4D4F-A8FF-4735B7DB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7" t="16758" r="59234" b="15682"/>
          <a:stretch/>
        </p:blipFill>
        <p:spPr>
          <a:xfrm>
            <a:off x="0" y="0"/>
            <a:ext cx="629014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F6291B-4DE3-4152-A577-BC5DEEF62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1" t="37629" r="59476" b="32464"/>
          <a:stretch/>
        </p:blipFill>
        <p:spPr>
          <a:xfrm>
            <a:off x="6290140" y="0"/>
            <a:ext cx="5901860" cy="29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2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201</TotalTime>
  <Words>609</Words>
  <Application>Microsoft Office PowerPoint</Application>
  <PresentationFormat>Widescreen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Century Gothic</vt:lpstr>
      <vt:lpstr>Wingdings 3</vt:lpstr>
      <vt:lpstr>Ion</vt:lpstr>
      <vt:lpstr>Ch 9 Income and Cross-Elasticities</vt:lpstr>
      <vt:lpstr>Learning Objectives:</vt:lpstr>
      <vt:lpstr>Income Elasticity of Demand</vt:lpstr>
      <vt:lpstr>PowerPoint Presentation</vt:lpstr>
      <vt:lpstr>PowerPoint Presentation</vt:lpstr>
      <vt:lpstr>Normal and Inferior Goods</vt:lpstr>
      <vt:lpstr>PowerPoint Presentation</vt:lpstr>
      <vt:lpstr>PowerPoint Presentation</vt:lpstr>
      <vt:lpstr>PowerPoint Presentation</vt:lpstr>
      <vt:lpstr>Necessities and Luxuries</vt:lpstr>
      <vt:lpstr>Cross – Price Elasticity of Demand</vt:lpstr>
      <vt:lpstr>PowerPoint Presentation</vt:lpstr>
      <vt:lpstr>Substitutes and Complements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9 Income and Cross-Elasticities</dc:title>
  <dc:creator>shabi zaidi</dc:creator>
  <cp:lastModifiedBy>shabi zaidi</cp:lastModifiedBy>
  <cp:revision>19</cp:revision>
  <dcterms:created xsi:type="dcterms:W3CDTF">2020-08-09T04:20:38Z</dcterms:created>
  <dcterms:modified xsi:type="dcterms:W3CDTF">2021-11-21T03:55:03Z</dcterms:modified>
</cp:coreProperties>
</file>