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47650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2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46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34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6126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68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72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69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962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291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135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382A69-A643-472B-A6F0-358609111575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54D0984-10A5-41EA-A179-0419081618BD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214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0A1A-184A-4979-A49A-251EBD218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154" y="1371600"/>
            <a:ext cx="8361229" cy="3853039"/>
          </a:xfrm>
        </p:spPr>
        <p:txBody>
          <a:bodyPr/>
          <a:lstStyle/>
          <a:p>
            <a:r>
              <a:rPr lang="en-IN" dirty="0"/>
              <a:t>Ch 10</a:t>
            </a:r>
            <a:br>
              <a:rPr lang="en-IN" dirty="0"/>
            </a:br>
            <a:r>
              <a:rPr lang="en-IN" dirty="0"/>
              <a:t>Supply and Price Elasticity of Supply</a:t>
            </a:r>
          </a:p>
        </p:txBody>
      </p:sp>
    </p:spTree>
    <p:extLst>
      <p:ext uri="{BB962C8B-B14F-4D97-AF65-F5344CB8AC3E}">
        <p14:creationId xmlns:p14="http://schemas.microsoft.com/office/powerpoint/2010/main" val="312523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28EA-D056-402A-B825-77AF39AD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0723"/>
            <a:ext cx="10707329" cy="6474542"/>
          </a:xfrm>
        </p:spPr>
        <p:txBody>
          <a:bodyPr/>
          <a:lstStyle/>
          <a:p>
            <a:r>
              <a:rPr lang="en-IN" dirty="0"/>
              <a:t>Complementary goods: Beef and leather are complementary goods.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6E44E-5569-4919-8930-4B70264E9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6" y="990600"/>
            <a:ext cx="6120886" cy="5294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0FBA22-F79A-4408-8A9B-1296F3E33C9F}"/>
              </a:ext>
            </a:extLst>
          </p:cNvPr>
          <p:cNvSpPr txBox="1"/>
          <p:nvPr/>
        </p:nvSpPr>
        <p:spPr>
          <a:xfrm>
            <a:off x="6386052" y="1150374"/>
            <a:ext cx="5456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If price of beef rises, there will be an increase in price of leather and thus quantity supplied of leather will increase. Supply curve shifts right.</a:t>
            </a:r>
          </a:p>
          <a:p>
            <a:endParaRPr lang="en-IN" dirty="0"/>
          </a:p>
          <a:p>
            <a:r>
              <a:rPr lang="en-IN" dirty="0"/>
              <a:t>If price of beef falls, there will be decrease in price of leather and thus quantity supplied of leather will decrease. Supply curve shifts left.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204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319E1B-530C-458C-B42C-1F2484962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9" t="17833" r="59366" b="33518"/>
          <a:stretch/>
        </p:blipFill>
        <p:spPr>
          <a:xfrm>
            <a:off x="0" y="0"/>
            <a:ext cx="77014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1C9BC-BD80-43B1-ADE6-39B44C32B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4" t="66675" r="59830" b="8680"/>
          <a:stretch/>
        </p:blipFill>
        <p:spPr>
          <a:xfrm>
            <a:off x="7701420" y="0"/>
            <a:ext cx="4491666" cy="20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41EC-79E7-4260-ACA5-B57B6F7A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78426"/>
          </a:xfrm>
        </p:spPr>
        <p:txBody>
          <a:bodyPr>
            <a:normAutofit fontScale="90000"/>
          </a:bodyPr>
          <a:lstStyle/>
          <a:p>
            <a:r>
              <a:rPr lang="en-IN" dirty="0"/>
              <a:t>Other factors: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04662-BB6A-48E5-8A7A-144381D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5406"/>
            <a:ext cx="9601200" cy="5011994"/>
          </a:xfrm>
        </p:spPr>
        <p:txBody>
          <a:bodyPr/>
          <a:lstStyle/>
          <a:p>
            <a:r>
              <a:rPr lang="en-IN" dirty="0"/>
              <a:t>The goals of sellers: Maximising sales or maximising profits.</a:t>
            </a:r>
          </a:p>
          <a:p>
            <a:pPr marL="1444752" lvl="3" indent="0">
              <a:buNone/>
            </a:pPr>
            <a:r>
              <a:rPr lang="en-IN" dirty="0"/>
              <a:t>If there is change in profit levels then there will be change in supply.</a:t>
            </a:r>
          </a:p>
          <a:p>
            <a:r>
              <a:rPr lang="en-IN" dirty="0"/>
              <a:t>Government Legislation: </a:t>
            </a:r>
          </a:p>
          <a:p>
            <a:pPr lvl="3"/>
            <a:r>
              <a:rPr lang="en-IN" dirty="0"/>
              <a:t>Anti-pollution controls leads to reduction in supply.</a:t>
            </a:r>
          </a:p>
          <a:p>
            <a:pPr lvl="3"/>
            <a:r>
              <a:rPr lang="en-IN" dirty="0"/>
              <a:t>Removal of legal barriers leads to increase in supply.</a:t>
            </a:r>
          </a:p>
          <a:p>
            <a:r>
              <a:rPr lang="en-IN" dirty="0"/>
              <a:t>Expectation of future events:</a:t>
            </a:r>
          </a:p>
          <a:p>
            <a:pPr lvl="3"/>
            <a:r>
              <a:rPr lang="en-IN" dirty="0"/>
              <a:t>If future price expected to rise firms restrict the supply.</a:t>
            </a:r>
          </a:p>
          <a:p>
            <a:pPr lvl="3"/>
            <a:r>
              <a:rPr lang="en-IN" dirty="0"/>
              <a:t>If future price expected to fall firm increase the supply.</a:t>
            </a:r>
          </a:p>
          <a:p>
            <a:r>
              <a:rPr lang="en-IN" dirty="0"/>
              <a:t>Weather:</a:t>
            </a:r>
          </a:p>
          <a:p>
            <a:pPr lvl="3"/>
            <a:r>
              <a:rPr lang="en-IN" dirty="0"/>
              <a:t>Bad weather will reduce the supply.</a:t>
            </a:r>
          </a:p>
          <a:p>
            <a:pPr lvl="3"/>
            <a:r>
              <a:rPr lang="en-IN" dirty="0"/>
              <a:t>Good weather increase the supply.</a:t>
            </a:r>
          </a:p>
          <a:p>
            <a:r>
              <a:rPr lang="en-IN" dirty="0"/>
              <a:t>Producer cartel – Restrict the supply which allows the, to raise the price and make more profits and revenues.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939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19930-7DE3-4802-B33C-8EA405DD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9" t="25150" r="58992" b="32034"/>
          <a:stretch/>
        </p:blipFill>
        <p:spPr>
          <a:xfrm>
            <a:off x="973393" y="0"/>
            <a:ext cx="8891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C5FD-6610-473E-8871-B9C0C612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34181"/>
          </a:xfrm>
        </p:spPr>
        <p:txBody>
          <a:bodyPr>
            <a:normAutofit fontScale="90000"/>
          </a:bodyPr>
          <a:lstStyle/>
          <a:p>
            <a:r>
              <a:rPr lang="en-IN" dirty="0"/>
              <a:t>Producer Surplus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8A3D9-D932-4EB0-9E97-1F0BFE91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34181"/>
            <a:ext cx="9601200" cy="5233219"/>
          </a:xfrm>
        </p:spPr>
        <p:txBody>
          <a:bodyPr/>
          <a:lstStyle/>
          <a:p>
            <a:r>
              <a:rPr lang="en-IN" dirty="0"/>
              <a:t>Definition: The difference between the market price and the lowest price at which a firm is prepared to supply is producer surplus.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B8195-6988-4F63-A46B-B32221E0A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1" t="32894" r="63951" b="16543"/>
          <a:stretch/>
        </p:blipFill>
        <p:spPr>
          <a:xfrm>
            <a:off x="0" y="1430594"/>
            <a:ext cx="5658358" cy="5427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A13E5-33E6-4AD0-9F82-37B5EEF4594E}"/>
              </a:ext>
            </a:extLst>
          </p:cNvPr>
          <p:cNvSpPr txBox="1"/>
          <p:nvPr/>
        </p:nvSpPr>
        <p:spPr>
          <a:xfrm>
            <a:off x="5845278" y="2807499"/>
            <a:ext cx="5761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Firms will supply 10 million units at 10 cents.</a:t>
            </a:r>
          </a:p>
          <a:p>
            <a:r>
              <a:rPr lang="en-IN" dirty="0"/>
              <a:t>Firms will supply 25 million units at 20 cents.</a:t>
            </a:r>
          </a:p>
          <a:p>
            <a:endParaRPr lang="en-IN" dirty="0"/>
          </a:p>
          <a:p>
            <a:r>
              <a:rPr lang="en-IN" dirty="0"/>
              <a:t>Assume market price set is 20 cents.</a:t>
            </a:r>
          </a:p>
          <a:p>
            <a:r>
              <a:rPr lang="en-IN" dirty="0"/>
              <a:t>The firms will receive more than the lowest price at which they are ready to supply.</a:t>
            </a:r>
          </a:p>
          <a:p>
            <a:endParaRPr lang="en-IN" dirty="0"/>
          </a:p>
          <a:p>
            <a:r>
              <a:rPr lang="en-IN" dirty="0"/>
              <a:t>Producer surplus area – area between the supply curve and horizontal line at market price. It is sum of producer surplus earned at each level of output.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859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B7E0-D0B5-4111-87E6-C165FAFF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Price Elasticity of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8549D-4F56-4D33-A334-89DE113D6D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4395019"/>
              </a:xfrm>
            </p:spPr>
            <p:txBody>
              <a:bodyPr/>
              <a:lstStyle/>
              <a:p>
                <a:r>
                  <a:rPr lang="en-IN" dirty="0"/>
                  <a:t>Measure the responsiveness of quantity supplied to changes in price.</a:t>
                </a:r>
              </a:p>
              <a:p>
                <a:r>
                  <a:rPr lang="en-IN" dirty="0"/>
                  <a:t>Formula:</a:t>
                </a:r>
              </a:p>
              <a:p>
                <a:pPr lvl="2"/>
                <a:r>
                  <a:rPr lang="en-IN" dirty="0"/>
                  <a:t>PES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𝑠𝑢𝑝𝑝𝑙𝑖𝑒𝑑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den>
                    </m:f>
                  </m:oMath>
                </a14:m>
                <a:endParaRPr lang="en-IN" dirty="0"/>
              </a:p>
              <a:p>
                <a:pPr lvl="2"/>
                <a:endParaRPr lang="en-IN" dirty="0"/>
              </a:p>
              <a:p>
                <a:pPr lvl="2"/>
                <a:r>
                  <a:rPr lang="en-IN" dirty="0"/>
                  <a:t>% change in quantity supplied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</m:den>
                    </m:f>
                  </m:oMath>
                </a14:m>
                <a:r>
                  <a:rPr lang="en-IN" sz="2400" dirty="0"/>
                  <a:t> </a:t>
                </a:r>
                <a:r>
                  <a:rPr lang="en-IN" dirty="0"/>
                  <a:t>*100</a:t>
                </a:r>
              </a:p>
              <a:p>
                <a:pPr lvl="2"/>
                <a:endParaRPr lang="en-IN" dirty="0"/>
              </a:p>
              <a:p>
                <a:pPr lvl="2"/>
                <a:r>
                  <a:rPr lang="en-IN" dirty="0"/>
                  <a:t>% change in price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den>
                    </m:f>
                  </m:oMath>
                </a14:m>
                <a:r>
                  <a:rPr lang="en-IN" dirty="0"/>
                  <a:t> *100</a:t>
                </a:r>
              </a:p>
              <a:p>
                <a:r>
                  <a:rPr lang="en-IN" dirty="0"/>
                  <a:t>PES will always be positive.</a:t>
                </a: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8549D-4F56-4D33-A334-89DE113D6D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4395019"/>
              </a:xfrm>
              <a:blipFill>
                <a:blip r:embed="rId2"/>
                <a:stretch>
                  <a:fillRect l="-571" t="-1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31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87C4B7-9D20-487F-8E42-F362B132C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05516"/>
              </p:ext>
            </p:extLst>
          </p:nvPr>
        </p:nvGraphicFramePr>
        <p:xfrm>
          <a:off x="752167" y="-1"/>
          <a:ext cx="11439835" cy="536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967">
                  <a:extLst>
                    <a:ext uri="{9D8B030D-6E8A-4147-A177-3AD203B41FA5}">
                      <a16:colId xmlns:a16="http://schemas.microsoft.com/office/drawing/2014/main" val="161914989"/>
                    </a:ext>
                  </a:extLst>
                </a:gridCol>
                <a:gridCol w="2287967">
                  <a:extLst>
                    <a:ext uri="{9D8B030D-6E8A-4147-A177-3AD203B41FA5}">
                      <a16:colId xmlns:a16="http://schemas.microsoft.com/office/drawing/2014/main" val="3669712821"/>
                    </a:ext>
                  </a:extLst>
                </a:gridCol>
                <a:gridCol w="2287967">
                  <a:extLst>
                    <a:ext uri="{9D8B030D-6E8A-4147-A177-3AD203B41FA5}">
                      <a16:colId xmlns:a16="http://schemas.microsoft.com/office/drawing/2014/main" val="826988952"/>
                    </a:ext>
                  </a:extLst>
                </a:gridCol>
                <a:gridCol w="2287967">
                  <a:extLst>
                    <a:ext uri="{9D8B030D-6E8A-4147-A177-3AD203B41FA5}">
                      <a16:colId xmlns:a16="http://schemas.microsoft.com/office/drawing/2014/main" val="3446931112"/>
                    </a:ext>
                  </a:extLst>
                </a:gridCol>
                <a:gridCol w="2287967">
                  <a:extLst>
                    <a:ext uri="{9D8B030D-6E8A-4147-A177-3AD203B41FA5}">
                      <a16:colId xmlns:a16="http://schemas.microsoft.com/office/drawing/2014/main" val="1297724281"/>
                    </a:ext>
                  </a:extLst>
                </a:gridCol>
              </a:tblGrid>
              <a:tr h="544409">
                <a:tc>
                  <a:txBody>
                    <a:bodyPr/>
                    <a:lstStyle/>
                    <a:p>
                      <a:r>
                        <a:rPr lang="en-IN" dirty="0"/>
                        <a:t>Unitary Elastic (PES=1)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% change in Qs = </a:t>
                      </a:r>
                    </a:p>
                    <a:p>
                      <a:r>
                        <a:rPr lang="en-IN" dirty="0"/>
                        <a:t>% change in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Elastic </a:t>
                      </a:r>
                    </a:p>
                    <a:p>
                      <a:r>
                        <a:rPr lang="en-IN" dirty="0"/>
                        <a:t>(PES &gt; 1 )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% change in Qs &gt;</a:t>
                      </a:r>
                    </a:p>
                    <a:p>
                      <a:r>
                        <a:rPr lang="en-IN" dirty="0"/>
                        <a:t>% change in price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Inelastic</a:t>
                      </a:r>
                    </a:p>
                    <a:p>
                      <a:r>
                        <a:rPr lang="en-IN" dirty="0"/>
                        <a:t>(PES &lt; 1)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% change in Qs &lt; </a:t>
                      </a:r>
                    </a:p>
                    <a:p>
                      <a:r>
                        <a:rPr lang="en-IN" dirty="0"/>
                        <a:t>% change in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Perfectly Elastic</a:t>
                      </a:r>
                    </a:p>
                    <a:p>
                      <a:r>
                        <a:rPr lang="en-IN" dirty="0"/>
                        <a:t>(PES = ∞)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Any amount of Qs at a given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Perfectly Inelastic</a:t>
                      </a:r>
                    </a:p>
                    <a:p>
                      <a:r>
                        <a:rPr lang="en-IN" dirty="0"/>
                        <a:t>(PES = 0)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No change  Qs to change in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93692"/>
                  </a:ext>
                </a:extLst>
              </a:tr>
              <a:tr h="362938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0216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B652B1-60EE-4D1F-9F83-DA2ACA442CAE}"/>
              </a:ext>
            </a:extLst>
          </p:cNvPr>
          <p:cNvCxnSpPr/>
          <p:nvPr/>
        </p:nvCxnSpPr>
        <p:spPr>
          <a:xfrm>
            <a:off x="870155" y="2787445"/>
            <a:ext cx="0" cy="1651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92F5C5-AF3F-4399-8577-3F23D5629C88}"/>
              </a:ext>
            </a:extLst>
          </p:cNvPr>
          <p:cNvCxnSpPr/>
          <p:nvPr/>
        </p:nvCxnSpPr>
        <p:spPr>
          <a:xfrm>
            <a:off x="884903" y="4454013"/>
            <a:ext cx="2005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DD3895-448A-48F3-A6F8-7812ED7D2480}"/>
              </a:ext>
            </a:extLst>
          </p:cNvPr>
          <p:cNvCxnSpPr/>
          <p:nvPr/>
        </p:nvCxnSpPr>
        <p:spPr>
          <a:xfrm flipV="1">
            <a:off x="870155" y="3067665"/>
            <a:ext cx="1445342" cy="13716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F5EBAB-B9E4-487A-A9D1-40B154E7E4AB}"/>
              </a:ext>
            </a:extLst>
          </p:cNvPr>
          <p:cNvSpPr txBox="1"/>
          <p:nvPr/>
        </p:nvSpPr>
        <p:spPr>
          <a:xfrm>
            <a:off x="2544097" y="4439266"/>
            <a:ext cx="6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Qty</a:t>
            </a:r>
          </a:p>
          <a:p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C7C05-0C00-491B-867F-739017A16567}"/>
              </a:ext>
            </a:extLst>
          </p:cNvPr>
          <p:cNvSpPr txBox="1"/>
          <p:nvPr/>
        </p:nvSpPr>
        <p:spPr>
          <a:xfrm>
            <a:off x="752167" y="2434105"/>
            <a:ext cx="5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Pr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B65E33-B557-4916-B7A1-2A17FB0A6347}"/>
              </a:ext>
            </a:extLst>
          </p:cNvPr>
          <p:cNvSpPr txBox="1"/>
          <p:nvPr/>
        </p:nvSpPr>
        <p:spPr>
          <a:xfrm>
            <a:off x="2050019" y="2699576"/>
            <a:ext cx="91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Es =1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7A6B99-0561-47A0-B26F-E6F0A1E3AEE5}"/>
              </a:ext>
            </a:extLst>
          </p:cNvPr>
          <p:cNvCxnSpPr/>
          <p:nvPr/>
        </p:nvCxnSpPr>
        <p:spPr>
          <a:xfrm>
            <a:off x="3242187" y="2787445"/>
            <a:ext cx="0" cy="1651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E14160-B5DB-42C3-A4F0-C461803C6245}"/>
              </a:ext>
            </a:extLst>
          </p:cNvPr>
          <p:cNvCxnSpPr/>
          <p:nvPr/>
        </p:nvCxnSpPr>
        <p:spPr>
          <a:xfrm>
            <a:off x="3237271" y="4439265"/>
            <a:ext cx="2005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0993D3-1691-42FA-B679-AAE35605D8FD}"/>
              </a:ext>
            </a:extLst>
          </p:cNvPr>
          <p:cNvCxnSpPr>
            <a:cxnSpLocks/>
          </p:cNvCxnSpPr>
          <p:nvPr/>
        </p:nvCxnSpPr>
        <p:spPr>
          <a:xfrm flipV="1">
            <a:off x="3252019" y="3119702"/>
            <a:ext cx="1553498" cy="93527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7A4992D-687D-4737-9EC6-1F7905CBA7A7}"/>
              </a:ext>
            </a:extLst>
          </p:cNvPr>
          <p:cNvSpPr txBox="1"/>
          <p:nvPr/>
        </p:nvSpPr>
        <p:spPr>
          <a:xfrm>
            <a:off x="4896465" y="4439265"/>
            <a:ext cx="6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Qty</a:t>
            </a:r>
          </a:p>
          <a:p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253F68-6BFA-4FE7-B1D8-AD91F7C4AD81}"/>
              </a:ext>
            </a:extLst>
          </p:cNvPr>
          <p:cNvSpPr txBox="1"/>
          <p:nvPr/>
        </p:nvSpPr>
        <p:spPr>
          <a:xfrm>
            <a:off x="3111902" y="2410633"/>
            <a:ext cx="5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Pr</a:t>
            </a:r>
            <a:endParaRPr lang="en-IN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D3FCD6-E8F1-4A8A-A7B7-9E9501D10203}"/>
              </a:ext>
            </a:extLst>
          </p:cNvPr>
          <p:cNvSpPr txBox="1"/>
          <p:nvPr/>
        </p:nvSpPr>
        <p:spPr>
          <a:xfrm>
            <a:off x="4409754" y="2699576"/>
            <a:ext cx="91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Es &gt; 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E057E6-BCAC-4909-A6D6-F0AD47B32CDF}"/>
              </a:ext>
            </a:extLst>
          </p:cNvPr>
          <p:cNvCxnSpPr/>
          <p:nvPr/>
        </p:nvCxnSpPr>
        <p:spPr>
          <a:xfrm>
            <a:off x="5474110" y="2761427"/>
            <a:ext cx="0" cy="1651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A22ACD-85EE-4B28-B1F2-0C121D48712E}"/>
              </a:ext>
            </a:extLst>
          </p:cNvPr>
          <p:cNvCxnSpPr/>
          <p:nvPr/>
        </p:nvCxnSpPr>
        <p:spPr>
          <a:xfrm>
            <a:off x="5469193" y="4399936"/>
            <a:ext cx="2005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C220E8-3328-488E-AD76-BDDB04E828EF}"/>
              </a:ext>
            </a:extLst>
          </p:cNvPr>
          <p:cNvCxnSpPr>
            <a:cxnSpLocks/>
          </p:cNvCxnSpPr>
          <p:nvPr/>
        </p:nvCxnSpPr>
        <p:spPr>
          <a:xfrm flipV="1">
            <a:off x="5941142" y="2839042"/>
            <a:ext cx="887361" cy="154758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2DE064B-1700-4715-827D-C9B03AE0CE10}"/>
              </a:ext>
            </a:extLst>
          </p:cNvPr>
          <p:cNvSpPr txBox="1"/>
          <p:nvPr/>
        </p:nvSpPr>
        <p:spPr>
          <a:xfrm>
            <a:off x="5365961" y="2352767"/>
            <a:ext cx="5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Pr</a:t>
            </a:r>
            <a:endParaRPr lang="en-I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F824F5-2B05-4458-A0BD-47E48D75B974}"/>
              </a:ext>
            </a:extLst>
          </p:cNvPr>
          <p:cNvSpPr txBox="1"/>
          <p:nvPr/>
        </p:nvSpPr>
        <p:spPr>
          <a:xfrm>
            <a:off x="7152967" y="4379720"/>
            <a:ext cx="6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Qty</a:t>
            </a:r>
          </a:p>
          <a:p>
            <a:endParaRPr lang="en-I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FAB100-C9BA-41EC-894B-CFAA6A12C9D2}"/>
              </a:ext>
            </a:extLst>
          </p:cNvPr>
          <p:cNvSpPr txBox="1"/>
          <p:nvPr/>
        </p:nvSpPr>
        <p:spPr>
          <a:xfrm>
            <a:off x="6491713" y="2449494"/>
            <a:ext cx="91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Es &lt; 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DB08822-7246-4768-9736-E0F3D9EF098C}"/>
              </a:ext>
            </a:extLst>
          </p:cNvPr>
          <p:cNvCxnSpPr/>
          <p:nvPr/>
        </p:nvCxnSpPr>
        <p:spPr>
          <a:xfrm>
            <a:off x="7713406" y="2699576"/>
            <a:ext cx="0" cy="1651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AE6A6B-2149-472F-87C3-147020D79FCE}"/>
              </a:ext>
            </a:extLst>
          </p:cNvPr>
          <p:cNvCxnSpPr/>
          <p:nvPr/>
        </p:nvCxnSpPr>
        <p:spPr>
          <a:xfrm>
            <a:off x="7713406" y="4346480"/>
            <a:ext cx="2005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731A4EB-4983-425F-9C8A-0C714A6123DC}"/>
              </a:ext>
            </a:extLst>
          </p:cNvPr>
          <p:cNvCxnSpPr>
            <a:cxnSpLocks/>
          </p:cNvCxnSpPr>
          <p:nvPr/>
        </p:nvCxnSpPr>
        <p:spPr>
          <a:xfrm>
            <a:off x="7713406" y="3119702"/>
            <a:ext cx="170590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6964503-7F02-479D-85BF-B03D2EB5C51B}"/>
              </a:ext>
            </a:extLst>
          </p:cNvPr>
          <p:cNvSpPr txBox="1"/>
          <p:nvPr/>
        </p:nvSpPr>
        <p:spPr>
          <a:xfrm>
            <a:off x="7620020" y="2326854"/>
            <a:ext cx="5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Pr</a:t>
            </a:r>
            <a:endParaRPr lang="en-I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7634F8-548F-452F-87A3-802BA2421660}"/>
              </a:ext>
            </a:extLst>
          </p:cNvPr>
          <p:cNvSpPr txBox="1"/>
          <p:nvPr/>
        </p:nvSpPr>
        <p:spPr>
          <a:xfrm>
            <a:off x="9392264" y="4340193"/>
            <a:ext cx="6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Qty</a:t>
            </a:r>
          </a:p>
          <a:p>
            <a:endParaRPr lang="en-IN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4205B5-E495-484C-94DA-96E93B12ADFA}"/>
              </a:ext>
            </a:extLst>
          </p:cNvPr>
          <p:cNvSpPr txBox="1"/>
          <p:nvPr/>
        </p:nvSpPr>
        <p:spPr>
          <a:xfrm>
            <a:off x="8935067" y="2731417"/>
            <a:ext cx="91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Es = ∞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21142CB-1B1B-43AD-B1DF-E1042A2A086B}"/>
              </a:ext>
            </a:extLst>
          </p:cNvPr>
          <p:cNvCxnSpPr/>
          <p:nvPr/>
        </p:nvCxnSpPr>
        <p:spPr>
          <a:xfrm>
            <a:off x="10090354" y="2638543"/>
            <a:ext cx="0" cy="1651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2F9E93-33E4-483B-AE4F-2AE34CE291D2}"/>
              </a:ext>
            </a:extLst>
          </p:cNvPr>
          <p:cNvCxnSpPr/>
          <p:nvPr/>
        </p:nvCxnSpPr>
        <p:spPr>
          <a:xfrm>
            <a:off x="10085438" y="4307773"/>
            <a:ext cx="2005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EB41DCF-741D-4A00-8FBD-8744684046FF}"/>
              </a:ext>
            </a:extLst>
          </p:cNvPr>
          <p:cNvSpPr txBox="1"/>
          <p:nvPr/>
        </p:nvSpPr>
        <p:spPr>
          <a:xfrm>
            <a:off x="11705326" y="4334012"/>
            <a:ext cx="6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Qty</a:t>
            </a:r>
          </a:p>
          <a:p>
            <a:endParaRPr lang="en-IN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F538AB-E528-45DD-89ED-2AD781C543BA}"/>
              </a:ext>
            </a:extLst>
          </p:cNvPr>
          <p:cNvSpPr txBox="1"/>
          <p:nvPr/>
        </p:nvSpPr>
        <p:spPr>
          <a:xfrm>
            <a:off x="9979755" y="2314040"/>
            <a:ext cx="5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Pr</a:t>
            </a:r>
            <a:endParaRPr lang="en-IN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6A652-D4BC-4B0F-A912-640162FDE9D9}"/>
              </a:ext>
            </a:extLst>
          </p:cNvPr>
          <p:cNvCxnSpPr>
            <a:cxnSpLocks/>
          </p:cNvCxnSpPr>
          <p:nvPr/>
        </p:nvCxnSpPr>
        <p:spPr>
          <a:xfrm flipV="1">
            <a:off x="10884310" y="2839042"/>
            <a:ext cx="0" cy="145132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C023F59-8678-4757-A508-3D54913FEDB9}"/>
              </a:ext>
            </a:extLst>
          </p:cNvPr>
          <p:cNvSpPr txBox="1"/>
          <p:nvPr/>
        </p:nvSpPr>
        <p:spPr>
          <a:xfrm>
            <a:off x="10665535" y="2469710"/>
            <a:ext cx="91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Es = 0</a:t>
            </a:r>
          </a:p>
        </p:txBody>
      </p:sp>
    </p:spTree>
    <p:extLst>
      <p:ext uri="{BB962C8B-B14F-4D97-AF65-F5344CB8AC3E}">
        <p14:creationId xmlns:p14="http://schemas.microsoft.com/office/powerpoint/2010/main" val="245695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FCA5-0711-4609-AA57-5C6DDA57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78426"/>
          </a:xfrm>
        </p:spPr>
        <p:txBody>
          <a:bodyPr>
            <a:normAutofit fontScale="90000"/>
          </a:bodyPr>
          <a:lstStyle/>
          <a:p>
            <a:r>
              <a:rPr lang="en-IN" dirty="0"/>
              <a:t>Determinants of Elasticity of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77D2-AA41-425E-A0EC-9D585C16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96413"/>
            <a:ext cx="9601200" cy="6061587"/>
          </a:xfrm>
        </p:spPr>
        <p:txBody>
          <a:bodyPr/>
          <a:lstStyle/>
          <a:p>
            <a:r>
              <a:rPr lang="en-IN" dirty="0"/>
              <a:t>Availability of substitutes:</a:t>
            </a:r>
          </a:p>
          <a:p>
            <a:pPr lvl="1"/>
            <a:r>
              <a:rPr lang="en-IN" dirty="0"/>
              <a:t>Producer substitutes – the goods that producer can easily produce as an alternatives. </a:t>
            </a:r>
            <a:r>
              <a:rPr lang="en-IN" dirty="0" err="1"/>
              <a:t>Eg</a:t>
            </a:r>
            <a:r>
              <a:rPr lang="en-IN" dirty="0"/>
              <a:t>: Wheat and Corn</a:t>
            </a:r>
          </a:p>
          <a:p>
            <a:pPr lvl="1"/>
            <a:r>
              <a:rPr lang="en-IN" dirty="0"/>
              <a:t>More substitute – PES is elastic (high)</a:t>
            </a:r>
          </a:p>
          <a:p>
            <a:pPr lvl="1"/>
            <a:r>
              <a:rPr lang="en-IN" dirty="0"/>
              <a:t>Less substitutes – PES is inelastic (low)</a:t>
            </a:r>
          </a:p>
          <a:p>
            <a:r>
              <a:rPr lang="en-IN" dirty="0"/>
              <a:t>Time: </a:t>
            </a:r>
          </a:p>
          <a:p>
            <a:pPr lvl="1"/>
            <a:r>
              <a:rPr lang="en-IN" dirty="0"/>
              <a:t>Short run – PES is low</a:t>
            </a:r>
          </a:p>
          <a:p>
            <a:pPr lvl="1"/>
            <a:r>
              <a:rPr lang="en-IN" dirty="0"/>
              <a:t>Long run – PES is high</a:t>
            </a:r>
          </a:p>
          <a:p>
            <a:r>
              <a:rPr lang="en-IN" dirty="0"/>
              <a:t>Spare capacity:</a:t>
            </a:r>
          </a:p>
          <a:p>
            <a:pPr lvl="1"/>
            <a:r>
              <a:rPr lang="en-IN" dirty="0"/>
              <a:t>No spare capacity – PES is low </a:t>
            </a:r>
          </a:p>
          <a:p>
            <a:pPr lvl="1"/>
            <a:r>
              <a:rPr lang="en-IN" dirty="0"/>
              <a:t>More spare capacity – PES is high</a:t>
            </a:r>
          </a:p>
          <a:p>
            <a:r>
              <a:rPr lang="en-IN" dirty="0"/>
              <a:t>Ease of storage:</a:t>
            </a:r>
          </a:p>
          <a:p>
            <a:pPr lvl="1"/>
            <a:r>
              <a:rPr lang="en-IN" dirty="0"/>
              <a:t>Perishable goods – difficult to store – PES is low</a:t>
            </a:r>
          </a:p>
          <a:p>
            <a:pPr lvl="1"/>
            <a:r>
              <a:rPr lang="en-IN" dirty="0"/>
              <a:t>Non perishable goods – easy to store – PES is high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424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8E1D8-1CB3-4600-9035-A038EF1A0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1" t="16650" r="23421" b="14368"/>
          <a:stretch/>
        </p:blipFill>
        <p:spPr>
          <a:xfrm>
            <a:off x="697832" y="0"/>
            <a:ext cx="6376736" cy="68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383B-C357-4D0B-85C4-6769B500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37419"/>
          </a:xfrm>
        </p:spPr>
        <p:txBody>
          <a:bodyPr/>
          <a:lstStyle/>
          <a:p>
            <a:r>
              <a:rPr lang="en-IN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0C57E-E576-4519-B794-BDD3C899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70155"/>
            <a:ext cx="9601200" cy="4997245"/>
          </a:xfrm>
        </p:spPr>
        <p:txBody>
          <a:bodyPr/>
          <a:lstStyle/>
          <a:p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Part </a:t>
            </a:r>
          </a:p>
          <a:p>
            <a:r>
              <a:rPr lang="en-IN" dirty="0"/>
              <a:t>Understand the concept of supply.</a:t>
            </a:r>
          </a:p>
          <a:p>
            <a:r>
              <a:rPr lang="en-IN" dirty="0"/>
              <a:t>Understand the distinction between movements along the supply curve and shifts of supply curve.</a:t>
            </a:r>
          </a:p>
          <a:p>
            <a:r>
              <a:rPr lang="en-IN" dirty="0"/>
              <a:t>Understand factors the cause movement and shift of supply curve.</a:t>
            </a:r>
          </a:p>
          <a:p>
            <a:endParaRPr lang="en-IN" dirty="0"/>
          </a:p>
          <a:p>
            <a:r>
              <a:rPr lang="en-IN" dirty="0"/>
              <a:t>2</a:t>
            </a:r>
            <a:r>
              <a:rPr lang="en-IN" baseline="30000" dirty="0"/>
              <a:t>nd</a:t>
            </a:r>
            <a:r>
              <a:rPr lang="en-IN" dirty="0"/>
              <a:t> Part</a:t>
            </a:r>
          </a:p>
          <a:p>
            <a:r>
              <a:rPr lang="en-IN" dirty="0"/>
              <a:t>Understand the concept of ‘Producer Surplus’</a:t>
            </a:r>
          </a:p>
          <a:p>
            <a:r>
              <a:rPr lang="en-IN" dirty="0"/>
              <a:t>Understand the concept of ‘Price Elasticity of Supply’</a:t>
            </a:r>
          </a:p>
          <a:p>
            <a:r>
              <a:rPr lang="en-IN" dirty="0"/>
              <a:t>Understand calculation and interpretation of numerical values of PES</a:t>
            </a:r>
          </a:p>
          <a:p>
            <a:r>
              <a:rPr lang="en-IN" dirty="0"/>
              <a:t>Understand the factors that influence PES.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078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39C3-7C74-42B2-8CB7-741D14EC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93174"/>
          </a:xfrm>
        </p:spPr>
        <p:txBody>
          <a:bodyPr/>
          <a:lstStyle/>
          <a:p>
            <a:r>
              <a:rPr lang="en-IN" dirty="0"/>
              <a:t>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EDB0-A2CA-4002-9538-A64736BD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93174"/>
            <a:ext cx="9601200" cy="5174226"/>
          </a:xfrm>
        </p:spPr>
        <p:txBody>
          <a:bodyPr/>
          <a:lstStyle/>
          <a:p>
            <a:r>
              <a:rPr lang="en-IN" dirty="0"/>
              <a:t>Definition: Quantity of goods that sellers are prepared to sell at any given price over a period of time.</a:t>
            </a:r>
          </a:p>
          <a:p>
            <a:pPr lvl="1"/>
            <a:r>
              <a:rPr lang="en-IN" dirty="0"/>
              <a:t>E.g. Supply of milk at 26.7 pence per litre over the one month period was 1230 million litres.</a:t>
            </a:r>
          </a:p>
          <a:p>
            <a:r>
              <a:rPr lang="en-IN" dirty="0"/>
              <a:t>Increase in price - expand production – make higher profits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711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C97B-F1CE-42CC-A627-CDF4A9DC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78426"/>
          </a:xfrm>
        </p:spPr>
        <p:txBody>
          <a:bodyPr>
            <a:normAutofit fontScale="90000"/>
          </a:bodyPr>
          <a:lstStyle/>
          <a:p>
            <a:r>
              <a:rPr lang="en-IN" dirty="0"/>
              <a:t>Supply and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C3E3-8E0D-40D3-9532-CAE831AC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678426"/>
            <a:ext cx="11341510" cy="6179574"/>
          </a:xfrm>
        </p:spPr>
        <p:txBody>
          <a:bodyPr/>
          <a:lstStyle/>
          <a:p>
            <a:r>
              <a:rPr lang="en-IN" dirty="0"/>
              <a:t>Extension of supply: Quantity supplied will rise if the price of the good also rises, assuming that other variables remain constant.</a:t>
            </a:r>
          </a:p>
          <a:p>
            <a:r>
              <a:rPr lang="en-IN" dirty="0"/>
              <a:t>Contraction of supply: Fall in price will lead to fall in quantity supplied.</a:t>
            </a:r>
          </a:p>
          <a:p>
            <a:r>
              <a:rPr lang="en-IN" dirty="0"/>
              <a:t>Supply curve – Shows the quantity that will be supplied over a period of time at any given price.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25B14-C4C5-401F-AFEE-CA07CBC2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497"/>
            <a:ext cx="6204185" cy="454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7B51E-D024-4D80-B2D7-625D17D33AB6}"/>
              </a:ext>
            </a:extLst>
          </p:cNvPr>
          <p:cNvSpPr txBox="1"/>
          <p:nvPr/>
        </p:nvSpPr>
        <p:spPr>
          <a:xfrm>
            <a:off x="6356555" y="2315497"/>
            <a:ext cx="56781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Initially,</a:t>
            </a:r>
          </a:p>
          <a:p>
            <a:r>
              <a:rPr lang="en-IN" sz="1600" dirty="0"/>
              <a:t>When price of wheat was £ 110 per tonne, quantity supplied was 110 million tonnes per year </a:t>
            </a:r>
          </a:p>
          <a:p>
            <a:r>
              <a:rPr lang="en-IN" sz="1600" dirty="0"/>
              <a:t>Only most efficient farmers grow wheat</a:t>
            </a:r>
          </a:p>
          <a:p>
            <a:endParaRPr lang="en-IN" sz="1600" dirty="0"/>
          </a:p>
          <a:p>
            <a:r>
              <a:rPr lang="en-IN" sz="1600" dirty="0"/>
              <a:t>Extension of Supply:</a:t>
            </a:r>
          </a:p>
          <a:p>
            <a:r>
              <a:rPr lang="en-IN" sz="1600" dirty="0"/>
              <a:t>Price of wheat rose to £ 140 per tonne, quantity supplied increased to 150 million tonnes per year.</a:t>
            </a:r>
          </a:p>
          <a:p>
            <a:r>
              <a:rPr lang="en-IN" sz="1600" dirty="0"/>
              <a:t>Farmers already growing wheat  increase the size of land, non-farmers start to grow wheat – make profits even if costs of production are higher</a:t>
            </a:r>
          </a:p>
          <a:p>
            <a:endParaRPr lang="en-IN" sz="1600" dirty="0"/>
          </a:p>
          <a:p>
            <a:r>
              <a:rPr lang="en-IN" sz="1600" dirty="0"/>
              <a:t>Contraction of supply:</a:t>
            </a:r>
          </a:p>
          <a:p>
            <a:r>
              <a:rPr lang="en-IN" sz="1600" dirty="0"/>
              <a:t>Price of wheat fall to £ 80 per tonne, quantity supplied decreased to 80 million tonnes per year.</a:t>
            </a:r>
          </a:p>
          <a:p>
            <a:r>
              <a:rPr lang="en-IN" sz="1600" dirty="0"/>
              <a:t>Lower price – profits reduced – fall in output produced, other </a:t>
            </a:r>
            <a:r>
              <a:rPr lang="en-IN" sz="1600" dirty="0" err="1"/>
              <a:t>mights</a:t>
            </a:r>
            <a:r>
              <a:rPr lang="en-IN" sz="1600" dirty="0"/>
              <a:t> stop producing completely</a:t>
            </a:r>
          </a:p>
        </p:txBody>
      </p:sp>
    </p:spTree>
    <p:extLst>
      <p:ext uri="{BB962C8B-B14F-4D97-AF65-F5344CB8AC3E}">
        <p14:creationId xmlns:p14="http://schemas.microsoft.com/office/powerpoint/2010/main" val="57458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B1ABC-DD3E-4F37-BC0B-CF1799452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" t="25812" r="58978" b="10086"/>
          <a:stretch/>
        </p:blipFill>
        <p:spPr>
          <a:xfrm>
            <a:off x="2747547" y="0"/>
            <a:ext cx="6696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15BE-EB80-48A0-B642-5AAF6267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34181"/>
          </a:xfrm>
        </p:spPr>
        <p:txBody>
          <a:bodyPr>
            <a:normAutofit fontScale="90000"/>
          </a:bodyPr>
          <a:lstStyle/>
          <a:p>
            <a:r>
              <a:rPr lang="en-IN" dirty="0"/>
              <a:t>Conditions of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FDC0-06F7-4710-A0CC-D5BB32BC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34181"/>
            <a:ext cx="9601200" cy="5233219"/>
          </a:xfrm>
        </p:spPr>
        <p:txBody>
          <a:bodyPr/>
          <a:lstStyle/>
          <a:p>
            <a:r>
              <a:rPr lang="en-IN" dirty="0"/>
              <a:t>Changes in price will lead to changes in quantity supplied – movement along supply curve – extension or contraction</a:t>
            </a:r>
          </a:p>
          <a:p>
            <a:r>
              <a:rPr lang="en-IN" dirty="0"/>
              <a:t>The factors other than price that cause changes in supply of a product are called conditions of supply.</a:t>
            </a:r>
          </a:p>
          <a:p>
            <a:r>
              <a:rPr lang="en-IN" dirty="0"/>
              <a:t>Changes in other factors - shift in supply curve towards left or right.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737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D7EE-FF37-494A-A622-5C270018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19432"/>
          </a:xfrm>
        </p:spPr>
        <p:txBody>
          <a:bodyPr>
            <a:normAutofit fontScale="90000"/>
          </a:bodyPr>
          <a:lstStyle/>
          <a:p>
            <a:r>
              <a:rPr lang="en-IN" dirty="0"/>
              <a:t>Cost of production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250C16-F938-44D8-A5FE-ED4E16121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02" t="23135" r="23258" b="13831"/>
          <a:stretch/>
        </p:blipFill>
        <p:spPr>
          <a:xfrm>
            <a:off x="0" y="752168"/>
            <a:ext cx="6329900" cy="6105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8DE04-30F7-424F-848E-EF5BDCC26F2D}"/>
              </a:ext>
            </a:extLst>
          </p:cNvPr>
          <p:cNvSpPr txBox="1"/>
          <p:nvPr/>
        </p:nvSpPr>
        <p:spPr>
          <a:xfrm>
            <a:off x="6504039" y="973393"/>
            <a:ext cx="54716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Rise in cost of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firms pass on this increase in form of higher price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If can not charge higher price – fall in profits – produce less or stop producing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Fall in supply – left shift</a:t>
            </a:r>
          </a:p>
          <a:p>
            <a:endParaRPr lang="en-IN" dirty="0"/>
          </a:p>
          <a:p>
            <a:endParaRPr lang="en-IN" dirty="0"/>
          </a:p>
          <a:p>
            <a:r>
              <a:rPr lang="en-IN" b="1" dirty="0"/>
              <a:t>Decrease in cost of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Rise in profits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Increase in supply – right shift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34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92DAC4-10E0-4B7E-ADAD-B90B53D0DDA9}"/>
              </a:ext>
            </a:extLst>
          </p:cNvPr>
          <p:cNvSpPr txBox="1"/>
          <p:nvPr/>
        </p:nvSpPr>
        <p:spPr>
          <a:xfrm>
            <a:off x="6096000" y="427703"/>
            <a:ext cx="59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A16D8-70BC-41EF-8D82-C055AC24E55E}"/>
              </a:ext>
            </a:extLst>
          </p:cNvPr>
          <p:cNvSpPr txBox="1"/>
          <p:nvPr/>
        </p:nvSpPr>
        <p:spPr>
          <a:xfrm>
            <a:off x="911942" y="140421"/>
            <a:ext cx="10781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TECHNOLOGY:</a:t>
            </a:r>
          </a:p>
          <a:p>
            <a:endParaRPr lang="en-IN" dirty="0"/>
          </a:p>
          <a:p>
            <a:r>
              <a:rPr lang="en-IN" dirty="0"/>
              <a:t>Introduction of new technology - fall in cost of production – higher profits – increase in supply – right shift</a:t>
            </a:r>
          </a:p>
          <a:p>
            <a:r>
              <a:rPr lang="en-IN" dirty="0"/>
              <a:t>Increase in productive efficiency – encourage firms to produce more at same price or produce the same quantity at lower price.</a:t>
            </a:r>
          </a:p>
          <a:p>
            <a:endParaRPr lang="en-IN" dirty="0"/>
          </a:p>
          <a:p>
            <a:r>
              <a:rPr lang="en-IN" dirty="0"/>
              <a:t>Conflict or natural disaster – new technical equipment destroyed – may have to use outdated technology/ increase labour force – fall in supply – left shift </a:t>
            </a:r>
          </a:p>
        </p:txBody>
      </p:sp>
    </p:spTree>
    <p:extLst>
      <p:ext uri="{BB962C8B-B14F-4D97-AF65-F5344CB8AC3E}">
        <p14:creationId xmlns:p14="http://schemas.microsoft.com/office/powerpoint/2010/main" val="141985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FC2C-6E00-44CA-8FED-16A224C5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63677"/>
          </a:xfrm>
        </p:spPr>
        <p:txBody>
          <a:bodyPr>
            <a:normAutofit fontScale="90000"/>
          </a:bodyPr>
          <a:lstStyle/>
          <a:p>
            <a:r>
              <a:rPr lang="en-IN" dirty="0"/>
              <a:t>Price of other goods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B742-67AE-4708-A20C-504EA4F4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81665"/>
            <a:ext cx="9601200" cy="5085735"/>
          </a:xfrm>
        </p:spPr>
        <p:txBody>
          <a:bodyPr/>
          <a:lstStyle/>
          <a:p>
            <a:r>
              <a:rPr lang="en-IN" dirty="0"/>
              <a:t>Substitute goods: Wheat and corn are substitute goods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82397-80BF-4920-9156-E4A1AD14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659"/>
            <a:ext cx="5560142" cy="4930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7E4251-652E-4C05-A2C3-5293D0F10B95}"/>
              </a:ext>
            </a:extLst>
          </p:cNvPr>
          <p:cNvSpPr txBox="1"/>
          <p:nvPr/>
        </p:nvSpPr>
        <p:spPr>
          <a:xfrm>
            <a:off x="5855109" y="1513856"/>
            <a:ext cx="5530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If price of wheat increases, quantity supplied of corn will decrease. Supply curve shifts left.</a:t>
            </a:r>
          </a:p>
          <a:p>
            <a:endParaRPr lang="en-IN" dirty="0"/>
          </a:p>
          <a:p>
            <a:r>
              <a:rPr lang="en-IN" dirty="0"/>
              <a:t>If price of wheat decreases, quantity supplied of corn will increase. Supply curve shifts right.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555140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328</TotalTime>
  <Words>1068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Franklin Gothic Book</vt:lpstr>
      <vt:lpstr>Crop</vt:lpstr>
      <vt:lpstr>Ch 10 Supply and Price Elasticity of Supply</vt:lpstr>
      <vt:lpstr>Learning Objectives:</vt:lpstr>
      <vt:lpstr>Supply</vt:lpstr>
      <vt:lpstr>Supply and Price</vt:lpstr>
      <vt:lpstr>PowerPoint Presentation</vt:lpstr>
      <vt:lpstr>Conditions of supply</vt:lpstr>
      <vt:lpstr>Cost of production</vt:lpstr>
      <vt:lpstr>PowerPoint Presentation</vt:lpstr>
      <vt:lpstr>Price of other goods </vt:lpstr>
      <vt:lpstr>PowerPoint Presentation</vt:lpstr>
      <vt:lpstr>PowerPoint Presentation</vt:lpstr>
      <vt:lpstr>Other factors:</vt:lpstr>
      <vt:lpstr>PowerPoint Presentation</vt:lpstr>
      <vt:lpstr>Producer Surplus</vt:lpstr>
      <vt:lpstr>Price Elasticity of Supply</vt:lpstr>
      <vt:lpstr>PowerPoint Presentation</vt:lpstr>
      <vt:lpstr>Determinants of Elasticity of Supply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10 Supply and Price Elasticity of Supply</dc:title>
  <dc:creator>shabi zaidi</dc:creator>
  <cp:lastModifiedBy>shabi zaidi</cp:lastModifiedBy>
  <cp:revision>26</cp:revision>
  <dcterms:created xsi:type="dcterms:W3CDTF">2020-08-11T02:12:55Z</dcterms:created>
  <dcterms:modified xsi:type="dcterms:W3CDTF">2021-11-23T02:59:41Z</dcterms:modified>
</cp:coreProperties>
</file>