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824" autoAdjust="0"/>
    <p:restoredTop sz="95126" autoAdjust="0"/>
  </p:normalViewPr>
  <p:slideViewPr>
    <p:cSldViewPr snapToGrid="0">
      <p:cViewPr varScale="1">
        <p:scale>
          <a:sx n="72" d="100"/>
          <a:sy n="72" d="100"/>
        </p:scale>
        <p:origin x="11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068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293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8547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7336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2819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1620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1857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4496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374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2235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720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152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859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553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346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290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357C3F9-2DFD-4394-945F-65AC62CC7B4B}" type="datetimeFigureOut">
              <a:rPr lang="en-IN" smtClean="0"/>
              <a:t>03-09-2020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77D5CB8-73BB-47BC-8EA7-76BA2D093A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669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AA0C-9555-4E88-BCBF-A6A5FDD487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Ch 14 </a:t>
            </a:r>
            <a:br>
              <a:rPr lang="en-IN" dirty="0"/>
            </a:br>
            <a:r>
              <a:rPr lang="en-IN" dirty="0"/>
              <a:t>Sources of Market failure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47998-4201-49FA-A0BB-38C6814D9E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40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BC8EA-81AE-4580-8FA9-F9E3D0464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4D080-4706-48D4-A27D-BB8FCAD24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Understand what Market failure means.</a:t>
            </a:r>
          </a:p>
          <a:p>
            <a:r>
              <a:rPr lang="en-IN" dirty="0"/>
              <a:t>Understand why Market failure occurs.</a:t>
            </a:r>
          </a:p>
          <a:p>
            <a:r>
              <a:rPr lang="en-IN" dirty="0"/>
              <a:t>Understand the sources of market failure.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01365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D611F-BFA8-4D25-8358-7BD6C9C4A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Market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ACEE4-C3F8-4BFB-872B-C7970A185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Market failure is the economic situation defined by an inefficient distribution of goods and services.</a:t>
            </a:r>
          </a:p>
          <a:p>
            <a:r>
              <a:rPr lang="en-IN" dirty="0"/>
              <a:t>Market failure occurs in two ways:</a:t>
            </a:r>
          </a:p>
          <a:p>
            <a:pPr lvl="1"/>
            <a:r>
              <a:rPr lang="en-IN" dirty="0"/>
              <a:t>Partial market failure.</a:t>
            </a:r>
          </a:p>
          <a:p>
            <a:pPr lvl="1"/>
            <a:r>
              <a:rPr lang="en-IN" dirty="0"/>
              <a:t>Complete market failure</a:t>
            </a:r>
          </a:p>
        </p:txBody>
      </p:sp>
    </p:spTree>
    <p:extLst>
      <p:ext uri="{BB962C8B-B14F-4D97-AF65-F5344CB8AC3E}">
        <p14:creationId xmlns:p14="http://schemas.microsoft.com/office/powerpoint/2010/main" val="2622412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E2216-26B0-4EB7-9730-BBC4F3A90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000" dirty="0"/>
              <a:t>Sources of market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9C1C3-9B09-41EF-B5E8-025DBE8DA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Externality</a:t>
            </a:r>
          </a:p>
          <a:p>
            <a:pPr lvl="1"/>
            <a:r>
              <a:rPr lang="en-US" b="0" i="0" dirty="0">
                <a:solidFill>
                  <a:srgbClr val="57595D"/>
                </a:solidFill>
                <a:effectLst/>
              </a:rPr>
              <a:t>An externality is a cost or benefit of an economic activity experienced by an unrelated third party. The external cost or benefit is not reflected in the final cost or benefit of a good or service. </a:t>
            </a:r>
          </a:p>
          <a:p>
            <a:pPr lvl="1"/>
            <a:endParaRPr lang="en-US" dirty="0">
              <a:solidFill>
                <a:srgbClr val="57595D"/>
              </a:solidFill>
            </a:endParaRPr>
          </a:p>
          <a:p>
            <a:pPr marL="457200" lvl="1" indent="0">
              <a:buNone/>
            </a:pPr>
            <a:endParaRPr lang="en-US" b="0" i="0" dirty="0">
              <a:solidFill>
                <a:srgbClr val="57595D"/>
              </a:solidFill>
              <a:effectLst/>
            </a:endParaRPr>
          </a:p>
          <a:p>
            <a:r>
              <a:rPr lang="en-IN" b="1" dirty="0"/>
              <a:t>Under-provision of public goods</a:t>
            </a:r>
          </a:p>
          <a:p>
            <a:pPr lvl="1"/>
            <a:r>
              <a:rPr lang="en-IN" dirty="0"/>
              <a:t>Public goods cause market failure due to missing markets. Public goods are not normally provided by the private sector.</a:t>
            </a:r>
          </a:p>
        </p:txBody>
      </p:sp>
    </p:spTree>
    <p:extLst>
      <p:ext uri="{BB962C8B-B14F-4D97-AF65-F5344CB8AC3E}">
        <p14:creationId xmlns:p14="http://schemas.microsoft.com/office/powerpoint/2010/main" val="1683077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A042077-C71F-4B15-8379-9D5024C3F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700" y="1126435"/>
            <a:ext cx="8824913" cy="5592417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bg1"/>
                </a:solidFill>
              </a:rPr>
              <a:t>Information gaps</a:t>
            </a:r>
          </a:p>
          <a:p>
            <a:pPr lvl="1"/>
            <a:r>
              <a:rPr lang="en-US" sz="1800" b="0" i="0" dirty="0">
                <a:solidFill>
                  <a:schemeClr val="bg1"/>
                </a:solidFill>
                <a:effectLst/>
              </a:rPr>
              <a:t>Information failure is a type of market failure where individuals or firms have a lack of information about economic decisions.</a:t>
            </a:r>
          </a:p>
          <a:p>
            <a:pPr lvl="1"/>
            <a:r>
              <a:rPr lang="en-US" sz="1800" dirty="0">
                <a:solidFill>
                  <a:srgbClr val="3A3A3A"/>
                </a:solidFill>
              </a:rPr>
              <a:t>Imperfect information</a:t>
            </a:r>
          </a:p>
          <a:p>
            <a:pPr lvl="1"/>
            <a:r>
              <a:rPr lang="en-US" sz="1800" dirty="0">
                <a:solidFill>
                  <a:srgbClr val="3A3A3A"/>
                </a:solidFill>
              </a:rPr>
              <a:t>Asymmetric Information</a:t>
            </a:r>
            <a:endParaRPr lang="en-IN" sz="1800" dirty="0"/>
          </a:p>
          <a:p>
            <a:endParaRPr lang="en-IN" dirty="0"/>
          </a:p>
          <a:p>
            <a:r>
              <a:rPr lang="en-IN" b="1" dirty="0"/>
              <a:t>Moral hazards</a:t>
            </a:r>
          </a:p>
          <a:p>
            <a:pPr lvl="1"/>
            <a:r>
              <a:rPr lang="en-US" sz="1800" b="0" i="0" dirty="0">
                <a:solidFill>
                  <a:srgbClr val="000000"/>
                </a:solidFill>
                <a:effectLst/>
              </a:rPr>
              <a:t>Moral hazard is the name given to the negative </a:t>
            </a:r>
            <a:r>
              <a:rPr lang="en-US" sz="1800" b="0" i="0" dirty="0" err="1">
                <a:solidFill>
                  <a:srgbClr val="000000"/>
                </a:solidFill>
                <a:effectLst/>
              </a:rPr>
              <a:t>behaviour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 that can arise from an individual being insured. When an individual, group, or even country, is insured they may take greater risks than if they are not insured. </a:t>
            </a:r>
            <a:endParaRPr lang="en-IN" sz="1800" dirty="0"/>
          </a:p>
          <a:p>
            <a:endParaRPr lang="en-IN" dirty="0"/>
          </a:p>
          <a:p>
            <a:r>
              <a:rPr lang="en-IN" b="1" dirty="0"/>
              <a:t>Speculations and Market bubbles</a:t>
            </a:r>
          </a:p>
          <a:p>
            <a:pPr lvl="1"/>
            <a:r>
              <a:rPr lang="en-US" sz="1800" b="0" i="0" dirty="0">
                <a:solidFill>
                  <a:srgbClr val="011010"/>
                </a:solidFill>
                <a:effectLst/>
              </a:rPr>
              <a:t>A bubble exists when the price of something is driven well above what it should be, usually due to the </a:t>
            </a:r>
            <a:r>
              <a:rPr lang="en-US" sz="1800" b="0" i="0" dirty="0" err="1">
                <a:solidFill>
                  <a:srgbClr val="011010"/>
                </a:solidFill>
                <a:effectLst/>
              </a:rPr>
              <a:t>behaviour</a:t>
            </a:r>
            <a:r>
              <a:rPr lang="en-US" sz="1800" b="0" i="0" dirty="0">
                <a:solidFill>
                  <a:srgbClr val="011010"/>
                </a:solidFill>
                <a:effectLst/>
              </a:rPr>
              <a:t> of consumers.</a:t>
            </a:r>
            <a:endParaRPr lang="en-IN" sz="1800" dirty="0"/>
          </a:p>
          <a:p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8036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2975</TotalTime>
  <Words>230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 Boardroom</vt:lpstr>
      <vt:lpstr>Ch 14  Sources of Market failure</vt:lpstr>
      <vt:lpstr>Learning Objectives:</vt:lpstr>
      <vt:lpstr>Market Failure</vt:lpstr>
      <vt:lpstr>Sources of market failure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14  Sources of Market failure</dc:title>
  <dc:creator>shabi zaidi</dc:creator>
  <cp:lastModifiedBy>shabi zaidi</cp:lastModifiedBy>
  <cp:revision>6</cp:revision>
  <dcterms:created xsi:type="dcterms:W3CDTF">2020-09-03T10:51:34Z</dcterms:created>
  <dcterms:modified xsi:type="dcterms:W3CDTF">2020-09-05T12:27:12Z</dcterms:modified>
</cp:coreProperties>
</file>