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50F41-F49E-468D-8421-C41CB48F2520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3460-B408-4C86-87EB-4CAD9346A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56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50F41-F49E-468D-8421-C41CB48F2520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3460-B408-4C86-87EB-4CAD9346A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03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50F41-F49E-468D-8421-C41CB48F2520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3460-B408-4C86-87EB-4CAD9346A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41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50F41-F49E-468D-8421-C41CB48F2520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3460-B408-4C86-87EB-4CAD9346AD5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4890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50F41-F49E-468D-8421-C41CB48F2520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3460-B408-4C86-87EB-4CAD9346A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719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50F41-F49E-468D-8421-C41CB48F2520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3460-B408-4C86-87EB-4CAD9346A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636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50F41-F49E-468D-8421-C41CB48F2520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3460-B408-4C86-87EB-4CAD9346A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639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50F41-F49E-468D-8421-C41CB48F2520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3460-B408-4C86-87EB-4CAD9346A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35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50F41-F49E-468D-8421-C41CB48F2520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3460-B408-4C86-87EB-4CAD9346A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36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50F41-F49E-468D-8421-C41CB48F2520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3460-B408-4C86-87EB-4CAD9346A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39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50F41-F49E-468D-8421-C41CB48F2520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3460-B408-4C86-87EB-4CAD9346A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60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50F41-F49E-468D-8421-C41CB48F2520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3460-B408-4C86-87EB-4CAD9346A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29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50F41-F49E-468D-8421-C41CB48F2520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3460-B408-4C86-87EB-4CAD9346A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89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50F41-F49E-468D-8421-C41CB48F2520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3460-B408-4C86-87EB-4CAD9346A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74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50F41-F49E-468D-8421-C41CB48F2520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3460-B408-4C86-87EB-4CAD9346A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25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50F41-F49E-468D-8421-C41CB48F2520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3460-B408-4C86-87EB-4CAD9346A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174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50F41-F49E-468D-8421-C41CB48F2520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3460-B408-4C86-87EB-4CAD9346A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47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4B50F41-F49E-468D-8421-C41CB48F2520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E3460-B408-4C86-87EB-4CAD9346A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025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2664" y="1108363"/>
            <a:ext cx="8825658" cy="4472581"/>
          </a:xfrm>
        </p:spPr>
        <p:txBody>
          <a:bodyPr/>
          <a:lstStyle/>
          <a:p>
            <a:r>
              <a:rPr lang="en-US" dirty="0" err="1"/>
              <a:t>Ch</a:t>
            </a:r>
            <a:r>
              <a:rPr lang="en-US" dirty="0"/>
              <a:t> 15</a:t>
            </a:r>
            <a:br>
              <a:rPr lang="en-US" dirty="0"/>
            </a:br>
            <a:r>
              <a:rPr lang="en-US" dirty="0"/>
              <a:t>Positive and Negative Externalities</a:t>
            </a:r>
          </a:p>
        </p:txBody>
      </p:sp>
    </p:spTree>
    <p:extLst>
      <p:ext uri="{BB962C8B-B14F-4D97-AF65-F5344CB8AC3E}">
        <p14:creationId xmlns:p14="http://schemas.microsoft.com/office/powerpoint/2010/main" val="1198268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1" y="452718"/>
            <a:ext cx="8947523" cy="1400530"/>
          </a:xfrm>
        </p:spPr>
        <p:txBody>
          <a:bodyPr/>
          <a:lstStyle/>
          <a:p>
            <a:r>
              <a:rPr lang="en-US" dirty="0"/>
              <a:t>Learning Objectives: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34906"/>
            <a:ext cx="8946541" cy="481349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/>
              <a:t>Part 1</a:t>
            </a:r>
          </a:p>
          <a:p>
            <a:r>
              <a:rPr lang="en-US" dirty="0"/>
              <a:t>Understanding the difference between private benefits, social benefits and external benefits.</a:t>
            </a:r>
          </a:p>
          <a:p>
            <a:r>
              <a:rPr lang="en-US" dirty="0"/>
              <a:t>Understand the distinction between private cost, social cost and external cost.</a:t>
            </a:r>
          </a:p>
          <a:p>
            <a:pPr algn="ctr"/>
            <a:r>
              <a:rPr lang="en-US" dirty="0"/>
              <a:t>Part 2</a:t>
            </a:r>
          </a:p>
          <a:p>
            <a:r>
              <a:rPr lang="en-US" dirty="0"/>
              <a:t>Understand the distinction between :</a:t>
            </a:r>
          </a:p>
          <a:p>
            <a:pPr lvl="1"/>
            <a:r>
              <a:rPr lang="en-US" dirty="0"/>
              <a:t>External benefits of production</a:t>
            </a:r>
          </a:p>
          <a:p>
            <a:pPr lvl="1"/>
            <a:r>
              <a:rPr lang="en-US" dirty="0"/>
              <a:t>External benefits of consumption</a:t>
            </a:r>
          </a:p>
          <a:p>
            <a:pPr lvl="1"/>
            <a:r>
              <a:rPr lang="en-US" dirty="0"/>
              <a:t>External cost of production</a:t>
            </a:r>
          </a:p>
          <a:p>
            <a:pPr lvl="1"/>
            <a:r>
              <a:rPr lang="en-US" dirty="0"/>
              <a:t>External cost of consumption</a:t>
            </a:r>
          </a:p>
          <a:p>
            <a:r>
              <a:rPr lang="en-US" dirty="0"/>
              <a:t>Understand the use of diagrams, using Marginal analysis, to illustrate:</a:t>
            </a:r>
          </a:p>
          <a:p>
            <a:pPr lvl="1"/>
            <a:r>
              <a:rPr lang="en-US" dirty="0"/>
              <a:t>External Benefits of consumption </a:t>
            </a:r>
          </a:p>
          <a:p>
            <a:pPr lvl="1"/>
            <a:r>
              <a:rPr lang="en-US" dirty="0"/>
              <a:t>External Cost of Production</a:t>
            </a:r>
          </a:p>
        </p:txBody>
      </p:sp>
    </p:spTree>
    <p:extLst>
      <p:ext uri="{BB962C8B-B14F-4D97-AF65-F5344CB8AC3E}">
        <p14:creationId xmlns:p14="http://schemas.microsoft.com/office/powerpoint/2010/main" val="2055130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120209"/>
            <a:ext cx="9404723" cy="1403791"/>
          </a:xfrm>
        </p:spPr>
        <p:txBody>
          <a:bodyPr/>
          <a:lstStyle/>
          <a:p>
            <a:r>
              <a:rPr lang="en-US" dirty="0"/>
              <a:t>Private &amp; Social Cost</a:t>
            </a:r>
            <a:br>
              <a:rPr lang="en-US" dirty="0"/>
            </a:br>
            <a:r>
              <a:rPr lang="en-US" dirty="0"/>
              <a:t>Private &amp; Social Benefit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23999"/>
            <a:ext cx="8946541" cy="5167745"/>
          </a:xfrm>
        </p:spPr>
        <p:txBody>
          <a:bodyPr/>
          <a:lstStyle/>
          <a:p>
            <a:r>
              <a:rPr lang="en-US" dirty="0"/>
              <a:t>Private Cost: Cost incurred by consumer or producer</a:t>
            </a:r>
          </a:p>
          <a:p>
            <a:r>
              <a:rPr lang="en-US" dirty="0"/>
              <a:t>Social Cost: Total cost incurred by the society when a good is consumed or produced.</a:t>
            </a:r>
          </a:p>
          <a:p>
            <a:pPr lvl="1"/>
            <a:r>
              <a:rPr lang="en-US" dirty="0"/>
              <a:t>Social Cost= Private cost + External cost(Negative externality)</a:t>
            </a:r>
          </a:p>
          <a:p>
            <a:pPr lvl="1"/>
            <a:endParaRPr lang="en-US" dirty="0"/>
          </a:p>
          <a:p>
            <a:r>
              <a:rPr lang="en-US" dirty="0"/>
              <a:t>Private Benefits: Benefits received by consumer or producer</a:t>
            </a:r>
          </a:p>
          <a:p>
            <a:r>
              <a:rPr lang="en-US" dirty="0"/>
              <a:t>Social Benefit: Total benefits accrued to the society when a good is consumed or produced</a:t>
            </a:r>
          </a:p>
          <a:p>
            <a:pPr lvl="1"/>
            <a:r>
              <a:rPr lang="en-US" dirty="0"/>
              <a:t>Social Benefits= Private Benefits + External benefits(Positive externality)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116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Positive and Negative externalities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Negative externalities: Social cost &gt; Private cost</a:t>
            </a:r>
          </a:p>
          <a:p>
            <a:r>
              <a:rPr lang="en-US" dirty="0"/>
              <a:t>Positive externalities: Social Benefit &gt; Private Benefit</a:t>
            </a:r>
          </a:p>
          <a:p>
            <a:pPr lvl="1"/>
            <a:r>
              <a:rPr lang="en-US" dirty="0"/>
              <a:t>Example of merit good.</a:t>
            </a:r>
          </a:p>
        </p:txBody>
      </p:sp>
    </p:spTree>
    <p:extLst>
      <p:ext uri="{BB962C8B-B14F-4D97-AF65-F5344CB8AC3E}">
        <p14:creationId xmlns:p14="http://schemas.microsoft.com/office/powerpoint/2010/main" val="1351870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847" t="39868" r="50000" b="7671"/>
          <a:stretch/>
        </p:blipFill>
        <p:spPr>
          <a:xfrm>
            <a:off x="0" y="0"/>
            <a:ext cx="6313321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1782" t="51989" r="50639" b="12595"/>
          <a:stretch/>
        </p:blipFill>
        <p:spPr>
          <a:xfrm>
            <a:off x="6646404" y="1427018"/>
            <a:ext cx="5545596" cy="400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895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Externalities of production and consumption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Production Externalities arise when social cost and private cost of production are different</a:t>
            </a:r>
          </a:p>
          <a:p>
            <a:pPr lvl="1"/>
            <a:r>
              <a:rPr lang="en-US" dirty="0"/>
              <a:t>Negative externalities of production: Social Costs &gt; Private Costs</a:t>
            </a:r>
          </a:p>
          <a:p>
            <a:pPr lvl="1"/>
            <a:r>
              <a:rPr lang="en-US" dirty="0"/>
              <a:t>Positive externalities of production: Social Costs &lt; Private Costs</a:t>
            </a:r>
          </a:p>
          <a:p>
            <a:pPr lvl="1"/>
            <a:endParaRPr lang="en-US" dirty="0"/>
          </a:p>
          <a:p>
            <a:r>
              <a:rPr lang="en-US" dirty="0"/>
              <a:t>Consumption externalities arise when social benefits and private benefits of consumption are different</a:t>
            </a:r>
          </a:p>
          <a:p>
            <a:pPr lvl="1"/>
            <a:r>
              <a:rPr lang="en-US" dirty="0"/>
              <a:t>Negative externalities of consumption: Social Benefits &lt; Private benefits</a:t>
            </a:r>
          </a:p>
          <a:p>
            <a:pPr lvl="1"/>
            <a:r>
              <a:rPr lang="en-US" dirty="0"/>
              <a:t>Positive externalities of consumption: Social </a:t>
            </a:r>
            <a:r>
              <a:rPr lang="en-US"/>
              <a:t>Benefits &gt; </a:t>
            </a:r>
            <a:r>
              <a:rPr lang="en-US" dirty="0"/>
              <a:t>Private Benefits</a:t>
            </a:r>
          </a:p>
        </p:txBody>
      </p:sp>
    </p:spTree>
    <p:extLst>
      <p:ext uri="{BB962C8B-B14F-4D97-AF65-F5344CB8AC3E}">
        <p14:creationId xmlns:p14="http://schemas.microsoft.com/office/powerpoint/2010/main" val="3712288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EEDA4-C6FA-4F00-995F-26432EFE0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Market Failure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7EABA-00BC-4755-9481-3DCBEF3AE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490210"/>
            <a:ext cx="8946541" cy="4805082"/>
          </a:xfrm>
        </p:spPr>
        <p:txBody>
          <a:bodyPr/>
          <a:lstStyle/>
          <a:p>
            <a:r>
              <a:rPr lang="en-IN" dirty="0"/>
              <a:t>Output and price is fixed where D=S which means private benefit = private cost.</a:t>
            </a:r>
          </a:p>
          <a:p>
            <a:endParaRPr lang="en-IN" dirty="0"/>
          </a:p>
          <a:p>
            <a:r>
              <a:rPr lang="en-IN" dirty="0"/>
              <a:t>Market prices do not reflect costs and benefits.</a:t>
            </a:r>
          </a:p>
          <a:p>
            <a:endParaRPr lang="en-IN" dirty="0"/>
          </a:p>
          <a:p>
            <a:r>
              <a:rPr lang="en-IN" dirty="0"/>
              <a:t>Greater the externality, larger the difference between Private costs and benefits and Social cost and benefit.</a:t>
            </a:r>
          </a:p>
          <a:p>
            <a:endParaRPr lang="en-IN" dirty="0"/>
          </a:p>
          <a:p>
            <a:r>
              <a:rPr lang="en-IN" dirty="0"/>
              <a:t>Greater externality, greater Market failure</a:t>
            </a:r>
          </a:p>
          <a:p>
            <a:endParaRPr lang="en-IN" dirty="0"/>
          </a:p>
          <a:p>
            <a:r>
              <a:rPr lang="en-IN" dirty="0"/>
              <a:t>Social Optimum Level of output : Social Cost = Social Benefits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68473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8ED70-2496-4F70-AEFD-54CDDF896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Marginal Costs and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F667C-158E-4585-A43B-646134D34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588" y="2052918"/>
            <a:ext cx="9304265" cy="4805082"/>
          </a:xfrm>
        </p:spPr>
        <p:txBody>
          <a:bodyPr/>
          <a:lstStyle/>
          <a:p>
            <a:r>
              <a:rPr lang="en-IN" dirty="0"/>
              <a:t>Marginal cost is the extra cost of producing an extra unit of output.</a:t>
            </a:r>
          </a:p>
          <a:p>
            <a:r>
              <a:rPr lang="en-IN" dirty="0"/>
              <a:t>Marginal benefit is the benefit received from consuming an extra unit of output</a:t>
            </a:r>
          </a:p>
          <a:p>
            <a:endParaRPr lang="en-IN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DDE5874-81C5-4EED-8337-DBC0FCCB13BA}"/>
              </a:ext>
            </a:extLst>
          </p:cNvPr>
          <p:cNvCxnSpPr/>
          <p:nvPr/>
        </p:nvCxnSpPr>
        <p:spPr>
          <a:xfrm>
            <a:off x="2630648" y="3243937"/>
            <a:ext cx="0" cy="308082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D607145-E66A-49EA-83D5-1CAA660C6C5A}"/>
              </a:ext>
            </a:extLst>
          </p:cNvPr>
          <p:cNvCxnSpPr/>
          <p:nvPr/>
        </p:nvCxnSpPr>
        <p:spPr>
          <a:xfrm>
            <a:off x="2630648" y="6338828"/>
            <a:ext cx="474081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96E993A-79C1-4F19-B223-AB8238E9B109}"/>
              </a:ext>
            </a:extLst>
          </p:cNvPr>
          <p:cNvSpPr txBox="1"/>
          <p:nvPr/>
        </p:nvSpPr>
        <p:spPr>
          <a:xfrm>
            <a:off x="2435061" y="2928723"/>
            <a:ext cx="1477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Price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93BAC2-758E-4712-BB5E-C26AE5E813E0}"/>
              </a:ext>
            </a:extLst>
          </p:cNvPr>
          <p:cNvSpPr txBox="1"/>
          <p:nvPr/>
        </p:nvSpPr>
        <p:spPr>
          <a:xfrm>
            <a:off x="7498080" y="6386732"/>
            <a:ext cx="1758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Quantity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5F4AAA-1613-48B1-8E96-9327416D3E1E}"/>
              </a:ext>
            </a:extLst>
          </p:cNvPr>
          <p:cNvSpPr txBox="1"/>
          <p:nvPr/>
        </p:nvSpPr>
        <p:spPr>
          <a:xfrm>
            <a:off x="2307097" y="6282059"/>
            <a:ext cx="323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O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69A0514-D0AC-42B4-9441-ACA15F52E37D}"/>
              </a:ext>
            </a:extLst>
          </p:cNvPr>
          <p:cNvSpPr/>
          <p:nvPr/>
        </p:nvSpPr>
        <p:spPr>
          <a:xfrm>
            <a:off x="3090613" y="3151066"/>
            <a:ext cx="3249637" cy="2608785"/>
          </a:xfrm>
          <a:custGeom>
            <a:avLst/>
            <a:gdLst>
              <a:gd name="connsiteX0" fmla="*/ 0 w 3249637"/>
              <a:gd name="connsiteY0" fmla="*/ 2250830 h 2608785"/>
              <a:gd name="connsiteX1" fmla="*/ 956604 w 3249637"/>
              <a:gd name="connsiteY1" fmla="*/ 2447778 h 2608785"/>
              <a:gd name="connsiteX2" fmla="*/ 3066757 w 3249637"/>
              <a:gd name="connsiteY2" fmla="*/ 196947 h 2608785"/>
              <a:gd name="connsiteX3" fmla="*/ 3249637 w 3249637"/>
              <a:gd name="connsiteY3" fmla="*/ 0 h 2608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9637" h="2608785">
                <a:moveTo>
                  <a:pt x="0" y="2250830"/>
                </a:moveTo>
                <a:cubicBezTo>
                  <a:pt x="222739" y="2520461"/>
                  <a:pt x="445478" y="2790092"/>
                  <a:pt x="956604" y="2447778"/>
                </a:cubicBezTo>
                <a:cubicBezTo>
                  <a:pt x="1467730" y="2105464"/>
                  <a:pt x="3066757" y="196947"/>
                  <a:pt x="3066757" y="196947"/>
                </a:cubicBezTo>
                <a:lnTo>
                  <a:pt x="3249637" y="0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4B24315-7276-4B9A-B4DF-2051FA26C59E}"/>
              </a:ext>
            </a:extLst>
          </p:cNvPr>
          <p:cNvCxnSpPr/>
          <p:nvPr/>
        </p:nvCxnSpPr>
        <p:spPr>
          <a:xfrm>
            <a:off x="3749029" y="3305088"/>
            <a:ext cx="2504049" cy="253218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EB39C39-9B11-4881-8F20-1E4063AEF053}"/>
              </a:ext>
            </a:extLst>
          </p:cNvPr>
          <p:cNvSpPr txBox="1"/>
          <p:nvPr/>
        </p:nvSpPr>
        <p:spPr>
          <a:xfrm>
            <a:off x="6316372" y="2996224"/>
            <a:ext cx="1772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Marginal Cost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988397-8FC0-447B-8F25-284DA72B30D5}"/>
              </a:ext>
            </a:extLst>
          </p:cNvPr>
          <p:cNvSpPr txBox="1"/>
          <p:nvPr/>
        </p:nvSpPr>
        <p:spPr>
          <a:xfrm>
            <a:off x="6231975" y="5670638"/>
            <a:ext cx="2278966" cy="369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Marginal Benefit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A90A4EC-83E6-4E2A-84F9-5E26E7543956}"/>
              </a:ext>
            </a:extLst>
          </p:cNvPr>
          <p:cNvCxnSpPr/>
          <p:nvPr/>
        </p:nvCxnSpPr>
        <p:spPr>
          <a:xfrm flipH="1">
            <a:off x="2630648" y="4610300"/>
            <a:ext cx="2419654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943F743-A29A-4662-96A7-373AB4245D2B}"/>
              </a:ext>
            </a:extLst>
          </p:cNvPr>
          <p:cNvCxnSpPr/>
          <p:nvPr/>
        </p:nvCxnSpPr>
        <p:spPr>
          <a:xfrm>
            <a:off x="5060646" y="4610300"/>
            <a:ext cx="0" cy="1716258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DBBA608-EFB0-4EFD-8EF2-536399BBD65B}"/>
              </a:ext>
            </a:extLst>
          </p:cNvPr>
          <p:cNvSpPr txBox="1"/>
          <p:nvPr/>
        </p:nvSpPr>
        <p:spPr>
          <a:xfrm>
            <a:off x="2307097" y="4478085"/>
            <a:ext cx="299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929912-E158-4B22-99E9-46A8A6D1E5E3}"/>
              </a:ext>
            </a:extLst>
          </p:cNvPr>
          <p:cNvSpPr txBox="1"/>
          <p:nvPr/>
        </p:nvSpPr>
        <p:spPr>
          <a:xfrm>
            <a:off x="4884659" y="6376224"/>
            <a:ext cx="513061" cy="369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34647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 animBg="1"/>
      <p:bldP spid="15" grpId="0"/>
      <p:bldP spid="16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4CEE7-0587-4DF2-B6C5-2B65DFCBE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68177"/>
          </a:xfrm>
        </p:spPr>
        <p:txBody>
          <a:bodyPr/>
          <a:lstStyle/>
          <a:p>
            <a:r>
              <a:rPr lang="en-IN" dirty="0"/>
              <a:t>Welfare losses with Production and Consumption externalities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671F4-0CA4-43E1-8D92-FA6DEA96E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48971"/>
            <a:ext cx="12192000" cy="4805082"/>
          </a:xfrm>
        </p:spPr>
        <p:txBody>
          <a:bodyPr/>
          <a:lstStyle/>
          <a:p>
            <a:r>
              <a:rPr lang="en-IN" dirty="0"/>
              <a:t>Net welfare loss is the lost welfare as a result of too much or too little production or consumption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34F2E6D-036D-42FF-BC50-70982C799E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631908"/>
              </p:ext>
            </p:extLst>
          </p:nvPr>
        </p:nvGraphicFramePr>
        <p:xfrm>
          <a:off x="225864" y="2230693"/>
          <a:ext cx="11797098" cy="4409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8549">
                  <a:extLst>
                    <a:ext uri="{9D8B030D-6E8A-4147-A177-3AD203B41FA5}">
                      <a16:colId xmlns:a16="http://schemas.microsoft.com/office/drawing/2014/main" val="143536801"/>
                    </a:ext>
                  </a:extLst>
                </a:gridCol>
                <a:gridCol w="5898549">
                  <a:extLst>
                    <a:ext uri="{9D8B030D-6E8A-4147-A177-3AD203B41FA5}">
                      <a16:colId xmlns:a16="http://schemas.microsoft.com/office/drawing/2014/main" val="4067977391"/>
                    </a:ext>
                  </a:extLst>
                </a:gridCol>
              </a:tblGrid>
              <a:tr h="400842">
                <a:tc>
                  <a:txBody>
                    <a:bodyPr/>
                    <a:lstStyle/>
                    <a:p>
                      <a:r>
                        <a:rPr lang="en-IN" dirty="0"/>
                        <a:t>Negative externalities of production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Positive Externalities of consumption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550543"/>
                  </a:ext>
                </a:extLst>
              </a:tr>
              <a:tr h="4008416">
                <a:tc>
                  <a:txBody>
                    <a:bodyPr/>
                    <a:lstStyle/>
                    <a:p>
                      <a:r>
                        <a:rPr lang="en-IN" dirty="0"/>
                        <a:t>MSC &gt; MPC</a:t>
                      </a:r>
                    </a:p>
                    <a:p>
                      <a:endParaRPr lang="en-IN" dirty="0"/>
                    </a:p>
                    <a:p>
                      <a:endParaRPr lang="en-IN" dirty="0"/>
                    </a:p>
                    <a:p>
                      <a:endParaRPr lang="en-IN" dirty="0"/>
                    </a:p>
                    <a:p>
                      <a:endParaRPr lang="en-IN" dirty="0"/>
                    </a:p>
                    <a:p>
                      <a:endParaRPr lang="en-IN" dirty="0"/>
                    </a:p>
                    <a:p>
                      <a:endParaRPr lang="en-IN" dirty="0"/>
                    </a:p>
                    <a:p>
                      <a:endParaRPr lang="en-IN" dirty="0"/>
                    </a:p>
                    <a:p>
                      <a:endParaRPr lang="en-IN" dirty="0"/>
                    </a:p>
                    <a:p>
                      <a:endParaRPr lang="en-IN" dirty="0"/>
                    </a:p>
                    <a:p>
                      <a:endParaRPr lang="en-IN" dirty="0"/>
                    </a:p>
                    <a:p>
                      <a:endParaRPr lang="en-IN" dirty="0"/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MSB &gt; MPB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711935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2A2798C-B845-4201-B339-EFACC8F46239}"/>
              </a:ext>
            </a:extLst>
          </p:cNvPr>
          <p:cNvCxnSpPr>
            <a:cxnSpLocks/>
          </p:cNvCxnSpPr>
          <p:nvPr/>
        </p:nvCxnSpPr>
        <p:spPr>
          <a:xfrm>
            <a:off x="464234" y="3429000"/>
            <a:ext cx="0" cy="282505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8CF8DED-F4AD-44FB-AA10-5B86DE78B862}"/>
              </a:ext>
            </a:extLst>
          </p:cNvPr>
          <p:cNvCxnSpPr>
            <a:cxnSpLocks/>
          </p:cNvCxnSpPr>
          <p:nvPr/>
        </p:nvCxnSpPr>
        <p:spPr>
          <a:xfrm>
            <a:off x="459544" y="6254053"/>
            <a:ext cx="383110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34FDBFF-65C1-495D-852A-3CBB54F6F9CE}"/>
              </a:ext>
            </a:extLst>
          </p:cNvPr>
          <p:cNvSpPr txBox="1"/>
          <p:nvPr/>
        </p:nvSpPr>
        <p:spPr>
          <a:xfrm>
            <a:off x="338796" y="3043102"/>
            <a:ext cx="1026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Price</a:t>
            </a:r>
            <a:endParaRPr lang="en-IN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B50147-02DE-4AD0-8ABA-6C20D9F0E976}"/>
              </a:ext>
            </a:extLst>
          </p:cNvPr>
          <p:cNvSpPr txBox="1"/>
          <p:nvPr/>
        </p:nvSpPr>
        <p:spPr>
          <a:xfrm>
            <a:off x="4375071" y="6085667"/>
            <a:ext cx="1561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Quantity</a:t>
            </a:r>
            <a:endParaRPr lang="en-IN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CD95E8-CE8A-4EB2-9178-FDEEBEE67E39}"/>
              </a:ext>
            </a:extLst>
          </p:cNvPr>
          <p:cNvSpPr txBox="1"/>
          <p:nvPr/>
        </p:nvSpPr>
        <p:spPr>
          <a:xfrm>
            <a:off x="225864" y="6204351"/>
            <a:ext cx="44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</a:t>
            </a:r>
            <a:endParaRPr lang="en-IN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D4E6E69-4472-431E-A7FD-B320C9328EEB}"/>
              </a:ext>
            </a:extLst>
          </p:cNvPr>
          <p:cNvCxnSpPr/>
          <p:nvPr/>
        </p:nvCxnSpPr>
        <p:spPr>
          <a:xfrm>
            <a:off x="467494" y="3596814"/>
            <a:ext cx="2518508" cy="209608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842F044-0853-4FBB-8D68-647A82220525}"/>
              </a:ext>
            </a:extLst>
          </p:cNvPr>
          <p:cNvCxnSpPr>
            <a:cxnSpLocks/>
          </p:cNvCxnSpPr>
          <p:nvPr/>
        </p:nvCxnSpPr>
        <p:spPr>
          <a:xfrm flipV="1">
            <a:off x="457203" y="4277045"/>
            <a:ext cx="2995930" cy="192730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3549700-6A38-4D30-9AA7-E7F88F12B679}"/>
              </a:ext>
            </a:extLst>
          </p:cNvPr>
          <p:cNvCxnSpPr>
            <a:cxnSpLocks/>
          </p:cNvCxnSpPr>
          <p:nvPr/>
        </p:nvCxnSpPr>
        <p:spPr>
          <a:xfrm flipV="1">
            <a:off x="437187" y="3596814"/>
            <a:ext cx="2003055" cy="222164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FAA921A-04D3-4BAF-846A-76C8D6A36D40}"/>
              </a:ext>
            </a:extLst>
          </p:cNvPr>
          <p:cNvSpPr txBox="1"/>
          <p:nvPr/>
        </p:nvSpPr>
        <p:spPr>
          <a:xfrm>
            <a:off x="3178906" y="5699769"/>
            <a:ext cx="1786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MPB=MSB=D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931501-EDB0-460E-8FD2-B5788E1E583C}"/>
              </a:ext>
            </a:extLst>
          </p:cNvPr>
          <p:cNvSpPr txBox="1"/>
          <p:nvPr/>
        </p:nvSpPr>
        <p:spPr>
          <a:xfrm>
            <a:off x="3403988" y="3840480"/>
            <a:ext cx="1519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MPC=S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EC787A0-C706-49E8-8926-506948651080}"/>
              </a:ext>
            </a:extLst>
          </p:cNvPr>
          <p:cNvSpPr txBox="1"/>
          <p:nvPr/>
        </p:nvSpPr>
        <p:spPr>
          <a:xfrm>
            <a:off x="2419643" y="3043102"/>
            <a:ext cx="1519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MSC</a:t>
            </a:r>
            <a:endParaRPr lang="en-IN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39CA5BC-CEE9-41C9-80FD-23CB5559BA0C}"/>
              </a:ext>
            </a:extLst>
          </p:cNvPr>
          <p:cNvCxnSpPr/>
          <p:nvPr/>
        </p:nvCxnSpPr>
        <p:spPr>
          <a:xfrm flipH="1">
            <a:off x="459544" y="5050302"/>
            <a:ext cx="1791287" cy="0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918A96D-A8DA-44C9-B970-21EA291D7335}"/>
              </a:ext>
            </a:extLst>
          </p:cNvPr>
          <p:cNvCxnSpPr/>
          <p:nvPr/>
        </p:nvCxnSpPr>
        <p:spPr>
          <a:xfrm>
            <a:off x="2250831" y="5050302"/>
            <a:ext cx="0" cy="1203751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2760B9D-73D0-4108-B59F-C57C05F70FF6}"/>
              </a:ext>
            </a:extLst>
          </p:cNvPr>
          <p:cNvCxnSpPr/>
          <p:nvPr/>
        </p:nvCxnSpPr>
        <p:spPr>
          <a:xfrm flipH="1">
            <a:off x="459544" y="4543865"/>
            <a:ext cx="1186376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67A3374-0384-492C-B913-E17D74D44BB5}"/>
              </a:ext>
            </a:extLst>
          </p:cNvPr>
          <p:cNvCxnSpPr/>
          <p:nvPr/>
        </p:nvCxnSpPr>
        <p:spPr>
          <a:xfrm>
            <a:off x="1645920" y="4543865"/>
            <a:ext cx="0" cy="1710188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1C23A2F0-EA5C-48AE-9AF5-49ED39254639}"/>
              </a:ext>
            </a:extLst>
          </p:cNvPr>
          <p:cNvSpPr txBox="1"/>
          <p:nvPr/>
        </p:nvSpPr>
        <p:spPr>
          <a:xfrm>
            <a:off x="169038" y="4861405"/>
            <a:ext cx="26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120F449-1869-4913-8F5E-17EEA2E287BD}"/>
              </a:ext>
            </a:extLst>
          </p:cNvPr>
          <p:cNvSpPr txBox="1"/>
          <p:nvPr/>
        </p:nvSpPr>
        <p:spPr>
          <a:xfrm>
            <a:off x="190607" y="4378829"/>
            <a:ext cx="448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</a:t>
            </a:r>
            <a:endParaRPr lang="en-IN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ABB9D91-240A-4972-A8D1-1BE843A6B399}"/>
              </a:ext>
            </a:extLst>
          </p:cNvPr>
          <p:cNvSpPr txBox="1"/>
          <p:nvPr/>
        </p:nvSpPr>
        <p:spPr>
          <a:xfrm>
            <a:off x="2096866" y="6270333"/>
            <a:ext cx="44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</a:t>
            </a:r>
            <a:endParaRPr lang="en-IN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1411A7A-013E-4447-9D70-E749E4B1155F}"/>
              </a:ext>
            </a:extLst>
          </p:cNvPr>
          <p:cNvSpPr txBox="1"/>
          <p:nvPr/>
        </p:nvSpPr>
        <p:spPr>
          <a:xfrm>
            <a:off x="1462455" y="6262335"/>
            <a:ext cx="309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  <a:endParaRPr lang="en-IN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44503FB-D087-4F7B-BEE5-AB690E0B241F}"/>
              </a:ext>
            </a:extLst>
          </p:cNvPr>
          <p:cNvCxnSpPr>
            <a:cxnSpLocks/>
          </p:cNvCxnSpPr>
          <p:nvPr/>
        </p:nvCxnSpPr>
        <p:spPr>
          <a:xfrm flipV="1">
            <a:off x="2250831" y="3840480"/>
            <a:ext cx="0" cy="1209822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334D7B17-04AA-47F9-994B-E2797ED66062}"/>
              </a:ext>
            </a:extLst>
          </p:cNvPr>
          <p:cNvSpPr/>
          <p:nvPr/>
        </p:nvSpPr>
        <p:spPr>
          <a:xfrm rot="16386249">
            <a:off x="1360893" y="4119446"/>
            <a:ext cx="1221715" cy="650635"/>
          </a:xfrm>
          <a:custGeom>
            <a:avLst/>
            <a:gdLst>
              <a:gd name="connsiteX0" fmla="*/ 0 w 888395"/>
              <a:gd name="connsiteY0" fmla="*/ 551122 h 551122"/>
              <a:gd name="connsiteX1" fmla="*/ 377150 w 888395"/>
              <a:gd name="connsiteY1" fmla="*/ 0 h 551122"/>
              <a:gd name="connsiteX2" fmla="*/ 888395 w 888395"/>
              <a:gd name="connsiteY2" fmla="*/ 551122 h 551122"/>
              <a:gd name="connsiteX3" fmla="*/ 0 w 888395"/>
              <a:gd name="connsiteY3" fmla="*/ 551122 h 551122"/>
              <a:gd name="connsiteX0" fmla="*/ 0 w 1110100"/>
              <a:gd name="connsiteY0" fmla="*/ 551122 h 551122"/>
              <a:gd name="connsiteX1" fmla="*/ 377150 w 1110100"/>
              <a:gd name="connsiteY1" fmla="*/ 0 h 551122"/>
              <a:gd name="connsiteX2" fmla="*/ 1110100 w 1110100"/>
              <a:gd name="connsiteY2" fmla="*/ 482746 h 551122"/>
              <a:gd name="connsiteX3" fmla="*/ 0 w 1110100"/>
              <a:gd name="connsiteY3" fmla="*/ 551122 h 551122"/>
              <a:gd name="connsiteX0" fmla="*/ 0 w 1113147"/>
              <a:gd name="connsiteY0" fmla="*/ 551122 h 551122"/>
              <a:gd name="connsiteX1" fmla="*/ 377150 w 1113147"/>
              <a:gd name="connsiteY1" fmla="*/ 0 h 551122"/>
              <a:gd name="connsiteX2" fmla="*/ 1113147 w 1113147"/>
              <a:gd name="connsiteY2" fmla="*/ 538935 h 551122"/>
              <a:gd name="connsiteX3" fmla="*/ 0 w 1113147"/>
              <a:gd name="connsiteY3" fmla="*/ 551122 h 551122"/>
              <a:gd name="connsiteX0" fmla="*/ 0 w 1221715"/>
              <a:gd name="connsiteY0" fmla="*/ 627452 h 627452"/>
              <a:gd name="connsiteX1" fmla="*/ 485718 w 1221715"/>
              <a:gd name="connsiteY1" fmla="*/ 0 h 627452"/>
              <a:gd name="connsiteX2" fmla="*/ 1221715 w 1221715"/>
              <a:gd name="connsiteY2" fmla="*/ 538935 h 627452"/>
              <a:gd name="connsiteX3" fmla="*/ 0 w 1221715"/>
              <a:gd name="connsiteY3" fmla="*/ 627452 h 627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1715" h="627452">
                <a:moveTo>
                  <a:pt x="0" y="627452"/>
                </a:moveTo>
                <a:lnTo>
                  <a:pt x="485718" y="0"/>
                </a:lnTo>
                <a:lnTo>
                  <a:pt x="1221715" y="538935"/>
                </a:lnTo>
                <a:lnTo>
                  <a:pt x="0" y="627452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2090DA1-1EA9-4891-85DC-6B281FDB3E05}"/>
              </a:ext>
            </a:extLst>
          </p:cNvPr>
          <p:cNvCxnSpPr/>
          <p:nvPr/>
        </p:nvCxnSpPr>
        <p:spPr>
          <a:xfrm flipV="1">
            <a:off x="2321363" y="4009204"/>
            <a:ext cx="423726" cy="4361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4EA81315-AC3E-4558-AC89-76B4871F1999}"/>
              </a:ext>
            </a:extLst>
          </p:cNvPr>
          <p:cNvSpPr txBox="1"/>
          <p:nvPr/>
        </p:nvSpPr>
        <p:spPr>
          <a:xfrm rot="19963892">
            <a:off x="2608840" y="3429413"/>
            <a:ext cx="1956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Welfare Loss Triangle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6167E5E-65D3-4B0B-A3D6-99D4537238D0}"/>
              </a:ext>
            </a:extLst>
          </p:cNvPr>
          <p:cNvCxnSpPr>
            <a:cxnSpLocks/>
          </p:cNvCxnSpPr>
          <p:nvPr/>
        </p:nvCxnSpPr>
        <p:spPr>
          <a:xfrm>
            <a:off x="6581336" y="3335634"/>
            <a:ext cx="0" cy="282505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C1827789-64CA-4CD2-A7BC-CFB5E7D377C5}"/>
              </a:ext>
            </a:extLst>
          </p:cNvPr>
          <p:cNvSpPr txBox="1"/>
          <p:nvPr/>
        </p:nvSpPr>
        <p:spPr>
          <a:xfrm>
            <a:off x="6343264" y="2998420"/>
            <a:ext cx="1026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Price</a:t>
            </a:r>
            <a:endParaRPr lang="en-IN" dirty="0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8B41335-C6DA-4C3E-92DD-1477FF017063}"/>
              </a:ext>
            </a:extLst>
          </p:cNvPr>
          <p:cNvCxnSpPr>
            <a:cxnSpLocks/>
          </p:cNvCxnSpPr>
          <p:nvPr/>
        </p:nvCxnSpPr>
        <p:spPr>
          <a:xfrm>
            <a:off x="6581336" y="6160687"/>
            <a:ext cx="383110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D92B65CD-D428-42F0-AC98-CBB7D542E72D}"/>
              </a:ext>
            </a:extLst>
          </p:cNvPr>
          <p:cNvSpPr txBox="1"/>
          <p:nvPr/>
        </p:nvSpPr>
        <p:spPr>
          <a:xfrm>
            <a:off x="10383744" y="5976021"/>
            <a:ext cx="1561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Quantity</a:t>
            </a:r>
            <a:endParaRPr lang="en-IN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1231F84-6E32-4043-9198-2A4CF343F742}"/>
              </a:ext>
            </a:extLst>
          </p:cNvPr>
          <p:cNvSpPr txBox="1"/>
          <p:nvPr/>
        </p:nvSpPr>
        <p:spPr>
          <a:xfrm>
            <a:off x="6289737" y="6160687"/>
            <a:ext cx="44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</a:t>
            </a:r>
            <a:endParaRPr lang="en-IN" dirty="0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6A38943-484F-4887-B968-4A6D5E972569}"/>
              </a:ext>
            </a:extLst>
          </p:cNvPr>
          <p:cNvCxnSpPr>
            <a:cxnSpLocks/>
          </p:cNvCxnSpPr>
          <p:nvPr/>
        </p:nvCxnSpPr>
        <p:spPr>
          <a:xfrm>
            <a:off x="6575668" y="3802814"/>
            <a:ext cx="2890324" cy="192707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6FBDE270-6CE3-4E13-A899-49B99003DE69}"/>
              </a:ext>
            </a:extLst>
          </p:cNvPr>
          <p:cNvSpPr txBox="1"/>
          <p:nvPr/>
        </p:nvSpPr>
        <p:spPr>
          <a:xfrm>
            <a:off x="9480059" y="5575957"/>
            <a:ext cx="1786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MPB=D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E7AA657-AAE4-4ABF-A23D-FF3490F022FE}"/>
              </a:ext>
            </a:extLst>
          </p:cNvPr>
          <p:cNvCxnSpPr>
            <a:cxnSpLocks/>
          </p:cNvCxnSpPr>
          <p:nvPr/>
        </p:nvCxnSpPr>
        <p:spPr>
          <a:xfrm flipV="1">
            <a:off x="6595404" y="3810682"/>
            <a:ext cx="3083774" cy="229710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BF954D2C-8C89-4051-8F54-D0A048B7CDF2}"/>
              </a:ext>
            </a:extLst>
          </p:cNvPr>
          <p:cNvSpPr txBox="1"/>
          <p:nvPr/>
        </p:nvSpPr>
        <p:spPr>
          <a:xfrm>
            <a:off x="9632805" y="3631334"/>
            <a:ext cx="1680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MPC=MSC=S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644C25E-B221-4E15-99F9-ECF004C17046}"/>
              </a:ext>
            </a:extLst>
          </p:cNvPr>
          <p:cNvCxnSpPr>
            <a:cxnSpLocks/>
          </p:cNvCxnSpPr>
          <p:nvPr/>
        </p:nvCxnSpPr>
        <p:spPr>
          <a:xfrm>
            <a:off x="6577259" y="3481646"/>
            <a:ext cx="3596152" cy="1032436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498E3DB1-26C8-42F6-BA4E-63C39EC73843}"/>
              </a:ext>
            </a:extLst>
          </p:cNvPr>
          <p:cNvSpPr txBox="1"/>
          <p:nvPr/>
        </p:nvSpPr>
        <p:spPr>
          <a:xfrm>
            <a:off x="10133845" y="4395875"/>
            <a:ext cx="1519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MSB</a:t>
            </a:r>
            <a:endParaRPr lang="en-IN" dirty="0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A1C44E5-B3C7-405A-859A-7A25F067C5D5}"/>
              </a:ext>
            </a:extLst>
          </p:cNvPr>
          <p:cNvCxnSpPr>
            <a:cxnSpLocks/>
          </p:cNvCxnSpPr>
          <p:nvPr/>
        </p:nvCxnSpPr>
        <p:spPr>
          <a:xfrm flipH="1">
            <a:off x="6575669" y="4890401"/>
            <a:ext cx="1655469" cy="0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FE4A8EC-D17E-4056-9078-793657A60196}"/>
              </a:ext>
            </a:extLst>
          </p:cNvPr>
          <p:cNvCxnSpPr>
            <a:cxnSpLocks/>
          </p:cNvCxnSpPr>
          <p:nvPr/>
        </p:nvCxnSpPr>
        <p:spPr>
          <a:xfrm flipH="1">
            <a:off x="8200969" y="4937377"/>
            <a:ext cx="12985" cy="1338902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99BCFEED-845A-4DD8-B6D9-B0801A78BC59}"/>
              </a:ext>
            </a:extLst>
          </p:cNvPr>
          <p:cNvCxnSpPr>
            <a:cxnSpLocks/>
          </p:cNvCxnSpPr>
          <p:nvPr/>
        </p:nvCxnSpPr>
        <p:spPr>
          <a:xfrm flipH="1" flipV="1">
            <a:off x="6571581" y="4187283"/>
            <a:ext cx="2609776" cy="19501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B2CD2C7-87D9-41A3-9C65-C13E2B24C3DC}"/>
              </a:ext>
            </a:extLst>
          </p:cNvPr>
          <p:cNvCxnSpPr>
            <a:cxnSpLocks/>
          </p:cNvCxnSpPr>
          <p:nvPr/>
        </p:nvCxnSpPr>
        <p:spPr>
          <a:xfrm>
            <a:off x="9176443" y="4227297"/>
            <a:ext cx="0" cy="1963654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FC9F5727-77A4-4C46-B571-C2BCEB76E021}"/>
              </a:ext>
            </a:extLst>
          </p:cNvPr>
          <p:cNvSpPr txBox="1"/>
          <p:nvPr/>
        </p:nvSpPr>
        <p:spPr>
          <a:xfrm>
            <a:off x="6283092" y="4719629"/>
            <a:ext cx="26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B8D8BCA-FD2F-49FF-9753-6B2BCC4042F8}"/>
              </a:ext>
            </a:extLst>
          </p:cNvPr>
          <p:cNvSpPr txBox="1"/>
          <p:nvPr/>
        </p:nvSpPr>
        <p:spPr>
          <a:xfrm>
            <a:off x="8153329" y="6147988"/>
            <a:ext cx="309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  <a:endParaRPr lang="en-IN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9296A4A-AC09-48D0-8C90-9510AFCC6D6C}"/>
              </a:ext>
            </a:extLst>
          </p:cNvPr>
          <p:cNvSpPr txBox="1"/>
          <p:nvPr/>
        </p:nvSpPr>
        <p:spPr>
          <a:xfrm>
            <a:off x="9196780" y="6159725"/>
            <a:ext cx="44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</a:t>
            </a:r>
            <a:endParaRPr lang="en-IN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A6DC202-4E4E-47CC-B7A5-9DBCABBCF5C2}"/>
              </a:ext>
            </a:extLst>
          </p:cNvPr>
          <p:cNvSpPr txBox="1"/>
          <p:nvPr/>
        </p:nvSpPr>
        <p:spPr>
          <a:xfrm>
            <a:off x="2264445" y="4937377"/>
            <a:ext cx="480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C387A97-25CC-45C9-B853-F03EF927F2A0}"/>
              </a:ext>
            </a:extLst>
          </p:cNvPr>
          <p:cNvSpPr txBox="1"/>
          <p:nvPr/>
        </p:nvSpPr>
        <p:spPr>
          <a:xfrm>
            <a:off x="1427517" y="4149682"/>
            <a:ext cx="317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DF14AE8-EE2D-44F8-8F56-228775AAB2A5}"/>
              </a:ext>
            </a:extLst>
          </p:cNvPr>
          <p:cNvSpPr txBox="1"/>
          <p:nvPr/>
        </p:nvSpPr>
        <p:spPr>
          <a:xfrm>
            <a:off x="2018589" y="3531010"/>
            <a:ext cx="341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C32D1D7-7B4C-4390-95AC-F1B6FB57071D}"/>
              </a:ext>
            </a:extLst>
          </p:cNvPr>
          <p:cNvSpPr txBox="1"/>
          <p:nvPr/>
        </p:nvSpPr>
        <p:spPr>
          <a:xfrm>
            <a:off x="6315417" y="3857965"/>
            <a:ext cx="44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</a:t>
            </a:r>
            <a:endParaRPr lang="en-IN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CC0B2D3-0C5F-424D-BC42-26D1677FDB97}"/>
              </a:ext>
            </a:extLst>
          </p:cNvPr>
          <p:cNvSpPr txBox="1"/>
          <p:nvPr/>
        </p:nvSpPr>
        <p:spPr>
          <a:xfrm>
            <a:off x="8307512" y="4729480"/>
            <a:ext cx="480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524079D8-3E54-43A3-88A7-3146A787B9DE}"/>
              </a:ext>
            </a:extLst>
          </p:cNvPr>
          <p:cNvSpPr txBox="1"/>
          <p:nvPr/>
        </p:nvSpPr>
        <p:spPr>
          <a:xfrm>
            <a:off x="9109842" y="4240947"/>
            <a:ext cx="317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57839722-5D4D-425D-B93A-91DC0A48E951}"/>
              </a:ext>
            </a:extLst>
          </p:cNvPr>
          <p:cNvCxnSpPr>
            <a:cxnSpLocks/>
          </p:cNvCxnSpPr>
          <p:nvPr/>
        </p:nvCxnSpPr>
        <p:spPr>
          <a:xfrm flipV="1">
            <a:off x="8231138" y="3900342"/>
            <a:ext cx="0" cy="1003953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B0B936EB-3883-4457-A7DA-D10A35EF0AF5}"/>
              </a:ext>
            </a:extLst>
          </p:cNvPr>
          <p:cNvSpPr txBox="1"/>
          <p:nvPr/>
        </p:nvSpPr>
        <p:spPr>
          <a:xfrm>
            <a:off x="8103436" y="3622082"/>
            <a:ext cx="341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</a:t>
            </a:r>
          </a:p>
        </p:txBody>
      </p:sp>
      <p:sp>
        <p:nvSpPr>
          <p:cNvPr id="94" name="Isosceles Triangle 39">
            <a:extLst>
              <a:ext uri="{FF2B5EF4-FFF2-40B4-BE49-F238E27FC236}">
                <a16:creationId xmlns:a16="http://schemas.microsoft.com/office/drawing/2014/main" id="{54305EE9-9016-4656-BD3A-9D9F195C1604}"/>
              </a:ext>
            </a:extLst>
          </p:cNvPr>
          <p:cNvSpPr/>
          <p:nvPr/>
        </p:nvSpPr>
        <p:spPr>
          <a:xfrm rot="16386249">
            <a:off x="8235686" y="3964902"/>
            <a:ext cx="902707" cy="917760"/>
          </a:xfrm>
          <a:custGeom>
            <a:avLst/>
            <a:gdLst>
              <a:gd name="connsiteX0" fmla="*/ 0 w 888395"/>
              <a:gd name="connsiteY0" fmla="*/ 551122 h 551122"/>
              <a:gd name="connsiteX1" fmla="*/ 377150 w 888395"/>
              <a:gd name="connsiteY1" fmla="*/ 0 h 551122"/>
              <a:gd name="connsiteX2" fmla="*/ 888395 w 888395"/>
              <a:gd name="connsiteY2" fmla="*/ 551122 h 551122"/>
              <a:gd name="connsiteX3" fmla="*/ 0 w 888395"/>
              <a:gd name="connsiteY3" fmla="*/ 551122 h 551122"/>
              <a:gd name="connsiteX0" fmla="*/ 0 w 1110100"/>
              <a:gd name="connsiteY0" fmla="*/ 551122 h 551122"/>
              <a:gd name="connsiteX1" fmla="*/ 377150 w 1110100"/>
              <a:gd name="connsiteY1" fmla="*/ 0 h 551122"/>
              <a:gd name="connsiteX2" fmla="*/ 1110100 w 1110100"/>
              <a:gd name="connsiteY2" fmla="*/ 482746 h 551122"/>
              <a:gd name="connsiteX3" fmla="*/ 0 w 1110100"/>
              <a:gd name="connsiteY3" fmla="*/ 551122 h 551122"/>
              <a:gd name="connsiteX0" fmla="*/ 0 w 1113147"/>
              <a:gd name="connsiteY0" fmla="*/ 551122 h 551122"/>
              <a:gd name="connsiteX1" fmla="*/ 377150 w 1113147"/>
              <a:gd name="connsiteY1" fmla="*/ 0 h 551122"/>
              <a:gd name="connsiteX2" fmla="*/ 1113147 w 1113147"/>
              <a:gd name="connsiteY2" fmla="*/ 538935 h 551122"/>
              <a:gd name="connsiteX3" fmla="*/ 0 w 1113147"/>
              <a:gd name="connsiteY3" fmla="*/ 551122 h 551122"/>
              <a:gd name="connsiteX0" fmla="*/ 0 w 1221715"/>
              <a:gd name="connsiteY0" fmla="*/ 627452 h 627452"/>
              <a:gd name="connsiteX1" fmla="*/ 485718 w 1221715"/>
              <a:gd name="connsiteY1" fmla="*/ 0 h 627452"/>
              <a:gd name="connsiteX2" fmla="*/ 1221715 w 1221715"/>
              <a:gd name="connsiteY2" fmla="*/ 538935 h 627452"/>
              <a:gd name="connsiteX3" fmla="*/ 0 w 1221715"/>
              <a:gd name="connsiteY3" fmla="*/ 627452 h 627452"/>
              <a:gd name="connsiteX0" fmla="*/ 0 w 1221715"/>
              <a:gd name="connsiteY0" fmla="*/ 839773 h 839773"/>
              <a:gd name="connsiteX1" fmla="*/ 1023650 w 1221715"/>
              <a:gd name="connsiteY1" fmla="*/ 0 h 839773"/>
              <a:gd name="connsiteX2" fmla="*/ 1221715 w 1221715"/>
              <a:gd name="connsiteY2" fmla="*/ 751256 h 839773"/>
              <a:gd name="connsiteX3" fmla="*/ 0 w 1221715"/>
              <a:gd name="connsiteY3" fmla="*/ 839773 h 839773"/>
              <a:gd name="connsiteX0" fmla="*/ 0 w 1445463"/>
              <a:gd name="connsiteY0" fmla="*/ 91135 h 751256"/>
              <a:gd name="connsiteX1" fmla="*/ 1247398 w 1445463"/>
              <a:gd name="connsiteY1" fmla="*/ 0 h 751256"/>
              <a:gd name="connsiteX2" fmla="*/ 1445463 w 1445463"/>
              <a:gd name="connsiteY2" fmla="*/ 751256 h 751256"/>
              <a:gd name="connsiteX3" fmla="*/ 0 w 1445463"/>
              <a:gd name="connsiteY3" fmla="*/ 91135 h 751256"/>
              <a:gd name="connsiteX0" fmla="*/ 0 w 1247398"/>
              <a:gd name="connsiteY0" fmla="*/ 91135 h 1040669"/>
              <a:gd name="connsiteX1" fmla="*/ 1247398 w 1247398"/>
              <a:gd name="connsiteY1" fmla="*/ 0 h 1040669"/>
              <a:gd name="connsiteX2" fmla="*/ 784916 w 1247398"/>
              <a:gd name="connsiteY2" fmla="*/ 1040669 h 1040669"/>
              <a:gd name="connsiteX3" fmla="*/ 0 w 1247398"/>
              <a:gd name="connsiteY3" fmla="*/ 91135 h 1040669"/>
              <a:gd name="connsiteX0" fmla="*/ 0 w 1278539"/>
              <a:gd name="connsiteY0" fmla="*/ 36470 h 986004"/>
              <a:gd name="connsiteX1" fmla="*/ 1278539 w 1278539"/>
              <a:gd name="connsiteY1" fmla="*/ 0 h 986004"/>
              <a:gd name="connsiteX2" fmla="*/ 784916 w 1278539"/>
              <a:gd name="connsiteY2" fmla="*/ 986004 h 986004"/>
              <a:gd name="connsiteX3" fmla="*/ 0 w 1278539"/>
              <a:gd name="connsiteY3" fmla="*/ 36470 h 986004"/>
              <a:gd name="connsiteX0" fmla="*/ 0 w 1235637"/>
              <a:gd name="connsiteY0" fmla="*/ 48231 h 997765"/>
              <a:gd name="connsiteX1" fmla="*/ 1235637 w 1235637"/>
              <a:gd name="connsiteY1" fmla="*/ 0 h 997765"/>
              <a:gd name="connsiteX2" fmla="*/ 784916 w 1235637"/>
              <a:gd name="connsiteY2" fmla="*/ 997765 h 997765"/>
              <a:gd name="connsiteX3" fmla="*/ 0 w 1235637"/>
              <a:gd name="connsiteY3" fmla="*/ 48231 h 997765"/>
              <a:gd name="connsiteX0" fmla="*/ 0 w 1235637"/>
              <a:gd name="connsiteY0" fmla="*/ 48231 h 997765"/>
              <a:gd name="connsiteX1" fmla="*/ 1235637 w 1235637"/>
              <a:gd name="connsiteY1" fmla="*/ 0 h 997765"/>
              <a:gd name="connsiteX2" fmla="*/ 784915 w 1235637"/>
              <a:gd name="connsiteY2" fmla="*/ 997765 h 997765"/>
              <a:gd name="connsiteX3" fmla="*/ 0 w 1235637"/>
              <a:gd name="connsiteY3" fmla="*/ 48231 h 997765"/>
              <a:gd name="connsiteX0" fmla="*/ 0 w 1235637"/>
              <a:gd name="connsiteY0" fmla="*/ 48231 h 1078678"/>
              <a:gd name="connsiteX1" fmla="*/ 1235637 w 1235637"/>
              <a:gd name="connsiteY1" fmla="*/ 0 h 1078678"/>
              <a:gd name="connsiteX2" fmla="*/ 911330 w 1235637"/>
              <a:gd name="connsiteY2" fmla="*/ 1078677 h 1078678"/>
              <a:gd name="connsiteX3" fmla="*/ 0 w 1235637"/>
              <a:gd name="connsiteY3" fmla="*/ 48231 h 1078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5637" h="1078678">
                <a:moveTo>
                  <a:pt x="0" y="48231"/>
                </a:moveTo>
                <a:lnTo>
                  <a:pt x="1235637" y="0"/>
                </a:lnTo>
                <a:lnTo>
                  <a:pt x="911330" y="1078677"/>
                </a:lnTo>
                <a:lnTo>
                  <a:pt x="0" y="4823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1E9ED4FD-37E5-4CD8-86A5-43E87AFA5755}"/>
              </a:ext>
            </a:extLst>
          </p:cNvPr>
          <p:cNvCxnSpPr>
            <a:cxnSpLocks/>
          </p:cNvCxnSpPr>
          <p:nvPr/>
        </p:nvCxnSpPr>
        <p:spPr>
          <a:xfrm flipV="1">
            <a:off x="8744679" y="3624923"/>
            <a:ext cx="124862" cy="4224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2BBCAF65-8326-4F2D-8BD0-C8508136E753}"/>
              </a:ext>
            </a:extLst>
          </p:cNvPr>
          <p:cNvSpPr txBox="1"/>
          <p:nvPr/>
        </p:nvSpPr>
        <p:spPr>
          <a:xfrm>
            <a:off x="8274177" y="3338663"/>
            <a:ext cx="1956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Welfare Loss Triangle</a:t>
            </a:r>
          </a:p>
        </p:txBody>
      </p:sp>
    </p:spTree>
    <p:extLst>
      <p:ext uri="{BB962C8B-B14F-4D97-AF65-F5344CB8AC3E}">
        <p14:creationId xmlns:p14="http://schemas.microsoft.com/office/powerpoint/2010/main" val="15564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2" grpId="0"/>
      <p:bldP spid="23" grpId="0"/>
      <p:bldP spid="24" grpId="0"/>
      <p:bldP spid="33" grpId="0"/>
      <p:bldP spid="34" grpId="0"/>
      <p:bldP spid="35" grpId="0"/>
      <p:bldP spid="36" grpId="0"/>
      <p:bldP spid="40" grpId="0" animBg="1"/>
      <p:bldP spid="43" grpId="0"/>
      <p:bldP spid="45" grpId="0"/>
      <p:bldP spid="47" grpId="0"/>
      <p:bldP spid="48" grpId="0"/>
      <p:bldP spid="50" grpId="0"/>
      <p:bldP spid="52" grpId="0"/>
      <p:bldP spid="56" grpId="0"/>
      <p:bldP spid="73" grpId="0"/>
      <p:bldP spid="74" grpId="0"/>
      <p:bldP spid="75" grpId="0"/>
      <p:bldP spid="76" grpId="0"/>
      <p:bldP spid="77" grpId="0"/>
      <p:bldP spid="78" grpId="0"/>
      <p:bldP spid="83" grpId="0"/>
      <p:bldP spid="84" grpId="0"/>
      <p:bldP spid="85" grpId="0"/>
      <p:bldP spid="93" grpId="0"/>
      <p:bldP spid="94" grpId="0" animBg="1"/>
      <p:bldP spid="9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347</TotalTime>
  <Words>450</Words>
  <Application>Microsoft Office PowerPoint</Application>
  <PresentationFormat>Widescreen</PresentationFormat>
  <Paragraphs>98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</vt:lpstr>
      <vt:lpstr>Ch 15 Positive and Negative Externalities</vt:lpstr>
      <vt:lpstr>Learning Objectives:</vt:lpstr>
      <vt:lpstr>Private &amp; Social Cost Private &amp; Social Benefit</vt:lpstr>
      <vt:lpstr>Positive and Negative externalities</vt:lpstr>
      <vt:lpstr>PowerPoint Presentation</vt:lpstr>
      <vt:lpstr>Externalities of production and consumption </vt:lpstr>
      <vt:lpstr>Market Failure</vt:lpstr>
      <vt:lpstr>Marginal Costs and Benefits</vt:lpstr>
      <vt:lpstr>Welfare losses with Production and Consumption externalities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15 Positive and Negative Externalities</dc:title>
  <dc:creator>Shabistan</dc:creator>
  <cp:lastModifiedBy>shabi zaidi</cp:lastModifiedBy>
  <cp:revision>25</cp:revision>
  <dcterms:created xsi:type="dcterms:W3CDTF">2020-09-06T05:29:12Z</dcterms:created>
  <dcterms:modified xsi:type="dcterms:W3CDTF">2020-10-29T09:14:49Z</dcterms:modified>
</cp:coreProperties>
</file>