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1128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735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1858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385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3243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7136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117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690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00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240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7664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266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289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119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643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221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5934-5857-47CB-A9E8-DE06B38AEC4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51ECB94-672D-4610-9EBA-C33B444A3C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78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7B2BA-73EB-470B-BB78-DF002977C0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Ch 16 Non-provision of Public Goods</a:t>
            </a:r>
          </a:p>
        </p:txBody>
      </p:sp>
    </p:spTree>
    <p:extLst>
      <p:ext uri="{BB962C8B-B14F-4D97-AF65-F5344CB8AC3E}">
        <p14:creationId xmlns:p14="http://schemas.microsoft.com/office/powerpoint/2010/main" val="72827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FB2E3-E199-4065-A563-4960FE96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ACC6E-DF15-45F0-8A86-614043147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Understand the distinction between public and private goods.</a:t>
            </a:r>
          </a:p>
          <a:p>
            <a:r>
              <a:rPr lang="en-IN" dirty="0"/>
              <a:t>Understand the free-rider problem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8794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56B1-941C-4185-9901-A8680F33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Private and Public Goods: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63356-80AB-4326-9A37-C22E4AEA4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Characteristics of private goods:</a:t>
            </a:r>
          </a:p>
          <a:p>
            <a:pPr lvl="1"/>
            <a:r>
              <a:rPr lang="en-IN" dirty="0"/>
              <a:t>Rivalrous</a:t>
            </a:r>
          </a:p>
          <a:p>
            <a:pPr lvl="1"/>
            <a:r>
              <a:rPr lang="en-IN" dirty="0"/>
              <a:t>Excludable</a:t>
            </a:r>
          </a:p>
          <a:p>
            <a:r>
              <a:rPr lang="en-IN" dirty="0"/>
              <a:t>Characteristics of Public/ Pure Public goods:</a:t>
            </a:r>
          </a:p>
          <a:p>
            <a:pPr lvl="1"/>
            <a:r>
              <a:rPr lang="en-IN" dirty="0"/>
              <a:t>Non rivalry</a:t>
            </a:r>
          </a:p>
          <a:p>
            <a:pPr lvl="1"/>
            <a:r>
              <a:rPr lang="en-IN" dirty="0"/>
              <a:t>Non-excludability</a:t>
            </a:r>
          </a:p>
          <a:p>
            <a:pPr lvl="1"/>
            <a:r>
              <a:rPr lang="en-IN" dirty="0"/>
              <a:t>Marginal cost is zero</a:t>
            </a:r>
          </a:p>
          <a:p>
            <a:pPr marL="457200" lvl="1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729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2C1FC-28D9-4FA3-8AE3-065396F02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Free-Rider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1BBBA-6347-44FE-88B0-842D1EA68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Free-rider: Someone who receives the benefits but allow other to pay.</a:t>
            </a:r>
          </a:p>
          <a:p>
            <a:r>
              <a:rPr lang="en-IN" dirty="0"/>
              <a:t>Provision of public goods by free market mechanism will cause market failure.</a:t>
            </a:r>
          </a:p>
          <a:p>
            <a:r>
              <a:rPr lang="en-IN" dirty="0"/>
              <a:t>Problem of free-riding can be solved in case of quasi-public goods.</a:t>
            </a:r>
          </a:p>
          <a:p>
            <a:pPr marL="0" indent="0">
              <a:buNone/>
            </a:pP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345807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91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Ch 16 Non-provision of Public Goods</vt:lpstr>
      <vt:lpstr>Learning Objectives:</vt:lpstr>
      <vt:lpstr>Private and Public Goods: </vt:lpstr>
      <vt:lpstr>Free-Rider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16 Non-provision of Public Goods</dc:title>
  <dc:creator>shabi zaidi</dc:creator>
  <cp:lastModifiedBy>shabi zaidi</cp:lastModifiedBy>
  <cp:revision>3</cp:revision>
  <dcterms:created xsi:type="dcterms:W3CDTF">2020-09-14T10:38:27Z</dcterms:created>
  <dcterms:modified xsi:type="dcterms:W3CDTF">2020-09-14T11:07:11Z</dcterms:modified>
</cp:coreProperties>
</file>