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88" autoAdjust="0"/>
    <p:restoredTop sz="94660"/>
  </p:normalViewPr>
  <p:slideViewPr>
    <p:cSldViewPr snapToGrid="0">
      <p:cViewPr varScale="1">
        <p:scale>
          <a:sx n="85" d="100"/>
          <a:sy n="85" d="100"/>
        </p:scale>
        <p:origin x="15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n-US"/>
              <a:t>Click to edit Master title style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8D67493F-C06F-4B97-A04A-12FD57B6743C}" type="datetimeFigureOut">
              <a:rPr lang="en-IN" smtClean="0"/>
              <a:t>20-09-2020</a:t>
            </a:fld>
            <a:endParaRPr lang="en-IN"/>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IN"/>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A713A45F-7A46-41D1-9D20-BA626835DC0D}" type="slidenum">
              <a:rPr lang="en-IN" smtClean="0"/>
              <a:t>‹#›</a:t>
            </a:fld>
            <a:endParaRPr lang="en-IN"/>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1811219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67493F-C06F-4B97-A04A-12FD57B6743C}" type="datetimeFigureOut">
              <a:rPr lang="en-IN" smtClean="0"/>
              <a:t>20-09-2020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713A45F-7A46-41D1-9D20-BA626835DC0D}" type="slidenum">
              <a:rPr lang="en-IN" smtClean="0"/>
              <a:t>‹#›</a:t>
            </a:fld>
            <a:endParaRPr lang="en-IN"/>
          </a:p>
        </p:txBody>
      </p:sp>
    </p:spTree>
    <p:extLst>
      <p:ext uri="{BB962C8B-B14F-4D97-AF65-F5344CB8AC3E}">
        <p14:creationId xmlns:p14="http://schemas.microsoft.com/office/powerpoint/2010/main" val="30711677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67493F-C06F-4B97-A04A-12FD57B6743C}" type="datetimeFigureOut">
              <a:rPr lang="en-IN" smtClean="0"/>
              <a:t>20-09-2020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713A45F-7A46-41D1-9D20-BA626835DC0D}" type="slidenum">
              <a:rPr lang="en-IN" smtClean="0"/>
              <a:t>‹#›</a:t>
            </a:fld>
            <a:endParaRPr lang="en-IN"/>
          </a:p>
        </p:txBody>
      </p:sp>
    </p:spTree>
    <p:extLst>
      <p:ext uri="{BB962C8B-B14F-4D97-AF65-F5344CB8AC3E}">
        <p14:creationId xmlns:p14="http://schemas.microsoft.com/office/powerpoint/2010/main" val="258068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67493F-C06F-4B97-A04A-12FD57B6743C}" type="datetimeFigureOut">
              <a:rPr lang="en-IN" smtClean="0"/>
              <a:t>20-09-2020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713A45F-7A46-41D1-9D20-BA626835DC0D}" type="slidenum">
              <a:rPr lang="en-IN" smtClean="0"/>
              <a:t>‹#›</a:t>
            </a:fld>
            <a:endParaRPr lang="en-IN"/>
          </a:p>
        </p:txBody>
      </p:sp>
    </p:spTree>
    <p:extLst>
      <p:ext uri="{BB962C8B-B14F-4D97-AF65-F5344CB8AC3E}">
        <p14:creationId xmlns:p14="http://schemas.microsoft.com/office/powerpoint/2010/main" val="33327957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8D67493F-C06F-4B97-A04A-12FD57B6743C}" type="datetimeFigureOut">
              <a:rPr lang="en-IN" smtClean="0"/>
              <a:t>20-09-2020</a:t>
            </a:fld>
            <a:endParaRPr lang="en-IN"/>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IN"/>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A713A45F-7A46-41D1-9D20-BA626835DC0D}" type="slidenum">
              <a:rPr lang="en-IN" smtClean="0"/>
              <a:t>‹#›</a:t>
            </a:fld>
            <a:endParaRPr lang="en-IN"/>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54475309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D67493F-C06F-4B97-A04A-12FD57B6743C}" type="datetimeFigureOut">
              <a:rPr lang="en-IN" smtClean="0"/>
              <a:t>20-09-2020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713A45F-7A46-41D1-9D20-BA626835DC0D}" type="slidenum">
              <a:rPr lang="en-IN" smtClean="0"/>
              <a:t>‹#›</a:t>
            </a:fld>
            <a:endParaRPr lang="en-IN"/>
          </a:p>
        </p:txBody>
      </p:sp>
    </p:spTree>
    <p:extLst>
      <p:ext uri="{BB962C8B-B14F-4D97-AF65-F5344CB8AC3E}">
        <p14:creationId xmlns:p14="http://schemas.microsoft.com/office/powerpoint/2010/main" val="3312555734"/>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57300" y="2909102"/>
            <a:ext cx="4800600" cy="29963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33864" y="2909102"/>
            <a:ext cx="4800600" cy="29963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D67493F-C06F-4B97-A04A-12FD57B6743C}" type="datetimeFigureOut">
              <a:rPr lang="en-IN" smtClean="0"/>
              <a:t>20-09-2020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A713A45F-7A46-41D1-9D20-BA626835DC0D}" type="slidenum">
              <a:rPr lang="en-IN" smtClean="0"/>
              <a:t>‹#›</a:t>
            </a:fld>
            <a:endParaRPr lang="en-IN"/>
          </a:p>
        </p:txBody>
      </p:sp>
    </p:spTree>
    <p:extLst>
      <p:ext uri="{BB962C8B-B14F-4D97-AF65-F5344CB8AC3E}">
        <p14:creationId xmlns:p14="http://schemas.microsoft.com/office/powerpoint/2010/main" val="217769467"/>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D67493F-C06F-4B97-A04A-12FD57B6743C}" type="datetimeFigureOut">
              <a:rPr lang="en-IN" smtClean="0"/>
              <a:t>20-09-2020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A713A45F-7A46-41D1-9D20-BA626835DC0D}" type="slidenum">
              <a:rPr lang="en-IN" smtClean="0"/>
              <a:t>‹#›</a:t>
            </a:fld>
            <a:endParaRPr lang="en-IN"/>
          </a:p>
        </p:txBody>
      </p:sp>
    </p:spTree>
    <p:extLst>
      <p:ext uri="{BB962C8B-B14F-4D97-AF65-F5344CB8AC3E}">
        <p14:creationId xmlns:p14="http://schemas.microsoft.com/office/powerpoint/2010/main" val="2829096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67493F-C06F-4B97-A04A-12FD57B6743C}" type="datetimeFigureOut">
              <a:rPr lang="en-IN" smtClean="0"/>
              <a:t>20-09-2020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A713A45F-7A46-41D1-9D20-BA626835DC0D}" type="slidenum">
              <a:rPr lang="en-IN" smtClean="0"/>
              <a:t>‹#›</a:t>
            </a:fld>
            <a:endParaRPr lang="en-IN"/>
          </a:p>
        </p:txBody>
      </p:sp>
    </p:spTree>
    <p:extLst>
      <p:ext uri="{BB962C8B-B14F-4D97-AF65-F5344CB8AC3E}">
        <p14:creationId xmlns:p14="http://schemas.microsoft.com/office/powerpoint/2010/main" val="1492436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n-US"/>
              <a:t>Click to edit Master title style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65051" y="6375679"/>
            <a:ext cx="1233355" cy="348462"/>
          </a:xfrm>
        </p:spPr>
        <p:txBody>
          <a:bodyPr/>
          <a:lstStyle/>
          <a:p>
            <a:fld id="{8D67493F-C06F-4B97-A04A-12FD57B6743C}" type="datetimeFigureOut">
              <a:rPr lang="en-IN" smtClean="0"/>
              <a:t>20-09-2020</a:t>
            </a:fld>
            <a:endParaRPr lang="en-IN"/>
          </a:p>
        </p:txBody>
      </p:sp>
      <p:sp>
        <p:nvSpPr>
          <p:cNvPr id="6" name="Footer Placeholder 5"/>
          <p:cNvSpPr>
            <a:spLocks noGrp="1"/>
          </p:cNvSpPr>
          <p:nvPr>
            <p:ph type="ftr" sz="quarter" idx="11"/>
          </p:nvPr>
        </p:nvSpPr>
        <p:spPr>
          <a:xfrm>
            <a:off x="2103620" y="6375679"/>
            <a:ext cx="3482179" cy="345796"/>
          </a:xfrm>
        </p:spPr>
        <p:txBody>
          <a:bodyPr/>
          <a:lstStyle/>
          <a:p>
            <a:endParaRPr lang="en-IN"/>
          </a:p>
        </p:txBody>
      </p:sp>
      <p:sp>
        <p:nvSpPr>
          <p:cNvPr id="7" name="Slide Number Placeholder 6"/>
          <p:cNvSpPr>
            <a:spLocks noGrp="1"/>
          </p:cNvSpPr>
          <p:nvPr>
            <p:ph type="sldNum" sz="quarter" idx="12"/>
          </p:nvPr>
        </p:nvSpPr>
        <p:spPr>
          <a:xfrm>
            <a:off x="5691014" y="6375679"/>
            <a:ext cx="1232456" cy="345796"/>
          </a:xfrm>
        </p:spPr>
        <p:txBody>
          <a:bodyPr/>
          <a:lstStyle/>
          <a:p>
            <a:fld id="{A713A45F-7A46-41D1-9D20-BA626835DC0D}" type="slidenum">
              <a:rPr lang="en-IN" smtClean="0"/>
              <a:t>‹#›</a:t>
            </a:fld>
            <a:endParaRPr lang="en-IN"/>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57960708"/>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n-US"/>
              <a:t>Click to edit Master title style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65950" y="6375679"/>
            <a:ext cx="1232456" cy="348462"/>
          </a:xfrm>
        </p:spPr>
        <p:txBody>
          <a:bodyPr/>
          <a:lstStyle/>
          <a:p>
            <a:fld id="{8D67493F-C06F-4B97-A04A-12FD57B6743C}" type="datetimeFigureOut">
              <a:rPr lang="en-IN" smtClean="0"/>
              <a:t>20-09-2020</a:t>
            </a:fld>
            <a:endParaRPr lang="en-IN"/>
          </a:p>
        </p:txBody>
      </p:sp>
      <p:sp>
        <p:nvSpPr>
          <p:cNvPr id="6" name="Footer Placeholder 5"/>
          <p:cNvSpPr>
            <a:spLocks noGrp="1"/>
          </p:cNvSpPr>
          <p:nvPr>
            <p:ph type="ftr" sz="quarter" idx="11"/>
          </p:nvPr>
        </p:nvSpPr>
        <p:spPr>
          <a:xfrm>
            <a:off x="2103621" y="6375679"/>
            <a:ext cx="3482178" cy="345796"/>
          </a:xfrm>
        </p:spPr>
        <p:txBody>
          <a:bodyPr/>
          <a:lstStyle/>
          <a:p>
            <a:endParaRPr lang="en-IN"/>
          </a:p>
        </p:txBody>
      </p:sp>
      <p:sp>
        <p:nvSpPr>
          <p:cNvPr id="7" name="Slide Number Placeholder 6"/>
          <p:cNvSpPr>
            <a:spLocks noGrp="1"/>
          </p:cNvSpPr>
          <p:nvPr>
            <p:ph type="sldNum" sz="quarter" idx="12"/>
          </p:nvPr>
        </p:nvSpPr>
        <p:spPr>
          <a:xfrm>
            <a:off x="5687568" y="6375679"/>
            <a:ext cx="1234440" cy="345796"/>
          </a:xfrm>
        </p:spPr>
        <p:txBody>
          <a:bodyPr/>
          <a:lstStyle/>
          <a:p>
            <a:fld id="{A713A45F-7A46-41D1-9D20-BA626835DC0D}" type="slidenum">
              <a:rPr lang="en-IN" smtClean="0"/>
              <a:t>‹#›</a:t>
            </a:fld>
            <a:endParaRPr lang="en-IN"/>
          </a:p>
        </p:txBody>
      </p:sp>
    </p:spTree>
    <p:extLst>
      <p:ext uri="{BB962C8B-B14F-4D97-AF65-F5344CB8AC3E}">
        <p14:creationId xmlns:p14="http://schemas.microsoft.com/office/powerpoint/2010/main" val="2937107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8D67493F-C06F-4B97-A04A-12FD57B6743C}" type="datetimeFigureOut">
              <a:rPr lang="en-IN" smtClean="0"/>
              <a:t>20-09-2020</a:t>
            </a:fld>
            <a:endParaRPr lang="en-IN"/>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IN"/>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A713A45F-7A46-41D1-9D20-BA626835DC0D}" type="slidenum">
              <a:rPr lang="en-IN" smtClean="0"/>
              <a:t>‹#›</a:t>
            </a:fld>
            <a:endParaRPr lang="en-IN"/>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350103718"/>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D722B-A07C-4D32-9F6D-5A906BA77B00}"/>
              </a:ext>
            </a:extLst>
          </p:cNvPr>
          <p:cNvSpPr>
            <a:spLocks noGrp="1"/>
          </p:cNvSpPr>
          <p:nvPr>
            <p:ph type="ctrTitle"/>
          </p:nvPr>
        </p:nvSpPr>
        <p:spPr/>
        <p:txBody>
          <a:bodyPr/>
          <a:lstStyle/>
          <a:p>
            <a:r>
              <a:rPr lang="en-IN" dirty="0"/>
              <a:t>Ch 17 Imperfect Market Information</a:t>
            </a:r>
          </a:p>
        </p:txBody>
      </p:sp>
    </p:spTree>
    <p:extLst>
      <p:ext uri="{BB962C8B-B14F-4D97-AF65-F5344CB8AC3E}">
        <p14:creationId xmlns:p14="http://schemas.microsoft.com/office/powerpoint/2010/main" val="27470509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7851B5D-5F3C-4863-AE27-B806473DFAE3}"/>
              </a:ext>
            </a:extLst>
          </p:cNvPr>
          <p:cNvSpPr>
            <a:spLocks noGrp="1"/>
          </p:cNvSpPr>
          <p:nvPr>
            <p:ph idx="1"/>
          </p:nvPr>
        </p:nvSpPr>
        <p:spPr>
          <a:xfrm>
            <a:off x="1251678" y="132523"/>
            <a:ext cx="10178322" cy="5747070"/>
          </a:xfrm>
        </p:spPr>
        <p:txBody>
          <a:bodyPr/>
          <a:lstStyle/>
          <a:p>
            <a:r>
              <a:rPr lang="en-IN" sz="2800" b="1" dirty="0"/>
              <a:t>Advertising:</a:t>
            </a:r>
          </a:p>
          <a:p>
            <a:pPr lvl="1"/>
            <a:r>
              <a:rPr lang="en-IN" sz="2400" dirty="0"/>
              <a:t>Advertisements increase information for buyers.</a:t>
            </a:r>
          </a:p>
          <a:p>
            <a:pPr lvl="1"/>
            <a:r>
              <a:rPr lang="en-IN" sz="2400" dirty="0"/>
              <a:t>Persuasive advertisements- designed to change the attitude on the part of buyer.</a:t>
            </a:r>
          </a:p>
          <a:p>
            <a:pPr lvl="1"/>
            <a:endParaRPr lang="en-IN" dirty="0"/>
          </a:p>
        </p:txBody>
      </p:sp>
    </p:spTree>
    <p:extLst>
      <p:ext uri="{BB962C8B-B14F-4D97-AF65-F5344CB8AC3E}">
        <p14:creationId xmlns:p14="http://schemas.microsoft.com/office/powerpoint/2010/main" val="1135498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D7C06-184A-4324-8998-3B9C98FBA31F}"/>
              </a:ext>
            </a:extLst>
          </p:cNvPr>
          <p:cNvSpPr>
            <a:spLocks noGrp="1"/>
          </p:cNvSpPr>
          <p:nvPr>
            <p:ph type="title"/>
          </p:nvPr>
        </p:nvSpPr>
        <p:spPr/>
        <p:txBody>
          <a:bodyPr/>
          <a:lstStyle/>
          <a:p>
            <a:r>
              <a:rPr lang="en-IN" dirty="0"/>
              <a:t>Learning Objectives:</a:t>
            </a:r>
          </a:p>
        </p:txBody>
      </p:sp>
      <p:sp>
        <p:nvSpPr>
          <p:cNvPr id="3" name="Content Placeholder 2">
            <a:extLst>
              <a:ext uri="{FF2B5EF4-FFF2-40B4-BE49-F238E27FC236}">
                <a16:creationId xmlns:a16="http://schemas.microsoft.com/office/drawing/2014/main" id="{FC9D0DED-6796-4F60-9EE2-E018DAB22ADF}"/>
              </a:ext>
            </a:extLst>
          </p:cNvPr>
          <p:cNvSpPr>
            <a:spLocks noGrp="1"/>
          </p:cNvSpPr>
          <p:nvPr>
            <p:ph idx="1"/>
          </p:nvPr>
        </p:nvSpPr>
        <p:spPr/>
        <p:txBody>
          <a:bodyPr/>
          <a:lstStyle/>
          <a:p>
            <a:r>
              <a:rPr lang="en-IN" dirty="0"/>
              <a:t>Understand the difference between symmetric and Asymmetric information.</a:t>
            </a:r>
          </a:p>
          <a:p>
            <a:r>
              <a:rPr lang="en-IN" dirty="0"/>
              <a:t>Understand the significance of information gaps.</a:t>
            </a:r>
          </a:p>
          <a:p>
            <a:r>
              <a:rPr lang="en-IN" dirty="0"/>
              <a:t>Understand the problem of asymmetric information with an example of second-hand cars market.</a:t>
            </a:r>
          </a:p>
          <a:p>
            <a:r>
              <a:rPr lang="en-IN" dirty="0"/>
              <a:t>Understand how imperfect market information may lead to a misallocation of resources in </a:t>
            </a:r>
            <a:r>
              <a:rPr lang="en-IN"/>
              <a:t>various context.</a:t>
            </a:r>
            <a:endParaRPr lang="en-IN" dirty="0"/>
          </a:p>
        </p:txBody>
      </p:sp>
    </p:spTree>
    <p:extLst>
      <p:ext uri="{BB962C8B-B14F-4D97-AF65-F5344CB8AC3E}">
        <p14:creationId xmlns:p14="http://schemas.microsoft.com/office/powerpoint/2010/main" val="35207571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91494-3437-4592-AD2C-88C41B58D34F}"/>
              </a:ext>
            </a:extLst>
          </p:cNvPr>
          <p:cNvSpPr>
            <a:spLocks noGrp="1"/>
          </p:cNvSpPr>
          <p:nvPr>
            <p:ph type="title"/>
          </p:nvPr>
        </p:nvSpPr>
        <p:spPr/>
        <p:txBody>
          <a:bodyPr/>
          <a:lstStyle/>
          <a:p>
            <a:r>
              <a:rPr lang="en-IN" dirty="0"/>
              <a:t>Symmetric and Asymmetric information</a:t>
            </a:r>
          </a:p>
        </p:txBody>
      </p:sp>
      <p:sp>
        <p:nvSpPr>
          <p:cNvPr id="3" name="Content Placeholder 2">
            <a:extLst>
              <a:ext uri="{FF2B5EF4-FFF2-40B4-BE49-F238E27FC236}">
                <a16:creationId xmlns:a16="http://schemas.microsoft.com/office/drawing/2014/main" id="{8908E3C9-C349-4953-9334-C4928FE2C2BE}"/>
              </a:ext>
            </a:extLst>
          </p:cNvPr>
          <p:cNvSpPr>
            <a:spLocks noGrp="1"/>
          </p:cNvSpPr>
          <p:nvPr>
            <p:ph idx="1"/>
          </p:nvPr>
        </p:nvSpPr>
        <p:spPr/>
        <p:txBody>
          <a:bodyPr>
            <a:normAutofit fontScale="92500"/>
          </a:bodyPr>
          <a:lstStyle/>
          <a:p>
            <a:r>
              <a:rPr lang="en-IN" sz="3200" dirty="0">
                <a:solidFill>
                  <a:srgbClr val="FF0000"/>
                </a:solidFill>
              </a:rPr>
              <a:t>Symmetric information:</a:t>
            </a:r>
            <a:r>
              <a:rPr lang="en-IN" sz="3200" dirty="0"/>
              <a:t> Buyers and sellers have potential access to the same information.</a:t>
            </a:r>
          </a:p>
          <a:p>
            <a:r>
              <a:rPr lang="en-IN" sz="3200" dirty="0">
                <a:solidFill>
                  <a:srgbClr val="FF0000"/>
                </a:solidFill>
              </a:rPr>
              <a:t>Imperfect information</a:t>
            </a:r>
            <a:r>
              <a:rPr lang="en-IN" sz="3200" dirty="0"/>
              <a:t>: Buyers and seller do not have the information they need to take welfare maximising decision.</a:t>
            </a:r>
          </a:p>
          <a:p>
            <a:r>
              <a:rPr lang="en-IN" sz="3200" dirty="0">
                <a:solidFill>
                  <a:srgbClr val="FF0000"/>
                </a:solidFill>
              </a:rPr>
              <a:t>Asymmetric information: </a:t>
            </a:r>
            <a:r>
              <a:rPr lang="en-IN" sz="3200" dirty="0"/>
              <a:t>Information gaps occur when either the buyer or the seller has more information than the other.</a:t>
            </a:r>
          </a:p>
          <a:p>
            <a:pPr marL="0" indent="0">
              <a:buNone/>
            </a:pPr>
            <a:endParaRPr lang="en-IN" dirty="0"/>
          </a:p>
          <a:p>
            <a:endParaRPr lang="en-IN" dirty="0"/>
          </a:p>
        </p:txBody>
      </p:sp>
    </p:spTree>
    <p:extLst>
      <p:ext uri="{BB962C8B-B14F-4D97-AF65-F5344CB8AC3E}">
        <p14:creationId xmlns:p14="http://schemas.microsoft.com/office/powerpoint/2010/main" val="4982724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61C26-F0A9-4365-9F49-5DF965D4147E}"/>
              </a:ext>
            </a:extLst>
          </p:cNvPr>
          <p:cNvSpPr>
            <a:spLocks noGrp="1"/>
          </p:cNvSpPr>
          <p:nvPr>
            <p:ph type="title"/>
          </p:nvPr>
        </p:nvSpPr>
        <p:spPr>
          <a:xfrm>
            <a:off x="1251678" y="0"/>
            <a:ext cx="10178322" cy="731520"/>
          </a:xfrm>
        </p:spPr>
        <p:txBody>
          <a:bodyPr>
            <a:normAutofit fontScale="90000"/>
          </a:bodyPr>
          <a:lstStyle/>
          <a:p>
            <a:r>
              <a:rPr lang="en-IN" dirty="0"/>
              <a:t>Diagram</a:t>
            </a:r>
          </a:p>
        </p:txBody>
      </p:sp>
      <p:cxnSp>
        <p:nvCxnSpPr>
          <p:cNvPr id="5" name="Straight Connector 4">
            <a:extLst>
              <a:ext uri="{FF2B5EF4-FFF2-40B4-BE49-F238E27FC236}">
                <a16:creationId xmlns:a16="http://schemas.microsoft.com/office/drawing/2014/main" id="{BCB2247E-E745-4315-A4D7-CF07B368D78D}"/>
              </a:ext>
            </a:extLst>
          </p:cNvPr>
          <p:cNvCxnSpPr/>
          <p:nvPr/>
        </p:nvCxnSpPr>
        <p:spPr>
          <a:xfrm>
            <a:off x="2785403" y="1392702"/>
            <a:ext cx="0" cy="3924886"/>
          </a:xfrm>
          <a:prstGeom prst="line">
            <a:avLst/>
          </a:prstGeom>
        </p:spPr>
        <p:style>
          <a:lnRef idx="3">
            <a:schemeClr val="accent1"/>
          </a:lnRef>
          <a:fillRef idx="0">
            <a:schemeClr val="accent1"/>
          </a:fillRef>
          <a:effectRef idx="2">
            <a:schemeClr val="accent1"/>
          </a:effectRef>
          <a:fontRef idx="minor">
            <a:schemeClr val="tx1"/>
          </a:fontRef>
        </p:style>
      </p:cxnSp>
      <p:cxnSp>
        <p:nvCxnSpPr>
          <p:cNvPr id="7" name="Straight Connector 6">
            <a:extLst>
              <a:ext uri="{FF2B5EF4-FFF2-40B4-BE49-F238E27FC236}">
                <a16:creationId xmlns:a16="http://schemas.microsoft.com/office/drawing/2014/main" id="{7D485774-9462-4146-AA39-5F6AFCD15605}"/>
              </a:ext>
            </a:extLst>
          </p:cNvPr>
          <p:cNvCxnSpPr/>
          <p:nvPr/>
        </p:nvCxnSpPr>
        <p:spPr>
          <a:xfrm>
            <a:off x="2715065" y="5317588"/>
            <a:ext cx="4670474" cy="0"/>
          </a:xfrm>
          <a:prstGeom prst="line">
            <a:avLst/>
          </a:prstGeom>
        </p:spPr>
        <p:style>
          <a:lnRef idx="3">
            <a:schemeClr val="accent1"/>
          </a:lnRef>
          <a:fillRef idx="0">
            <a:schemeClr val="accent1"/>
          </a:fillRef>
          <a:effectRef idx="2">
            <a:schemeClr val="accent1"/>
          </a:effectRef>
          <a:fontRef idx="minor">
            <a:schemeClr val="tx1"/>
          </a:fontRef>
        </p:style>
      </p:cxnSp>
      <p:sp>
        <p:nvSpPr>
          <p:cNvPr id="8" name="TextBox 7">
            <a:extLst>
              <a:ext uri="{FF2B5EF4-FFF2-40B4-BE49-F238E27FC236}">
                <a16:creationId xmlns:a16="http://schemas.microsoft.com/office/drawing/2014/main" id="{69B0F06B-19D8-4D25-BA7D-8C2437FABA00}"/>
              </a:ext>
            </a:extLst>
          </p:cNvPr>
          <p:cNvSpPr txBox="1"/>
          <p:nvPr/>
        </p:nvSpPr>
        <p:spPr>
          <a:xfrm>
            <a:off x="2574388" y="1083212"/>
            <a:ext cx="1561505" cy="369332"/>
          </a:xfrm>
          <a:prstGeom prst="rect">
            <a:avLst/>
          </a:prstGeom>
          <a:noFill/>
        </p:spPr>
        <p:txBody>
          <a:bodyPr wrap="square" rtlCol="0">
            <a:spAutoFit/>
          </a:bodyPr>
          <a:lstStyle/>
          <a:p>
            <a:r>
              <a:rPr lang="en-IN" dirty="0"/>
              <a:t>Price</a:t>
            </a:r>
          </a:p>
        </p:txBody>
      </p:sp>
      <p:sp>
        <p:nvSpPr>
          <p:cNvPr id="9" name="TextBox 8">
            <a:extLst>
              <a:ext uri="{FF2B5EF4-FFF2-40B4-BE49-F238E27FC236}">
                <a16:creationId xmlns:a16="http://schemas.microsoft.com/office/drawing/2014/main" id="{0863422A-C749-4F3D-88F6-468E5130C742}"/>
              </a:ext>
            </a:extLst>
          </p:cNvPr>
          <p:cNvSpPr txBox="1"/>
          <p:nvPr/>
        </p:nvSpPr>
        <p:spPr>
          <a:xfrm>
            <a:off x="7294099" y="5261105"/>
            <a:ext cx="1097278" cy="369332"/>
          </a:xfrm>
          <a:prstGeom prst="rect">
            <a:avLst/>
          </a:prstGeom>
          <a:noFill/>
        </p:spPr>
        <p:txBody>
          <a:bodyPr wrap="square" rtlCol="0">
            <a:spAutoFit/>
          </a:bodyPr>
          <a:lstStyle/>
          <a:p>
            <a:r>
              <a:rPr lang="en-IN" dirty="0"/>
              <a:t>Quantity</a:t>
            </a:r>
          </a:p>
        </p:txBody>
      </p:sp>
      <p:sp>
        <p:nvSpPr>
          <p:cNvPr id="10" name="TextBox 9">
            <a:extLst>
              <a:ext uri="{FF2B5EF4-FFF2-40B4-BE49-F238E27FC236}">
                <a16:creationId xmlns:a16="http://schemas.microsoft.com/office/drawing/2014/main" id="{BFAD9E15-2620-4726-A585-5512329F0E07}"/>
              </a:ext>
            </a:extLst>
          </p:cNvPr>
          <p:cNvSpPr txBox="1"/>
          <p:nvPr/>
        </p:nvSpPr>
        <p:spPr>
          <a:xfrm>
            <a:off x="2574388" y="5317588"/>
            <a:ext cx="351692" cy="369329"/>
          </a:xfrm>
          <a:prstGeom prst="rect">
            <a:avLst/>
          </a:prstGeom>
          <a:noFill/>
        </p:spPr>
        <p:txBody>
          <a:bodyPr wrap="square" rtlCol="0">
            <a:spAutoFit/>
          </a:bodyPr>
          <a:lstStyle/>
          <a:p>
            <a:r>
              <a:rPr lang="en-IN" dirty="0"/>
              <a:t>O</a:t>
            </a:r>
          </a:p>
        </p:txBody>
      </p:sp>
      <p:cxnSp>
        <p:nvCxnSpPr>
          <p:cNvPr id="12" name="Straight Connector 11">
            <a:extLst>
              <a:ext uri="{FF2B5EF4-FFF2-40B4-BE49-F238E27FC236}">
                <a16:creationId xmlns:a16="http://schemas.microsoft.com/office/drawing/2014/main" id="{ED7288B5-BCFD-4E71-9B2F-DF7BC366E79B}"/>
              </a:ext>
            </a:extLst>
          </p:cNvPr>
          <p:cNvCxnSpPr/>
          <p:nvPr/>
        </p:nvCxnSpPr>
        <p:spPr>
          <a:xfrm>
            <a:off x="3066757" y="2138289"/>
            <a:ext cx="3348111" cy="2658794"/>
          </a:xfrm>
          <a:prstGeom prst="line">
            <a:avLst/>
          </a:prstGeom>
        </p:spPr>
        <p:style>
          <a:lnRef idx="3">
            <a:schemeClr val="accent4"/>
          </a:lnRef>
          <a:fillRef idx="0">
            <a:schemeClr val="accent4"/>
          </a:fillRef>
          <a:effectRef idx="2">
            <a:schemeClr val="accent4"/>
          </a:effectRef>
          <a:fontRef idx="minor">
            <a:schemeClr val="tx1"/>
          </a:fontRef>
        </p:style>
      </p:cxnSp>
      <p:cxnSp>
        <p:nvCxnSpPr>
          <p:cNvPr id="14" name="Straight Connector 13">
            <a:extLst>
              <a:ext uri="{FF2B5EF4-FFF2-40B4-BE49-F238E27FC236}">
                <a16:creationId xmlns:a16="http://schemas.microsoft.com/office/drawing/2014/main" id="{E68B4F1F-D0FA-4103-AB41-45787568DE6C}"/>
              </a:ext>
            </a:extLst>
          </p:cNvPr>
          <p:cNvCxnSpPr/>
          <p:nvPr/>
        </p:nvCxnSpPr>
        <p:spPr>
          <a:xfrm flipV="1">
            <a:off x="3249637" y="1973049"/>
            <a:ext cx="2743200" cy="2975211"/>
          </a:xfrm>
          <a:prstGeom prst="line">
            <a:avLst/>
          </a:prstGeom>
        </p:spPr>
        <p:style>
          <a:lnRef idx="3">
            <a:schemeClr val="accent3"/>
          </a:lnRef>
          <a:fillRef idx="0">
            <a:schemeClr val="accent3"/>
          </a:fillRef>
          <a:effectRef idx="2">
            <a:schemeClr val="accent3"/>
          </a:effectRef>
          <a:fontRef idx="minor">
            <a:schemeClr val="tx1"/>
          </a:fontRef>
        </p:style>
      </p:cxnSp>
      <p:sp>
        <p:nvSpPr>
          <p:cNvPr id="15" name="TextBox 14">
            <a:extLst>
              <a:ext uri="{FF2B5EF4-FFF2-40B4-BE49-F238E27FC236}">
                <a16:creationId xmlns:a16="http://schemas.microsoft.com/office/drawing/2014/main" id="{79C11C44-67A2-45FB-91F8-03B6D741D4BB}"/>
              </a:ext>
            </a:extLst>
          </p:cNvPr>
          <p:cNvSpPr txBox="1"/>
          <p:nvPr/>
        </p:nvSpPr>
        <p:spPr>
          <a:xfrm>
            <a:off x="6457069" y="4578928"/>
            <a:ext cx="2827607" cy="369332"/>
          </a:xfrm>
          <a:prstGeom prst="rect">
            <a:avLst/>
          </a:prstGeom>
          <a:noFill/>
        </p:spPr>
        <p:txBody>
          <a:bodyPr wrap="square" rtlCol="0">
            <a:spAutoFit/>
          </a:bodyPr>
          <a:lstStyle/>
          <a:p>
            <a:r>
              <a:rPr lang="en-IN" dirty="0"/>
              <a:t>D with perfect information</a:t>
            </a:r>
          </a:p>
        </p:txBody>
      </p:sp>
      <p:sp>
        <p:nvSpPr>
          <p:cNvPr id="16" name="TextBox 15">
            <a:extLst>
              <a:ext uri="{FF2B5EF4-FFF2-40B4-BE49-F238E27FC236}">
                <a16:creationId xmlns:a16="http://schemas.microsoft.com/office/drawing/2014/main" id="{F63B2B85-5236-4DEC-B8AC-46B3B02F543D}"/>
              </a:ext>
            </a:extLst>
          </p:cNvPr>
          <p:cNvSpPr txBox="1"/>
          <p:nvPr/>
        </p:nvSpPr>
        <p:spPr>
          <a:xfrm>
            <a:off x="5894363" y="1617785"/>
            <a:ext cx="2658785" cy="369322"/>
          </a:xfrm>
          <a:prstGeom prst="rect">
            <a:avLst/>
          </a:prstGeom>
          <a:noFill/>
        </p:spPr>
        <p:txBody>
          <a:bodyPr wrap="square" rtlCol="0">
            <a:spAutoFit/>
          </a:bodyPr>
          <a:lstStyle/>
          <a:p>
            <a:r>
              <a:rPr lang="en-IN" dirty="0"/>
              <a:t>S with perfect information</a:t>
            </a:r>
          </a:p>
        </p:txBody>
      </p:sp>
      <p:cxnSp>
        <p:nvCxnSpPr>
          <p:cNvPr id="18" name="Straight Connector 17">
            <a:extLst>
              <a:ext uri="{FF2B5EF4-FFF2-40B4-BE49-F238E27FC236}">
                <a16:creationId xmlns:a16="http://schemas.microsoft.com/office/drawing/2014/main" id="{3AE5FE6E-5671-4993-B9C8-7A4156E846E1}"/>
              </a:ext>
            </a:extLst>
          </p:cNvPr>
          <p:cNvCxnSpPr/>
          <p:nvPr/>
        </p:nvCxnSpPr>
        <p:spPr>
          <a:xfrm>
            <a:off x="4044456" y="1392702"/>
            <a:ext cx="3179299" cy="2504049"/>
          </a:xfrm>
          <a:prstGeom prst="line">
            <a:avLst/>
          </a:prstGeom>
        </p:spPr>
        <p:style>
          <a:lnRef idx="3">
            <a:schemeClr val="accent5"/>
          </a:lnRef>
          <a:fillRef idx="0">
            <a:schemeClr val="accent5"/>
          </a:fillRef>
          <a:effectRef idx="2">
            <a:schemeClr val="accent5"/>
          </a:effectRef>
          <a:fontRef idx="minor">
            <a:schemeClr val="tx1"/>
          </a:fontRef>
        </p:style>
      </p:cxnSp>
      <p:sp>
        <p:nvSpPr>
          <p:cNvPr id="19" name="TextBox 18">
            <a:extLst>
              <a:ext uri="{FF2B5EF4-FFF2-40B4-BE49-F238E27FC236}">
                <a16:creationId xmlns:a16="http://schemas.microsoft.com/office/drawing/2014/main" id="{12313ADE-90F0-4967-A551-FCDF922EBF7A}"/>
              </a:ext>
            </a:extLst>
          </p:cNvPr>
          <p:cNvSpPr txBox="1"/>
          <p:nvPr/>
        </p:nvSpPr>
        <p:spPr>
          <a:xfrm>
            <a:off x="7244852" y="3712087"/>
            <a:ext cx="2968293" cy="369332"/>
          </a:xfrm>
          <a:prstGeom prst="rect">
            <a:avLst/>
          </a:prstGeom>
          <a:noFill/>
        </p:spPr>
        <p:txBody>
          <a:bodyPr wrap="square" rtlCol="0">
            <a:spAutoFit/>
          </a:bodyPr>
          <a:lstStyle/>
          <a:p>
            <a:r>
              <a:rPr lang="en-IN" dirty="0"/>
              <a:t>D with imperfect information</a:t>
            </a:r>
          </a:p>
        </p:txBody>
      </p:sp>
      <p:cxnSp>
        <p:nvCxnSpPr>
          <p:cNvPr id="21" name="Straight Connector 20">
            <a:extLst>
              <a:ext uri="{FF2B5EF4-FFF2-40B4-BE49-F238E27FC236}">
                <a16:creationId xmlns:a16="http://schemas.microsoft.com/office/drawing/2014/main" id="{0811A0AE-859A-443F-A96E-FAD873464798}"/>
              </a:ext>
            </a:extLst>
          </p:cNvPr>
          <p:cNvCxnSpPr/>
          <p:nvPr/>
        </p:nvCxnSpPr>
        <p:spPr>
          <a:xfrm flipH="1">
            <a:off x="2771335" y="3393831"/>
            <a:ext cx="1871003" cy="0"/>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23" name="Straight Connector 22">
            <a:extLst>
              <a:ext uri="{FF2B5EF4-FFF2-40B4-BE49-F238E27FC236}">
                <a16:creationId xmlns:a16="http://schemas.microsoft.com/office/drawing/2014/main" id="{492C19A6-4541-4DEE-9EF3-26DC6F715EEE}"/>
              </a:ext>
            </a:extLst>
          </p:cNvPr>
          <p:cNvCxnSpPr/>
          <p:nvPr/>
        </p:nvCxnSpPr>
        <p:spPr>
          <a:xfrm>
            <a:off x="4670475" y="3429000"/>
            <a:ext cx="0" cy="188858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24" name="TextBox 23">
            <a:extLst>
              <a:ext uri="{FF2B5EF4-FFF2-40B4-BE49-F238E27FC236}">
                <a16:creationId xmlns:a16="http://schemas.microsoft.com/office/drawing/2014/main" id="{35A7CA71-D785-463D-B352-DB0A556D2862}"/>
              </a:ext>
            </a:extLst>
          </p:cNvPr>
          <p:cNvSpPr txBox="1"/>
          <p:nvPr/>
        </p:nvSpPr>
        <p:spPr>
          <a:xfrm>
            <a:off x="2444263" y="3239091"/>
            <a:ext cx="351689" cy="369319"/>
          </a:xfrm>
          <a:prstGeom prst="rect">
            <a:avLst/>
          </a:prstGeom>
          <a:noFill/>
        </p:spPr>
        <p:txBody>
          <a:bodyPr wrap="square" rtlCol="0">
            <a:spAutoFit/>
          </a:bodyPr>
          <a:lstStyle/>
          <a:p>
            <a:r>
              <a:rPr lang="en-IN" dirty="0"/>
              <a:t>E</a:t>
            </a:r>
          </a:p>
        </p:txBody>
      </p:sp>
      <p:sp>
        <p:nvSpPr>
          <p:cNvPr id="25" name="TextBox 24">
            <a:extLst>
              <a:ext uri="{FF2B5EF4-FFF2-40B4-BE49-F238E27FC236}">
                <a16:creationId xmlns:a16="http://schemas.microsoft.com/office/drawing/2014/main" id="{41A772C1-CB58-48F6-AD48-2C44C0AE3BC4}"/>
              </a:ext>
            </a:extLst>
          </p:cNvPr>
          <p:cNvSpPr txBox="1"/>
          <p:nvPr/>
        </p:nvSpPr>
        <p:spPr>
          <a:xfrm>
            <a:off x="4480562" y="5317595"/>
            <a:ext cx="351692" cy="369313"/>
          </a:xfrm>
          <a:prstGeom prst="rect">
            <a:avLst/>
          </a:prstGeom>
          <a:noFill/>
        </p:spPr>
        <p:txBody>
          <a:bodyPr wrap="square" rtlCol="0">
            <a:spAutoFit/>
          </a:bodyPr>
          <a:lstStyle/>
          <a:p>
            <a:r>
              <a:rPr lang="en-IN" dirty="0"/>
              <a:t>A</a:t>
            </a:r>
          </a:p>
        </p:txBody>
      </p:sp>
      <p:cxnSp>
        <p:nvCxnSpPr>
          <p:cNvPr id="27" name="Straight Connector 26">
            <a:extLst>
              <a:ext uri="{FF2B5EF4-FFF2-40B4-BE49-F238E27FC236}">
                <a16:creationId xmlns:a16="http://schemas.microsoft.com/office/drawing/2014/main" id="{F4F915FA-7882-4322-8D15-0593E7C1CEF3}"/>
              </a:ext>
            </a:extLst>
          </p:cNvPr>
          <p:cNvCxnSpPr/>
          <p:nvPr/>
        </p:nvCxnSpPr>
        <p:spPr>
          <a:xfrm flipH="1">
            <a:off x="2785403" y="2532185"/>
            <a:ext cx="2672862" cy="0"/>
          </a:xfrm>
          <a:prstGeom prst="line">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29" name="Straight Connector 28">
            <a:extLst>
              <a:ext uri="{FF2B5EF4-FFF2-40B4-BE49-F238E27FC236}">
                <a16:creationId xmlns:a16="http://schemas.microsoft.com/office/drawing/2014/main" id="{B26BF403-A341-4DC3-818A-D75D3880C686}"/>
              </a:ext>
            </a:extLst>
          </p:cNvPr>
          <p:cNvCxnSpPr/>
          <p:nvPr/>
        </p:nvCxnSpPr>
        <p:spPr>
          <a:xfrm>
            <a:off x="5486400" y="2532185"/>
            <a:ext cx="0" cy="2785403"/>
          </a:xfrm>
          <a:prstGeom prst="line">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30" name="TextBox 29">
            <a:extLst>
              <a:ext uri="{FF2B5EF4-FFF2-40B4-BE49-F238E27FC236}">
                <a16:creationId xmlns:a16="http://schemas.microsoft.com/office/drawing/2014/main" id="{F4EB03B0-EF03-4C94-AB36-92B07679EC56}"/>
              </a:ext>
            </a:extLst>
          </p:cNvPr>
          <p:cNvSpPr txBox="1"/>
          <p:nvPr/>
        </p:nvSpPr>
        <p:spPr>
          <a:xfrm>
            <a:off x="2475917" y="2366853"/>
            <a:ext cx="295418" cy="369319"/>
          </a:xfrm>
          <a:prstGeom prst="rect">
            <a:avLst/>
          </a:prstGeom>
          <a:noFill/>
        </p:spPr>
        <p:txBody>
          <a:bodyPr wrap="square" rtlCol="0">
            <a:spAutoFit/>
          </a:bodyPr>
          <a:lstStyle/>
          <a:p>
            <a:r>
              <a:rPr lang="en-IN" dirty="0"/>
              <a:t>F</a:t>
            </a:r>
          </a:p>
        </p:txBody>
      </p:sp>
      <p:sp>
        <p:nvSpPr>
          <p:cNvPr id="31" name="TextBox 30">
            <a:extLst>
              <a:ext uri="{FF2B5EF4-FFF2-40B4-BE49-F238E27FC236}">
                <a16:creationId xmlns:a16="http://schemas.microsoft.com/office/drawing/2014/main" id="{75695D03-2DC7-4347-B0A7-A2DECE849579}"/>
              </a:ext>
            </a:extLst>
          </p:cNvPr>
          <p:cNvSpPr txBox="1"/>
          <p:nvPr/>
        </p:nvSpPr>
        <p:spPr>
          <a:xfrm>
            <a:off x="5317589" y="5303525"/>
            <a:ext cx="351692" cy="369223"/>
          </a:xfrm>
          <a:prstGeom prst="rect">
            <a:avLst/>
          </a:prstGeom>
          <a:noFill/>
        </p:spPr>
        <p:txBody>
          <a:bodyPr wrap="square" rtlCol="0">
            <a:spAutoFit/>
          </a:bodyPr>
          <a:lstStyle/>
          <a:p>
            <a:r>
              <a:rPr lang="en-IN" dirty="0"/>
              <a:t>B</a:t>
            </a:r>
          </a:p>
        </p:txBody>
      </p:sp>
      <p:sp>
        <p:nvSpPr>
          <p:cNvPr id="32" name="Right Brace 31">
            <a:extLst>
              <a:ext uri="{FF2B5EF4-FFF2-40B4-BE49-F238E27FC236}">
                <a16:creationId xmlns:a16="http://schemas.microsoft.com/office/drawing/2014/main" id="{851B4CF5-9831-4283-A194-5CF8DF08C1CB}"/>
              </a:ext>
            </a:extLst>
          </p:cNvPr>
          <p:cNvSpPr/>
          <p:nvPr/>
        </p:nvSpPr>
        <p:spPr>
          <a:xfrm rot="5400000">
            <a:off x="4969413" y="5412492"/>
            <a:ext cx="211017" cy="75965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a:p>
        </p:txBody>
      </p:sp>
      <p:sp>
        <p:nvSpPr>
          <p:cNvPr id="33" name="TextBox 32">
            <a:extLst>
              <a:ext uri="{FF2B5EF4-FFF2-40B4-BE49-F238E27FC236}">
                <a16:creationId xmlns:a16="http://schemas.microsoft.com/office/drawing/2014/main" id="{5FFD9446-6A14-4345-A335-FE8302DF7072}"/>
              </a:ext>
            </a:extLst>
          </p:cNvPr>
          <p:cNvSpPr txBox="1"/>
          <p:nvPr/>
        </p:nvSpPr>
        <p:spPr>
          <a:xfrm>
            <a:off x="4709159" y="5838093"/>
            <a:ext cx="1153551" cy="646331"/>
          </a:xfrm>
          <a:prstGeom prst="rect">
            <a:avLst/>
          </a:prstGeom>
          <a:noFill/>
        </p:spPr>
        <p:txBody>
          <a:bodyPr wrap="square" rtlCol="0">
            <a:spAutoFit/>
          </a:bodyPr>
          <a:lstStyle/>
          <a:p>
            <a:r>
              <a:rPr lang="en-IN" dirty="0"/>
              <a:t>Too much bought</a:t>
            </a:r>
          </a:p>
        </p:txBody>
      </p:sp>
    </p:spTree>
    <p:extLst>
      <p:ext uri="{BB962C8B-B14F-4D97-AF65-F5344CB8AC3E}">
        <p14:creationId xmlns:p14="http://schemas.microsoft.com/office/powerpoint/2010/main" val="3500763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nodeType="click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wipe(down)">
                                      <p:cBhvr>
                                        <p:cTn id="16" dur="5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nodeType="click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wipe(down)">
                                      <p:cBhvr>
                                        <p:cTn id="29" dur="500"/>
                                        <p:tgtEl>
                                          <p:spTgt spid="14"/>
                                        </p:tgtEl>
                                      </p:cBhvr>
                                    </p:animEffec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16"/>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22" presetClass="entr" presetSubtype="4" fill="hold" nodeType="clickEffect">
                                  <p:stCondLst>
                                    <p:cond delay="0"/>
                                  </p:stCondLst>
                                  <p:childTnLst>
                                    <p:set>
                                      <p:cBhvr>
                                        <p:cTn id="37" dur="1" fill="hold">
                                          <p:stCondLst>
                                            <p:cond delay="0"/>
                                          </p:stCondLst>
                                        </p:cTn>
                                        <p:tgtEl>
                                          <p:spTgt spid="12"/>
                                        </p:tgtEl>
                                        <p:attrNameLst>
                                          <p:attrName>style.visibility</p:attrName>
                                        </p:attrNameLst>
                                      </p:cBhvr>
                                      <p:to>
                                        <p:strVal val="visible"/>
                                      </p:to>
                                    </p:set>
                                    <p:animEffect transition="in" filter="wipe(down)">
                                      <p:cBhvr>
                                        <p:cTn id="38" dur="500"/>
                                        <p:tgtEl>
                                          <p:spTgt spid="12"/>
                                        </p:tgtEl>
                                      </p:cBhvr>
                                    </p:animEffec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21"/>
                                        </p:tgtEl>
                                        <p:attrNameLst>
                                          <p:attrName>style.visibility</p:attrName>
                                        </p:attrNameLst>
                                      </p:cBhvr>
                                      <p:to>
                                        <p:strVal val="visible"/>
                                      </p:to>
                                    </p:set>
                                    <p:animEffect transition="in" filter="wipe(down)">
                                      <p:cBhvr>
                                        <p:cTn id="47" dur="500"/>
                                        <p:tgtEl>
                                          <p:spTgt spid="21"/>
                                        </p:tgtEl>
                                      </p:cBhvr>
                                    </p:animEffec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24"/>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22" presetClass="entr" presetSubtype="4" fill="hold" nodeType="clickEffect">
                                  <p:stCondLst>
                                    <p:cond delay="0"/>
                                  </p:stCondLst>
                                  <p:childTnLst>
                                    <p:set>
                                      <p:cBhvr>
                                        <p:cTn id="55" dur="1" fill="hold">
                                          <p:stCondLst>
                                            <p:cond delay="0"/>
                                          </p:stCondLst>
                                        </p:cTn>
                                        <p:tgtEl>
                                          <p:spTgt spid="23"/>
                                        </p:tgtEl>
                                        <p:attrNameLst>
                                          <p:attrName>style.visibility</p:attrName>
                                        </p:attrNameLst>
                                      </p:cBhvr>
                                      <p:to>
                                        <p:strVal val="visible"/>
                                      </p:to>
                                    </p:set>
                                    <p:animEffect transition="in" filter="wipe(down)">
                                      <p:cBhvr>
                                        <p:cTn id="56" dur="500"/>
                                        <p:tgtEl>
                                          <p:spTgt spid="23"/>
                                        </p:tgtEl>
                                      </p:cBhvr>
                                    </p:animEffec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25"/>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42" presetClass="entr" presetSubtype="0" fill="hold" nodeType="clickEffect">
                                  <p:stCondLst>
                                    <p:cond delay="0"/>
                                  </p:stCondLst>
                                  <p:childTnLst>
                                    <p:set>
                                      <p:cBhvr>
                                        <p:cTn id="64" dur="1" fill="hold">
                                          <p:stCondLst>
                                            <p:cond delay="0"/>
                                          </p:stCondLst>
                                        </p:cTn>
                                        <p:tgtEl>
                                          <p:spTgt spid="18"/>
                                        </p:tgtEl>
                                        <p:attrNameLst>
                                          <p:attrName>style.visibility</p:attrName>
                                        </p:attrNameLst>
                                      </p:cBhvr>
                                      <p:to>
                                        <p:strVal val="visible"/>
                                      </p:to>
                                    </p:set>
                                    <p:animEffect transition="in" filter="fade">
                                      <p:cBhvr>
                                        <p:cTn id="65" dur="1000"/>
                                        <p:tgtEl>
                                          <p:spTgt spid="18"/>
                                        </p:tgtEl>
                                      </p:cBhvr>
                                    </p:animEffect>
                                    <p:anim calcmode="lin" valueType="num">
                                      <p:cBhvr>
                                        <p:cTn id="66" dur="1000" fill="hold"/>
                                        <p:tgtEl>
                                          <p:spTgt spid="18"/>
                                        </p:tgtEl>
                                        <p:attrNameLst>
                                          <p:attrName>ppt_x</p:attrName>
                                        </p:attrNameLst>
                                      </p:cBhvr>
                                      <p:tavLst>
                                        <p:tav tm="0">
                                          <p:val>
                                            <p:strVal val="#ppt_x"/>
                                          </p:val>
                                        </p:tav>
                                        <p:tav tm="100000">
                                          <p:val>
                                            <p:strVal val="#ppt_x"/>
                                          </p:val>
                                        </p:tav>
                                      </p:tavLst>
                                    </p:anim>
                                    <p:anim calcmode="lin" valueType="num">
                                      <p:cBhvr>
                                        <p:cTn id="67"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1" presetClass="entr" presetSubtype="0" fill="hold" grpId="0" nodeType="clickEffect">
                                  <p:stCondLst>
                                    <p:cond delay="0"/>
                                  </p:stCondLst>
                                  <p:childTnLst>
                                    <p:set>
                                      <p:cBhvr>
                                        <p:cTn id="71" dur="1" fill="hold">
                                          <p:stCondLst>
                                            <p:cond delay="0"/>
                                          </p:stCondLst>
                                        </p:cTn>
                                        <p:tgtEl>
                                          <p:spTgt spid="19"/>
                                        </p:tgtEl>
                                        <p:attrNameLst>
                                          <p:attrName>style.visibility</p:attrName>
                                        </p:attrNameLst>
                                      </p:cBhvr>
                                      <p:to>
                                        <p:strVal val="visible"/>
                                      </p:to>
                                    </p:set>
                                  </p:childTnLst>
                                </p:cTn>
                              </p:par>
                            </p:childTnLst>
                          </p:cTn>
                        </p:par>
                      </p:childTnLst>
                    </p:cTn>
                  </p:par>
                  <p:par>
                    <p:cTn id="72" fill="hold">
                      <p:stCondLst>
                        <p:cond delay="indefinite"/>
                      </p:stCondLst>
                      <p:childTnLst>
                        <p:par>
                          <p:cTn id="73" fill="hold">
                            <p:stCondLst>
                              <p:cond delay="0"/>
                            </p:stCondLst>
                            <p:childTnLst>
                              <p:par>
                                <p:cTn id="74" presetID="22" presetClass="entr" presetSubtype="4" fill="hold" nodeType="clickEffect">
                                  <p:stCondLst>
                                    <p:cond delay="0"/>
                                  </p:stCondLst>
                                  <p:childTnLst>
                                    <p:set>
                                      <p:cBhvr>
                                        <p:cTn id="75" dur="1" fill="hold">
                                          <p:stCondLst>
                                            <p:cond delay="0"/>
                                          </p:stCondLst>
                                        </p:cTn>
                                        <p:tgtEl>
                                          <p:spTgt spid="27"/>
                                        </p:tgtEl>
                                        <p:attrNameLst>
                                          <p:attrName>style.visibility</p:attrName>
                                        </p:attrNameLst>
                                      </p:cBhvr>
                                      <p:to>
                                        <p:strVal val="visible"/>
                                      </p:to>
                                    </p:set>
                                    <p:animEffect transition="in" filter="wipe(down)">
                                      <p:cBhvr>
                                        <p:cTn id="76" dur="500"/>
                                        <p:tgtEl>
                                          <p:spTgt spid="27"/>
                                        </p:tgtEl>
                                      </p:cBhvr>
                                    </p:animEffec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30"/>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22" presetClass="entr" presetSubtype="4" fill="hold" nodeType="clickEffect">
                                  <p:stCondLst>
                                    <p:cond delay="0"/>
                                  </p:stCondLst>
                                  <p:childTnLst>
                                    <p:set>
                                      <p:cBhvr>
                                        <p:cTn id="84" dur="1" fill="hold">
                                          <p:stCondLst>
                                            <p:cond delay="0"/>
                                          </p:stCondLst>
                                        </p:cTn>
                                        <p:tgtEl>
                                          <p:spTgt spid="29"/>
                                        </p:tgtEl>
                                        <p:attrNameLst>
                                          <p:attrName>style.visibility</p:attrName>
                                        </p:attrNameLst>
                                      </p:cBhvr>
                                      <p:to>
                                        <p:strVal val="visible"/>
                                      </p:to>
                                    </p:set>
                                    <p:animEffect transition="in" filter="wipe(down)">
                                      <p:cBhvr>
                                        <p:cTn id="85" dur="500"/>
                                        <p:tgtEl>
                                          <p:spTgt spid="29"/>
                                        </p:tgtEl>
                                      </p:cBhvr>
                                    </p:animEffect>
                                  </p:childTnLst>
                                </p:cTn>
                              </p:par>
                            </p:childTnLst>
                          </p:cTn>
                        </p:par>
                      </p:childTnLst>
                    </p:cTn>
                  </p:par>
                  <p:par>
                    <p:cTn id="86" fill="hold">
                      <p:stCondLst>
                        <p:cond delay="indefinite"/>
                      </p:stCondLst>
                      <p:childTnLst>
                        <p:par>
                          <p:cTn id="87" fill="hold">
                            <p:stCondLst>
                              <p:cond delay="0"/>
                            </p:stCondLst>
                            <p:childTnLst>
                              <p:par>
                                <p:cTn id="88" presetID="1" presetClass="entr" presetSubtype="0" fill="hold" grpId="0" nodeType="clickEffect">
                                  <p:stCondLst>
                                    <p:cond delay="0"/>
                                  </p:stCondLst>
                                  <p:childTnLst>
                                    <p:set>
                                      <p:cBhvr>
                                        <p:cTn id="89" dur="1" fill="hold">
                                          <p:stCondLst>
                                            <p:cond delay="0"/>
                                          </p:stCondLst>
                                        </p:cTn>
                                        <p:tgtEl>
                                          <p:spTgt spid="31"/>
                                        </p:tgtEl>
                                        <p:attrNameLst>
                                          <p:attrName>style.visibility</p:attrName>
                                        </p:attrNameLst>
                                      </p:cBhvr>
                                      <p:to>
                                        <p:strVal val="visible"/>
                                      </p:to>
                                    </p:set>
                                  </p:childTnLst>
                                </p:cTn>
                              </p:par>
                            </p:childTnLst>
                          </p:cTn>
                        </p:par>
                      </p:childTnLst>
                    </p:cTn>
                  </p:par>
                  <p:par>
                    <p:cTn id="90" fill="hold">
                      <p:stCondLst>
                        <p:cond delay="indefinite"/>
                      </p:stCondLst>
                      <p:childTnLst>
                        <p:par>
                          <p:cTn id="91" fill="hold">
                            <p:stCondLst>
                              <p:cond delay="0"/>
                            </p:stCondLst>
                            <p:childTnLst>
                              <p:par>
                                <p:cTn id="92" presetID="22" presetClass="entr" presetSubtype="4" fill="hold" grpId="0" nodeType="clickEffect">
                                  <p:stCondLst>
                                    <p:cond delay="0"/>
                                  </p:stCondLst>
                                  <p:childTnLst>
                                    <p:set>
                                      <p:cBhvr>
                                        <p:cTn id="93" dur="1" fill="hold">
                                          <p:stCondLst>
                                            <p:cond delay="0"/>
                                          </p:stCondLst>
                                        </p:cTn>
                                        <p:tgtEl>
                                          <p:spTgt spid="32"/>
                                        </p:tgtEl>
                                        <p:attrNameLst>
                                          <p:attrName>style.visibility</p:attrName>
                                        </p:attrNameLst>
                                      </p:cBhvr>
                                      <p:to>
                                        <p:strVal val="visible"/>
                                      </p:to>
                                    </p:set>
                                    <p:animEffect transition="in" filter="wipe(down)">
                                      <p:cBhvr>
                                        <p:cTn id="94" dur="500"/>
                                        <p:tgtEl>
                                          <p:spTgt spid="32"/>
                                        </p:tgtEl>
                                      </p:cBhvr>
                                    </p:animEffec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5" grpId="0"/>
      <p:bldP spid="16" grpId="0"/>
      <p:bldP spid="19" grpId="0"/>
      <p:bldP spid="24" grpId="0"/>
      <p:bldP spid="25" grpId="0"/>
      <p:bldP spid="30" grpId="0"/>
      <p:bldP spid="31" grpId="0"/>
      <p:bldP spid="32" grpId="0" animBg="1"/>
      <p:bldP spid="3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B7A2B-1766-41B1-A045-0E480B7E6455}"/>
              </a:ext>
            </a:extLst>
          </p:cNvPr>
          <p:cNvSpPr>
            <a:spLocks noGrp="1"/>
          </p:cNvSpPr>
          <p:nvPr>
            <p:ph type="title"/>
          </p:nvPr>
        </p:nvSpPr>
        <p:spPr/>
        <p:txBody>
          <a:bodyPr/>
          <a:lstStyle/>
          <a:p>
            <a:r>
              <a:rPr lang="en-IN" dirty="0"/>
              <a:t>The Market for second-hand cars</a:t>
            </a:r>
          </a:p>
        </p:txBody>
      </p:sp>
      <p:sp>
        <p:nvSpPr>
          <p:cNvPr id="3" name="Content Placeholder 2">
            <a:extLst>
              <a:ext uri="{FF2B5EF4-FFF2-40B4-BE49-F238E27FC236}">
                <a16:creationId xmlns:a16="http://schemas.microsoft.com/office/drawing/2014/main" id="{C7C6D0B0-A5D1-4BDE-BF4D-094DF773D96C}"/>
              </a:ext>
            </a:extLst>
          </p:cNvPr>
          <p:cNvSpPr>
            <a:spLocks noGrp="1"/>
          </p:cNvSpPr>
          <p:nvPr>
            <p:ph idx="1"/>
          </p:nvPr>
        </p:nvSpPr>
        <p:spPr>
          <a:xfrm>
            <a:off x="1251678" y="2286001"/>
            <a:ext cx="10178322" cy="4571999"/>
          </a:xfrm>
        </p:spPr>
        <p:txBody>
          <a:bodyPr>
            <a:normAutofit/>
          </a:bodyPr>
          <a:lstStyle/>
          <a:p>
            <a:r>
              <a:rPr lang="en-IN" sz="2400" dirty="0"/>
              <a:t>George </a:t>
            </a:r>
            <a:r>
              <a:rPr lang="en-IN" sz="2400" dirty="0" err="1"/>
              <a:t>Akerlof</a:t>
            </a:r>
            <a:r>
              <a:rPr lang="en-IN" sz="2400" dirty="0"/>
              <a:t> was the first to outline the problem of Asymmetric Information.</a:t>
            </a:r>
          </a:p>
          <a:p>
            <a:r>
              <a:rPr lang="en-IN" sz="2400" dirty="0"/>
              <a:t>Example of second-hand cars.</a:t>
            </a:r>
          </a:p>
          <a:p>
            <a:r>
              <a:rPr lang="en-IN" sz="2400" dirty="0"/>
              <a:t>Model assumed, buyers do not have information about the quality of cars.</a:t>
            </a:r>
          </a:p>
          <a:p>
            <a:r>
              <a:rPr lang="en-IN" sz="2400" dirty="0"/>
              <a:t>They offer average price for the cars.</a:t>
            </a:r>
          </a:p>
          <a:p>
            <a:r>
              <a:rPr lang="en-IN" sz="2400" dirty="0"/>
              <a:t>High quality car owners not ready to sell at lower price and leave the market.</a:t>
            </a:r>
          </a:p>
          <a:p>
            <a:r>
              <a:rPr lang="en-IN" sz="2400" dirty="0"/>
              <a:t>Buyers start offering more lower prices.</a:t>
            </a:r>
          </a:p>
          <a:p>
            <a:r>
              <a:rPr lang="en-IN" sz="2400" dirty="0"/>
              <a:t>Final outcome was disappearance of the market for second-hand cars.</a:t>
            </a:r>
          </a:p>
          <a:p>
            <a:r>
              <a:rPr lang="en-IN" sz="2400" dirty="0"/>
              <a:t>Asymmetric information has led to collapse of market.</a:t>
            </a:r>
          </a:p>
        </p:txBody>
      </p:sp>
    </p:spTree>
    <p:extLst>
      <p:ext uri="{BB962C8B-B14F-4D97-AF65-F5344CB8AC3E}">
        <p14:creationId xmlns:p14="http://schemas.microsoft.com/office/powerpoint/2010/main" val="2685332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1AA7945-320C-46DD-8CD3-33BDADD19627}"/>
              </a:ext>
            </a:extLst>
          </p:cNvPr>
          <p:cNvPicPr>
            <a:picLocks noChangeAspect="1"/>
          </p:cNvPicPr>
          <p:nvPr/>
        </p:nvPicPr>
        <p:blipFill rotWithShape="1">
          <a:blip r:embed="rId2"/>
          <a:srcRect l="10761" t="23368" r="59131" b="9739"/>
          <a:stretch/>
        </p:blipFill>
        <p:spPr>
          <a:xfrm>
            <a:off x="0" y="-1"/>
            <a:ext cx="5499652" cy="6869601"/>
          </a:xfrm>
          <a:prstGeom prst="rect">
            <a:avLst/>
          </a:prstGeom>
        </p:spPr>
      </p:pic>
    </p:spTree>
    <p:extLst>
      <p:ext uri="{BB962C8B-B14F-4D97-AF65-F5344CB8AC3E}">
        <p14:creationId xmlns:p14="http://schemas.microsoft.com/office/powerpoint/2010/main" val="29058132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6ED18D-1794-4475-BA92-5084B6360D26}"/>
              </a:ext>
            </a:extLst>
          </p:cNvPr>
          <p:cNvSpPr>
            <a:spLocks noGrp="1"/>
          </p:cNvSpPr>
          <p:nvPr>
            <p:ph type="title"/>
          </p:nvPr>
        </p:nvSpPr>
        <p:spPr>
          <a:xfrm>
            <a:off x="1158913" y="0"/>
            <a:ext cx="10178322" cy="768626"/>
          </a:xfrm>
        </p:spPr>
        <p:txBody>
          <a:bodyPr>
            <a:normAutofit fontScale="90000"/>
          </a:bodyPr>
          <a:lstStyle/>
          <a:p>
            <a:r>
              <a:rPr lang="en-IN" dirty="0"/>
              <a:t>Market Examples</a:t>
            </a:r>
          </a:p>
        </p:txBody>
      </p:sp>
      <p:sp>
        <p:nvSpPr>
          <p:cNvPr id="3" name="Content Placeholder 2">
            <a:extLst>
              <a:ext uri="{FF2B5EF4-FFF2-40B4-BE49-F238E27FC236}">
                <a16:creationId xmlns:a16="http://schemas.microsoft.com/office/drawing/2014/main" id="{E4DC356F-D3B3-4B4C-AF30-AB56EE8845AC}"/>
              </a:ext>
            </a:extLst>
          </p:cNvPr>
          <p:cNvSpPr>
            <a:spLocks noGrp="1"/>
          </p:cNvSpPr>
          <p:nvPr>
            <p:ph idx="1"/>
          </p:nvPr>
        </p:nvSpPr>
        <p:spPr>
          <a:xfrm>
            <a:off x="1170202" y="768626"/>
            <a:ext cx="10178322" cy="5976731"/>
          </a:xfrm>
        </p:spPr>
        <p:txBody>
          <a:bodyPr>
            <a:normAutofit/>
          </a:bodyPr>
          <a:lstStyle/>
          <a:p>
            <a:r>
              <a:rPr lang="en-IN" sz="2800" b="1" dirty="0"/>
              <a:t>Education:</a:t>
            </a:r>
          </a:p>
          <a:p>
            <a:pPr lvl="1"/>
            <a:r>
              <a:rPr lang="en-IN" sz="2400" dirty="0"/>
              <a:t>Example of </a:t>
            </a:r>
            <a:r>
              <a:rPr lang="en-IN" sz="2400" dirty="0">
                <a:solidFill>
                  <a:srgbClr val="FF0000"/>
                </a:solidFill>
              </a:rPr>
              <a:t>principal-agent problem</a:t>
            </a:r>
            <a:r>
              <a:rPr lang="en-IN" sz="2400" dirty="0"/>
              <a:t>.</a:t>
            </a:r>
          </a:p>
          <a:p>
            <a:pPr lvl="1"/>
            <a:r>
              <a:rPr lang="en-IN" sz="2400" dirty="0"/>
              <a:t>Principal- An individual or organization that benefits or loses from a set of economic decisions.</a:t>
            </a:r>
          </a:p>
          <a:p>
            <a:pPr lvl="1"/>
            <a:r>
              <a:rPr lang="en-IN" sz="2400" dirty="0"/>
              <a:t>Agent- An individual or organization that makes decision on behalf of the Principal</a:t>
            </a:r>
          </a:p>
          <a:p>
            <a:pPr lvl="1"/>
            <a:r>
              <a:rPr lang="en-IN" sz="2400" dirty="0"/>
              <a:t>Principal- student, agent- Parents, guardians, government, school.</a:t>
            </a:r>
          </a:p>
          <a:p>
            <a:pPr lvl="1"/>
            <a:r>
              <a:rPr lang="en-IN" sz="2400" dirty="0"/>
              <a:t>A child suffers from asymmetric information.</a:t>
            </a:r>
          </a:p>
          <a:p>
            <a:pPr lvl="1"/>
            <a:r>
              <a:rPr lang="en-IN" sz="2400" dirty="0"/>
              <a:t>Principal-agent problem occurs when parents and guardians along with the child try to avoid education.</a:t>
            </a:r>
          </a:p>
          <a:p>
            <a:pPr lvl="1"/>
            <a:r>
              <a:rPr lang="en-IN" sz="2400" dirty="0"/>
              <a:t>State has an incentive to see all the children reach their full potential.</a:t>
            </a:r>
          </a:p>
          <a:p>
            <a:pPr lvl="1"/>
            <a:endParaRPr lang="en-IN" dirty="0"/>
          </a:p>
        </p:txBody>
      </p:sp>
    </p:spTree>
    <p:extLst>
      <p:ext uri="{BB962C8B-B14F-4D97-AF65-F5344CB8AC3E}">
        <p14:creationId xmlns:p14="http://schemas.microsoft.com/office/powerpoint/2010/main" val="27937734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0EE6933-5D4E-49DA-8630-F598C1C3B29E}"/>
              </a:ext>
            </a:extLst>
          </p:cNvPr>
          <p:cNvSpPr>
            <a:spLocks noGrp="1"/>
          </p:cNvSpPr>
          <p:nvPr>
            <p:ph idx="1"/>
          </p:nvPr>
        </p:nvSpPr>
        <p:spPr>
          <a:xfrm>
            <a:off x="1251678" y="185531"/>
            <a:ext cx="10178322" cy="5694062"/>
          </a:xfrm>
        </p:spPr>
        <p:txBody>
          <a:bodyPr/>
          <a:lstStyle/>
          <a:p>
            <a:r>
              <a:rPr lang="en-IN" sz="2800" b="1" dirty="0"/>
              <a:t>Pension:</a:t>
            </a:r>
          </a:p>
          <a:p>
            <a:pPr lvl="1"/>
            <a:r>
              <a:rPr lang="en-IN" sz="2400" dirty="0"/>
              <a:t>Young workers pay too little into pension because of asymmetric information.</a:t>
            </a:r>
          </a:p>
          <a:p>
            <a:pPr lvl="1"/>
            <a:r>
              <a:rPr lang="en-IN" sz="2400" dirty="0"/>
              <a:t>They ignore the loss of welfare of that will come from having low income at 70.</a:t>
            </a:r>
          </a:p>
          <a:p>
            <a:pPr lvl="1"/>
            <a:r>
              <a:rPr lang="en-IN" sz="2400" dirty="0"/>
              <a:t>Government forces workers to save for their retirement through national pension scheme or pensions tied to work.</a:t>
            </a:r>
          </a:p>
          <a:p>
            <a:pPr marL="457200" lvl="1" indent="0">
              <a:buNone/>
            </a:pPr>
            <a:endParaRPr lang="en-IN" dirty="0"/>
          </a:p>
        </p:txBody>
      </p:sp>
    </p:spTree>
    <p:extLst>
      <p:ext uri="{BB962C8B-B14F-4D97-AF65-F5344CB8AC3E}">
        <p14:creationId xmlns:p14="http://schemas.microsoft.com/office/powerpoint/2010/main" val="3929677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145D2B-EADA-41F8-98EB-4CE5F971088D}"/>
              </a:ext>
            </a:extLst>
          </p:cNvPr>
          <p:cNvSpPr>
            <a:spLocks noGrp="1"/>
          </p:cNvSpPr>
          <p:nvPr>
            <p:ph idx="1"/>
          </p:nvPr>
        </p:nvSpPr>
        <p:spPr>
          <a:xfrm>
            <a:off x="1251678" y="145775"/>
            <a:ext cx="10178322" cy="5733818"/>
          </a:xfrm>
        </p:spPr>
        <p:txBody>
          <a:bodyPr>
            <a:normAutofit lnSpcReduction="10000"/>
          </a:bodyPr>
          <a:lstStyle/>
          <a:p>
            <a:r>
              <a:rPr lang="en-IN" sz="3200" b="1" dirty="0"/>
              <a:t>Financial services: </a:t>
            </a:r>
          </a:p>
          <a:p>
            <a:pPr lvl="1"/>
            <a:r>
              <a:rPr lang="en-IN" sz="2400" dirty="0"/>
              <a:t>Financial institutions and their employees mistreated their customers leading to </a:t>
            </a:r>
            <a:r>
              <a:rPr lang="en-IN" sz="2400" dirty="0">
                <a:solidFill>
                  <a:srgbClr val="FF0000"/>
                </a:solidFill>
              </a:rPr>
              <a:t>financial crisis of 2008</a:t>
            </a:r>
            <a:r>
              <a:rPr lang="en-IN" sz="2400" dirty="0"/>
              <a:t>.</a:t>
            </a:r>
          </a:p>
          <a:p>
            <a:pPr lvl="1"/>
            <a:r>
              <a:rPr lang="en-IN" sz="2400" dirty="0"/>
              <a:t>Bank employees were selling mortgages to low income households.</a:t>
            </a:r>
          </a:p>
          <a:p>
            <a:pPr lvl="1"/>
            <a:r>
              <a:rPr lang="en-IN" sz="2400" dirty="0"/>
              <a:t>They knew these customers won’t be able to repay those mortgages.</a:t>
            </a:r>
          </a:p>
          <a:p>
            <a:pPr lvl="1"/>
            <a:r>
              <a:rPr lang="en-IN" sz="2400" dirty="0"/>
              <a:t>In 2008 households started defaulting on their debts in large numbers.</a:t>
            </a:r>
          </a:p>
          <a:p>
            <a:pPr lvl="1"/>
            <a:r>
              <a:rPr lang="en-IN" sz="2400" dirty="0"/>
              <a:t>There was </a:t>
            </a:r>
            <a:r>
              <a:rPr lang="en-IN" sz="2400" dirty="0">
                <a:solidFill>
                  <a:srgbClr val="FF0000"/>
                </a:solidFill>
              </a:rPr>
              <a:t>information failure</a:t>
            </a:r>
            <a:r>
              <a:rPr lang="en-IN" sz="2400" dirty="0"/>
              <a:t> and </a:t>
            </a:r>
            <a:r>
              <a:rPr lang="en-IN" sz="2400" dirty="0">
                <a:solidFill>
                  <a:srgbClr val="FF0000"/>
                </a:solidFill>
              </a:rPr>
              <a:t>moral hazard</a:t>
            </a:r>
            <a:r>
              <a:rPr lang="en-IN" sz="2400" dirty="0"/>
              <a:t>.</a:t>
            </a:r>
          </a:p>
          <a:p>
            <a:pPr lvl="1"/>
            <a:endParaRPr lang="en-IN" sz="2400" dirty="0"/>
          </a:p>
          <a:p>
            <a:pPr marL="457200" lvl="1" indent="0">
              <a:buNone/>
            </a:pPr>
            <a:endParaRPr lang="en-IN" sz="2400" dirty="0"/>
          </a:p>
          <a:p>
            <a:pPr lvl="1"/>
            <a:r>
              <a:rPr lang="en-IN" sz="2400" dirty="0">
                <a:solidFill>
                  <a:srgbClr val="FF0000"/>
                </a:solidFill>
              </a:rPr>
              <a:t>Moral Hazard</a:t>
            </a:r>
            <a:r>
              <a:rPr lang="en-IN" sz="2400" dirty="0"/>
              <a:t> occurs when an economic agent like a bank or banker, makes decisions in their own best interest knowing that there are potential negative risks and if problem result, the cost will be partly paid by the other economic agents.</a:t>
            </a:r>
          </a:p>
          <a:p>
            <a:pPr lvl="1"/>
            <a:endParaRPr lang="en-IN" dirty="0"/>
          </a:p>
        </p:txBody>
      </p:sp>
    </p:spTree>
    <p:extLst>
      <p:ext uri="{BB962C8B-B14F-4D97-AF65-F5344CB8AC3E}">
        <p14:creationId xmlns:p14="http://schemas.microsoft.com/office/powerpoint/2010/main" val="2148540178"/>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Badge</Template>
  <TotalTime>5777</TotalTime>
  <Words>483</Words>
  <Application>Microsoft Office PowerPoint</Application>
  <PresentationFormat>Widescreen</PresentationFormat>
  <Paragraphs>56</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Gill Sans MT</vt:lpstr>
      <vt:lpstr>Impact</vt:lpstr>
      <vt:lpstr>Badge</vt:lpstr>
      <vt:lpstr>Ch 17 Imperfect Market Information</vt:lpstr>
      <vt:lpstr>Learning Objectives:</vt:lpstr>
      <vt:lpstr>Symmetric and Asymmetric information</vt:lpstr>
      <vt:lpstr>Diagram</vt:lpstr>
      <vt:lpstr>The Market for second-hand cars</vt:lpstr>
      <vt:lpstr>PowerPoint Presentation</vt:lpstr>
      <vt:lpstr>Market Examples</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 17 Imperfect Market Information</dc:title>
  <dc:creator>shabi zaidi</dc:creator>
  <cp:lastModifiedBy>shabi zaidi</cp:lastModifiedBy>
  <cp:revision>14</cp:revision>
  <dcterms:created xsi:type="dcterms:W3CDTF">2020-09-16T05:19:45Z</dcterms:created>
  <dcterms:modified xsi:type="dcterms:W3CDTF">2020-09-20T16:50:17Z</dcterms:modified>
</cp:coreProperties>
</file>