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16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4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02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18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37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65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730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27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94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276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36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86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31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41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62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49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99AB-A199-42FD-8A33-4D64D2DD163B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AB01-8553-42E8-98DC-0BDA9DDF8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485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A481-97B1-441E-ABDB-D74793A6A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498" y="1122362"/>
            <a:ext cx="9246233" cy="4279631"/>
          </a:xfrm>
        </p:spPr>
        <p:txBody>
          <a:bodyPr>
            <a:normAutofit/>
          </a:bodyPr>
          <a:lstStyle/>
          <a:p>
            <a:r>
              <a:rPr lang="en-IN" dirty="0"/>
              <a:t>Ch 18</a:t>
            </a:r>
            <a:br>
              <a:rPr lang="en-IN" dirty="0"/>
            </a:br>
            <a:r>
              <a:rPr lang="en-IN" dirty="0"/>
              <a:t> Moral Hazard, Speculation and Market Bubbles</a:t>
            </a:r>
          </a:p>
        </p:txBody>
      </p:sp>
    </p:spTree>
    <p:extLst>
      <p:ext uri="{BB962C8B-B14F-4D97-AF65-F5344CB8AC3E}">
        <p14:creationId xmlns:p14="http://schemas.microsoft.com/office/powerpoint/2010/main" val="246794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106C-F39B-4C0A-9745-3904193F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BB84-C2AF-49E1-A96B-6295395D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Understand how moral hazard can occur.</a:t>
            </a:r>
          </a:p>
          <a:p>
            <a:r>
              <a:rPr lang="en-IN" dirty="0"/>
              <a:t>Understand the impact of moral hazard on economic agents.</a:t>
            </a:r>
          </a:p>
          <a:p>
            <a:r>
              <a:rPr lang="en-IN" dirty="0"/>
              <a:t>Understand how market bubbles may arise.</a:t>
            </a:r>
          </a:p>
          <a:p>
            <a:r>
              <a:rPr lang="en-IN" dirty="0"/>
              <a:t>Understand the impact of market bubble on economic agents.</a:t>
            </a:r>
          </a:p>
        </p:txBody>
      </p:sp>
    </p:spTree>
    <p:extLst>
      <p:ext uri="{BB962C8B-B14F-4D97-AF65-F5344CB8AC3E}">
        <p14:creationId xmlns:p14="http://schemas.microsoft.com/office/powerpoint/2010/main" val="339751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A9DA-175E-4240-9C5B-6DD99544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858129"/>
          </a:xfrm>
        </p:spPr>
        <p:txBody>
          <a:bodyPr/>
          <a:lstStyle/>
          <a:p>
            <a:r>
              <a:rPr lang="en-IN" dirty="0"/>
              <a:t>Moral Hazard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619E-689E-4150-B5E7-455E42B7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56603"/>
            <a:ext cx="10353762" cy="5373859"/>
          </a:xfrm>
        </p:spPr>
        <p:txBody>
          <a:bodyPr>
            <a:normAutofit/>
          </a:bodyPr>
          <a:lstStyle/>
          <a:p>
            <a:r>
              <a:rPr lang="en-IN" sz="2400" dirty="0"/>
              <a:t>Moral Hazard is a situation where an individual or organization is protected from the consequences of their actions. </a:t>
            </a:r>
          </a:p>
          <a:p>
            <a:r>
              <a:rPr lang="en-IN" sz="2400" dirty="0"/>
              <a:t>It arises because of </a:t>
            </a:r>
            <a:r>
              <a:rPr lang="en-IN" sz="2400" dirty="0">
                <a:solidFill>
                  <a:srgbClr val="FF0000"/>
                </a:solidFill>
              </a:rPr>
              <a:t>asymmetric information</a:t>
            </a:r>
            <a:r>
              <a:rPr lang="en-IN" sz="2400" dirty="0"/>
              <a:t>.</a:t>
            </a:r>
          </a:p>
          <a:p>
            <a:r>
              <a:rPr lang="en-IN" sz="2400" dirty="0"/>
              <a:t>Main cause of </a:t>
            </a:r>
            <a:r>
              <a:rPr lang="en-IN" sz="2400" dirty="0">
                <a:solidFill>
                  <a:srgbClr val="FF0000"/>
                </a:solidFill>
              </a:rPr>
              <a:t>2008 financial crises</a:t>
            </a:r>
            <a:r>
              <a:rPr lang="en-IN" sz="2400" dirty="0"/>
              <a:t> was sub-prime mortgages.</a:t>
            </a:r>
          </a:p>
          <a:p>
            <a:r>
              <a:rPr lang="en-IN" sz="2400" dirty="0"/>
              <a:t>Why government comes for rescue when banks fail?</a:t>
            </a:r>
          </a:p>
          <a:p>
            <a:r>
              <a:rPr lang="en-IN" sz="2400" dirty="0"/>
              <a:t>Banks are regarded as </a:t>
            </a:r>
            <a:r>
              <a:rPr lang="en-IN" sz="2400" dirty="0">
                <a:solidFill>
                  <a:srgbClr val="FF0000"/>
                </a:solidFill>
              </a:rPr>
              <a:t>‘too big to fail’.</a:t>
            </a:r>
          </a:p>
          <a:p>
            <a:r>
              <a:rPr lang="en-IN" sz="2400" dirty="0"/>
              <a:t>Government also impose heavy regulations on modern banking system to protect the depositors.</a:t>
            </a:r>
          </a:p>
        </p:txBody>
      </p:sp>
    </p:spTree>
    <p:extLst>
      <p:ext uri="{BB962C8B-B14F-4D97-AF65-F5344CB8AC3E}">
        <p14:creationId xmlns:p14="http://schemas.microsoft.com/office/powerpoint/2010/main" val="130844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105F-3D2D-4961-AEF5-BE6E6547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IN" dirty="0"/>
              <a:t>Speculation and Market Bubble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6F5B-5EF9-46EF-B1AB-1F8FDEF6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7086"/>
            <a:ext cx="10353762" cy="5092526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Speculation</a:t>
            </a:r>
            <a:r>
              <a:rPr lang="en-IN" dirty="0"/>
              <a:t> means an economic agent buys or sells something in the expectation of future price change in the hope of generating a profit.</a:t>
            </a:r>
          </a:p>
          <a:p>
            <a:r>
              <a:rPr lang="en-IN" dirty="0"/>
              <a:t>Speculation creates market bubble.</a:t>
            </a:r>
          </a:p>
          <a:p>
            <a:r>
              <a:rPr lang="en-IN" dirty="0">
                <a:solidFill>
                  <a:srgbClr val="FF0000"/>
                </a:solidFill>
              </a:rPr>
              <a:t>Market Bubble</a:t>
            </a:r>
            <a:r>
              <a:rPr lang="en-IN" dirty="0"/>
              <a:t> occurs when rising demand, drives prices beyond the level that might be normally expected</a:t>
            </a:r>
          </a:p>
        </p:txBody>
      </p:sp>
    </p:spTree>
    <p:extLst>
      <p:ext uri="{BB962C8B-B14F-4D97-AF65-F5344CB8AC3E}">
        <p14:creationId xmlns:p14="http://schemas.microsoft.com/office/powerpoint/2010/main" val="93940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A85CEC-6F8D-43AD-A4D6-78BC8870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46" t="18652" r="28115" b="53437"/>
          <a:stretch/>
        </p:blipFill>
        <p:spPr>
          <a:xfrm>
            <a:off x="1052706" y="618979"/>
            <a:ext cx="10086587" cy="5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C730A-1D97-487C-BD52-EDB8AE2C2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t="60394" r="59675" b="10340"/>
          <a:stretch/>
        </p:blipFill>
        <p:spPr>
          <a:xfrm>
            <a:off x="0" y="0"/>
            <a:ext cx="7950659" cy="4121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90CB25-E192-416E-9AF1-0F11AB6C6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0" t="22550" r="35846" b="57953"/>
          <a:stretch/>
        </p:blipFill>
        <p:spPr>
          <a:xfrm>
            <a:off x="5513550" y="4121834"/>
            <a:ext cx="6678450" cy="27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4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33</TotalTime>
  <Words>169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Ch 18  Moral Hazard, Speculation and Market Bubbles</vt:lpstr>
      <vt:lpstr>Learning Objectives:</vt:lpstr>
      <vt:lpstr>Moral Hazard</vt:lpstr>
      <vt:lpstr>Speculation and Market Bubble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18  Moral Hazard, Speculation and Market Bubbles</dc:title>
  <dc:creator>shabi zaidi</dc:creator>
  <cp:lastModifiedBy>shabi zaidi</cp:lastModifiedBy>
  <cp:revision>5</cp:revision>
  <dcterms:created xsi:type="dcterms:W3CDTF">2020-09-21T01:33:58Z</dcterms:created>
  <dcterms:modified xsi:type="dcterms:W3CDTF">2020-09-21T02:07:22Z</dcterms:modified>
</cp:coreProperties>
</file>