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544" autoAdjust="0"/>
    <p:restoredTop sz="95126" autoAdjust="0"/>
  </p:normalViewPr>
  <p:slideViewPr>
    <p:cSldViewPr snapToGrid="0">
      <p:cViewPr varScale="1">
        <p:scale>
          <a:sx n="81" d="100"/>
          <a:sy n="81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4AE7BB-4496-4C5A-8F2E-8D53BC98641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09F4211-0630-4F09-A480-1D410C710101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IN" dirty="0"/>
            <a:t>Methods of Government Intervention</a:t>
          </a:r>
        </a:p>
      </dgm:t>
    </dgm:pt>
    <dgm:pt modelId="{0C98194E-02AB-4CD6-88FD-5A0ED27A6DE8}" type="parTrans" cxnId="{E1989D3D-7450-4324-839E-148DF413F4B0}">
      <dgm:prSet/>
      <dgm:spPr/>
      <dgm:t>
        <a:bodyPr/>
        <a:lstStyle/>
        <a:p>
          <a:endParaRPr lang="en-IN"/>
        </a:p>
      </dgm:t>
    </dgm:pt>
    <dgm:pt modelId="{17AE06EC-CC63-4607-9B87-4A0EB8F1FC15}" type="sibTrans" cxnId="{E1989D3D-7450-4324-839E-148DF413F4B0}">
      <dgm:prSet/>
      <dgm:spPr/>
      <dgm:t>
        <a:bodyPr/>
        <a:lstStyle/>
        <a:p>
          <a:endParaRPr lang="en-IN"/>
        </a:p>
      </dgm:t>
    </dgm:pt>
    <dgm:pt modelId="{53FE472A-72C6-4D90-924F-6EF6BDECC7A0}">
      <dgm:prSet phldrT="[Text]"/>
      <dgm:spPr/>
      <dgm:t>
        <a:bodyPr/>
        <a:lstStyle/>
        <a:p>
          <a:r>
            <a:rPr lang="en-IN" dirty="0"/>
            <a:t>Indirect Taxes</a:t>
          </a:r>
        </a:p>
      </dgm:t>
    </dgm:pt>
    <dgm:pt modelId="{3228846B-EB40-4BC4-B1B5-603426249F20}" type="parTrans" cxnId="{579C35AB-2B91-400F-B818-71FBA709C045}">
      <dgm:prSet/>
      <dgm:spPr/>
      <dgm:t>
        <a:bodyPr/>
        <a:lstStyle/>
        <a:p>
          <a:endParaRPr lang="en-IN"/>
        </a:p>
      </dgm:t>
    </dgm:pt>
    <dgm:pt modelId="{F0263839-F5D2-4D61-9D76-C375D2089D1A}" type="sibTrans" cxnId="{579C35AB-2B91-400F-B818-71FBA709C045}">
      <dgm:prSet/>
      <dgm:spPr/>
      <dgm:t>
        <a:bodyPr/>
        <a:lstStyle/>
        <a:p>
          <a:endParaRPr lang="en-IN"/>
        </a:p>
      </dgm:t>
    </dgm:pt>
    <dgm:pt modelId="{B1C8DB80-AD17-41AB-AA8E-A1F19D162E65}">
      <dgm:prSet phldrT="[Text]"/>
      <dgm:spPr/>
      <dgm:t>
        <a:bodyPr/>
        <a:lstStyle/>
        <a:p>
          <a:r>
            <a:rPr lang="en-IN" dirty="0"/>
            <a:t>Subsidies</a:t>
          </a:r>
        </a:p>
      </dgm:t>
    </dgm:pt>
    <dgm:pt modelId="{5BC52165-F448-4F17-8380-82933D02975C}" type="parTrans" cxnId="{9A2D820C-6AAF-4246-A3B0-760409AE11CD}">
      <dgm:prSet/>
      <dgm:spPr/>
      <dgm:t>
        <a:bodyPr/>
        <a:lstStyle/>
        <a:p>
          <a:endParaRPr lang="en-IN"/>
        </a:p>
      </dgm:t>
    </dgm:pt>
    <dgm:pt modelId="{534E9188-F62C-4D85-B7A0-28FF46674560}" type="sibTrans" cxnId="{9A2D820C-6AAF-4246-A3B0-760409AE11CD}">
      <dgm:prSet/>
      <dgm:spPr/>
      <dgm:t>
        <a:bodyPr/>
        <a:lstStyle/>
        <a:p>
          <a:endParaRPr lang="en-IN"/>
        </a:p>
      </dgm:t>
    </dgm:pt>
    <dgm:pt modelId="{98D579A6-EF03-4E58-8096-84F80D375156}">
      <dgm:prSet phldrT="[Text]"/>
      <dgm:spPr/>
      <dgm:t>
        <a:bodyPr/>
        <a:lstStyle/>
        <a:p>
          <a:r>
            <a:rPr lang="en-IN" dirty="0"/>
            <a:t>Maximum Price</a:t>
          </a:r>
        </a:p>
      </dgm:t>
    </dgm:pt>
    <dgm:pt modelId="{44FA03AF-57A3-431C-B748-CC3BC2DD7D1D}" type="parTrans" cxnId="{F2071287-4A3D-4F1E-B265-44D27C37726D}">
      <dgm:prSet/>
      <dgm:spPr/>
      <dgm:t>
        <a:bodyPr/>
        <a:lstStyle/>
        <a:p>
          <a:endParaRPr lang="en-IN"/>
        </a:p>
      </dgm:t>
    </dgm:pt>
    <dgm:pt modelId="{E55FCDA4-E3CD-4ED7-9E1F-AD17C6351867}" type="sibTrans" cxnId="{F2071287-4A3D-4F1E-B265-44D27C37726D}">
      <dgm:prSet/>
      <dgm:spPr/>
      <dgm:t>
        <a:bodyPr/>
        <a:lstStyle/>
        <a:p>
          <a:endParaRPr lang="en-IN"/>
        </a:p>
      </dgm:t>
    </dgm:pt>
    <dgm:pt modelId="{69929848-D69D-4409-9C15-C11EE489E628}">
      <dgm:prSet/>
      <dgm:spPr/>
      <dgm:t>
        <a:bodyPr/>
        <a:lstStyle/>
        <a:p>
          <a:r>
            <a:rPr lang="en-IN" dirty="0"/>
            <a:t>Minimum Price</a:t>
          </a:r>
        </a:p>
      </dgm:t>
    </dgm:pt>
    <dgm:pt modelId="{3BDEF2A1-48E8-404A-BCC4-D58B584A5439}" type="parTrans" cxnId="{EC67E38D-41A3-49AC-A71F-78FFF5C57CF9}">
      <dgm:prSet/>
      <dgm:spPr/>
      <dgm:t>
        <a:bodyPr/>
        <a:lstStyle/>
        <a:p>
          <a:endParaRPr lang="en-IN"/>
        </a:p>
      </dgm:t>
    </dgm:pt>
    <dgm:pt modelId="{7C09CF2A-3AF6-48FA-BE55-F084EF1EF313}" type="sibTrans" cxnId="{EC67E38D-41A3-49AC-A71F-78FFF5C57CF9}">
      <dgm:prSet/>
      <dgm:spPr/>
      <dgm:t>
        <a:bodyPr/>
        <a:lstStyle/>
        <a:p>
          <a:endParaRPr lang="en-IN"/>
        </a:p>
      </dgm:t>
    </dgm:pt>
    <dgm:pt modelId="{9C587728-6852-4336-8E8A-495CFE5DA17C}">
      <dgm:prSet/>
      <dgm:spPr/>
      <dgm:t>
        <a:bodyPr/>
        <a:lstStyle/>
        <a:p>
          <a:r>
            <a:rPr lang="en-IN" dirty="0"/>
            <a:t>Regulation</a:t>
          </a:r>
        </a:p>
      </dgm:t>
    </dgm:pt>
    <dgm:pt modelId="{FF116154-700F-4C58-83D2-CAE267FA7714}" type="parTrans" cxnId="{0412C74D-EB72-4883-8F47-DA97AD222905}">
      <dgm:prSet/>
      <dgm:spPr/>
      <dgm:t>
        <a:bodyPr/>
        <a:lstStyle/>
        <a:p>
          <a:endParaRPr lang="en-IN"/>
        </a:p>
      </dgm:t>
    </dgm:pt>
    <dgm:pt modelId="{30C10183-A872-4467-9C04-C79EAF6B3392}" type="sibTrans" cxnId="{0412C74D-EB72-4883-8F47-DA97AD222905}">
      <dgm:prSet/>
      <dgm:spPr/>
      <dgm:t>
        <a:bodyPr/>
        <a:lstStyle/>
        <a:p>
          <a:endParaRPr lang="en-IN"/>
        </a:p>
      </dgm:t>
    </dgm:pt>
    <dgm:pt modelId="{DE2A6844-EE43-4B95-89DD-465D5DDB8354}">
      <dgm:prSet/>
      <dgm:spPr/>
      <dgm:t>
        <a:bodyPr/>
        <a:lstStyle/>
        <a:p>
          <a:r>
            <a:rPr lang="en-IN" dirty="0"/>
            <a:t>Tradeable Pollution Permit</a:t>
          </a:r>
        </a:p>
      </dgm:t>
    </dgm:pt>
    <dgm:pt modelId="{95FEDB05-B580-45CA-B964-46CD114031E6}" type="parTrans" cxnId="{3AA3B9F2-417E-4FDC-8322-3E14ACB904E9}">
      <dgm:prSet/>
      <dgm:spPr/>
      <dgm:t>
        <a:bodyPr/>
        <a:lstStyle/>
        <a:p>
          <a:endParaRPr lang="en-IN"/>
        </a:p>
      </dgm:t>
    </dgm:pt>
    <dgm:pt modelId="{9A2256C0-D092-4587-BB54-3BB1DDD71AF6}" type="sibTrans" cxnId="{3AA3B9F2-417E-4FDC-8322-3E14ACB904E9}">
      <dgm:prSet/>
      <dgm:spPr/>
      <dgm:t>
        <a:bodyPr/>
        <a:lstStyle/>
        <a:p>
          <a:endParaRPr lang="en-IN"/>
        </a:p>
      </dgm:t>
    </dgm:pt>
    <dgm:pt modelId="{7262EA9B-C85F-4637-B1C4-F239FFDBF01E}" type="pres">
      <dgm:prSet presAssocID="{314AE7BB-4496-4C5A-8F2E-8D53BC98641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2EC0B46-F127-45DF-A5E8-62E022631939}" type="pres">
      <dgm:prSet presAssocID="{D09F4211-0630-4F09-A480-1D410C710101}" presName="hierRoot1" presStyleCnt="0">
        <dgm:presLayoutVars>
          <dgm:hierBranch val="init"/>
        </dgm:presLayoutVars>
      </dgm:prSet>
      <dgm:spPr/>
    </dgm:pt>
    <dgm:pt modelId="{2372EF70-2EAD-4927-A355-6F8EB8E0750B}" type="pres">
      <dgm:prSet presAssocID="{D09F4211-0630-4F09-A480-1D410C710101}" presName="rootComposite1" presStyleCnt="0"/>
      <dgm:spPr/>
    </dgm:pt>
    <dgm:pt modelId="{DED77D39-548A-4865-9411-3944426C8F7C}" type="pres">
      <dgm:prSet presAssocID="{D09F4211-0630-4F09-A480-1D410C710101}" presName="rootText1" presStyleLbl="node0" presStyleIdx="0" presStyleCnt="2" custScaleX="251790" custLinFactNeighborX="23375" custLinFactNeighborY="-48364">
        <dgm:presLayoutVars>
          <dgm:chPref val="3"/>
        </dgm:presLayoutVars>
      </dgm:prSet>
      <dgm:spPr/>
    </dgm:pt>
    <dgm:pt modelId="{131BD8C7-8737-4A0E-9B2F-4EB523310EE2}" type="pres">
      <dgm:prSet presAssocID="{D09F4211-0630-4F09-A480-1D410C710101}" presName="rootConnector1" presStyleLbl="node1" presStyleIdx="0" presStyleCnt="0"/>
      <dgm:spPr/>
    </dgm:pt>
    <dgm:pt modelId="{429FF56E-1F11-44C0-8809-C7B97E4D2F98}" type="pres">
      <dgm:prSet presAssocID="{D09F4211-0630-4F09-A480-1D410C710101}" presName="hierChild2" presStyleCnt="0"/>
      <dgm:spPr/>
    </dgm:pt>
    <dgm:pt modelId="{D4E7F015-CE77-469A-A934-E078F7C2CD04}" type="pres">
      <dgm:prSet presAssocID="{3228846B-EB40-4BC4-B1B5-603426249F20}" presName="Name37" presStyleLbl="parChTrans1D2" presStyleIdx="0" presStyleCnt="5"/>
      <dgm:spPr/>
    </dgm:pt>
    <dgm:pt modelId="{A5173E03-09C4-491C-9F0F-24849727BD47}" type="pres">
      <dgm:prSet presAssocID="{53FE472A-72C6-4D90-924F-6EF6BDECC7A0}" presName="hierRoot2" presStyleCnt="0">
        <dgm:presLayoutVars>
          <dgm:hierBranch val="init"/>
        </dgm:presLayoutVars>
      </dgm:prSet>
      <dgm:spPr/>
    </dgm:pt>
    <dgm:pt modelId="{A2E91610-702F-48E2-9FF5-9C757FB81D6F}" type="pres">
      <dgm:prSet presAssocID="{53FE472A-72C6-4D90-924F-6EF6BDECC7A0}" presName="rootComposite" presStyleCnt="0"/>
      <dgm:spPr/>
    </dgm:pt>
    <dgm:pt modelId="{55321CDE-D2CF-4C04-8941-BB9941122F09}" type="pres">
      <dgm:prSet presAssocID="{53FE472A-72C6-4D90-924F-6EF6BDECC7A0}" presName="rootText" presStyleLbl="node2" presStyleIdx="0" presStyleCnt="5">
        <dgm:presLayoutVars>
          <dgm:chPref val="3"/>
        </dgm:presLayoutVars>
      </dgm:prSet>
      <dgm:spPr/>
    </dgm:pt>
    <dgm:pt modelId="{341F512B-DB64-480B-91C7-A712519EC446}" type="pres">
      <dgm:prSet presAssocID="{53FE472A-72C6-4D90-924F-6EF6BDECC7A0}" presName="rootConnector" presStyleLbl="node2" presStyleIdx="0" presStyleCnt="5"/>
      <dgm:spPr/>
    </dgm:pt>
    <dgm:pt modelId="{B0A73B94-AEE1-46CD-BFB5-4C58DE5A89C4}" type="pres">
      <dgm:prSet presAssocID="{53FE472A-72C6-4D90-924F-6EF6BDECC7A0}" presName="hierChild4" presStyleCnt="0"/>
      <dgm:spPr/>
    </dgm:pt>
    <dgm:pt modelId="{D0E67B36-A16B-4951-BE19-7C460193DDA8}" type="pres">
      <dgm:prSet presAssocID="{53FE472A-72C6-4D90-924F-6EF6BDECC7A0}" presName="hierChild5" presStyleCnt="0"/>
      <dgm:spPr/>
    </dgm:pt>
    <dgm:pt modelId="{2CFF70B5-85A0-4D40-B9E9-8DA139587980}" type="pres">
      <dgm:prSet presAssocID="{5BC52165-F448-4F17-8380-82933D02975C}" presName="Name37" presStyleLbl="parChTrans1D2" presStyleIdx="1" presStyleCnt="5"/>
      <dgm:spPr/>
    </dgm:pt>
    <dgm:pt modelId="{125C046D-7812-4237-812C-42749C60FD8B}" type="pres">
      <dgm:prSet presAssocID="{B1C8DB80-AD17-41AB-AA8E-A1F19D162E65}" presName="hierRoot2" presStyleCnt="0">
        <dgm:presLayoutVars>
          <dgm:hierBranch val="init"/>
        </dgm:presLayoutVars>
      </dgm:prSet>
      <dgm:spPr/>
    </dgm:pt>
    <dgm:pt modelId="{99999E87-9E3A-4AAE-84A8-4F36686006A1}" type="pres">
      <dgm:prSet presAssocID="{B1C8DB80-AD17-41AB-AA8E-A1F19D162E65}" presName="rootComposite" presStyleCnt="0"/>
      <dgm:spPr/>
    </dgm:pt>
    <dgm:pt modelId="{86EF8ECA-2B14-4F8E-A799-674AA8894797}" type="pres">
      <dgm:prSet presAssocID="{B1C8DB80-AD17-41AB-AA8E-A1F19D162E65}" presName="rootText" presStyleLbl="node2" presStyleIdx="1" presStyleCnt="5">
        <dgm:presLayoutVars>
          <dgm:chPref val="3"/>
        </dgm:presLayoutVars>
      </dgm:prSet>
      <dgm:spPr/>
    </dgm:pt>
    <dgm:pt modelId="{5F066F4C-4056-4514-A071-A1FBD441FE6C}" type="pres">
      <dgm:prSet presAssocID="{B1C8DB80-AD17-41AB-AA8E-A1F19D162E65}" presName="rootConnector" presStyleLbl="node2" presStyleIdx="1" presStyleCnt="5"/>
      <dgm:spPr/>
    </dgm:pt>
    <dgm:pt modelId="{B4F13AD1-C41E-4EAC-9126-2D09316CF1AC}" type="pres">
      <dgm:prSet presAssocID="{B1C8DB80-AD17-41AB-AA8E-A1F19D162E65}" presName="hierChild4" presStyleCnt="0"/>
      <dgm:spPr/>
    </dgm:pt>
    <dgm:pt modelId="{BA7AA2D6-105F-4F11-8F48-42E2CFE61268}" type="pres">
      <dgm:prSet presAssocID="{B1C8DB80-AD17-41AB-AA8E-A1F19D162E65}" presName="hierChild5" presStyleCnt="0"/>
      <dgm:spPr/>
    </dgm:pt>
    <dgm:pt modelId="{7AA82638-9153-4996-A9E8-6F1FA55BAB37}" type="pres">
      <dgm:prSet presAssocID="{44FA03AF-57A3-431C-B748-CC3BC2DD7D1D}" presName="Name37" presStyleLbl="parChTrans1D2" presStyleIdx="2" presStyleCnt="5"/>
      <dgm:spPr/>
    </dgm:pt>
    <dgm:pt modelId="{053037F6-73B6-4ADF-95A4-961026DE4B3C}" type="pres">
      <dgm:prSet presAssocID="{98D579A6-EF03-4E58-8096-84F80D375156}" presName="hierRoot2" presStyleCnt="0">
        <dgm:presLayoutVars>
          <dgm:hierBranch val="init"/>
        </dgm:presLayoutVars>
      </dgm:prSet>
      <dgm:spPr/>
    </dgm:pt>
    <dgm:pt modelId="{DE083728-8AB3-4814-87CA-F308E4A5317A}" type="pres">
      <dgm:prSet presAssocID="{98D579A6-EF03-4E58-8096-84F80D375156}" presName="rootComposite" presStyleCnt="0"/>
      <dgm:spPr/>
    </dgm:pt>
    <dgm:pt modelId="{81C4069C-4067-4E80-8049-FB86AE34663D}" type="pres">
      <dgm:prSet presAssocID="{98D579A6-EF03-4E58-8096-84F80D375156}" presName="rootText" presStyleLbl="node2" presStyleIdx="2" presStyleCnt="5">
        <dgm:presLayoutVars>
          <dgm:chPref val="3"/>
        </dgm:presLayoutVars>
      </dgm:prSet>
      <dgm:spPr/>
    </dgm:pt>
    <dgm:pt modelId="{2839457C-79B9-4D09-9175-80F545FE580A}" type="pres">
      <dgm:prSet presAssocID="{98D579A6-EF03-4E58-8096-84F80D375156}" presName="rootConnector" presStyleLbl="node2" presStyleIdx="2" presStyleCnt="5"/>
      <dgm:spPr/>
    </dgm:pt>
    <dgm:pt modelId="{23F377FD-E2D4-4C78-9AC8-EC5D45D28E25}" type="pres">
      <dgm:prSet presAssocID="{98D579A6-EF03-4E58-8096-84F80D375156}" presName="hierChild4" presStyleCnt="0"/>
      <dgm:spPr/>
    </dgm:pt>
    <dgm:pt modelId="{11B59C2F-F1FA-40E7-BA49-2FF8870E4ADB}" type="pres">
      <dgm:prSet presAssocID="{98D579A6-EF03-4E58-8096-84F80D375156}" presName="hierChild5" presStyleCnt="0"/>
      <dgm:spPr/>
    </dgm:pt>
    <dgm:pt modelId="{54AA08E4-62F0-45CD-B2BC-67DE316411DB}" type="pres">
      <dgm:prSet presAssocID="{3BDEF2A1-48E8-404A-BCC4-D58B584A5439}" presName="Name37" presStyleLbl="parChTrans1D2" presStyleIdx="3" presStyleCnt="5"/>
      <dgm:spPr/>
    </dgm:pt>
    <dgm:pt modelId="{B35D303E-7767-451D-9319-7013CD045C1C}" type="pres">
      <dgm:prSet presAssocID="{69929848-D69D-4409-9C15-C11EE489E628}" presName="hierRoot2" presStyleCnt="0">
        <dgm:presLayoutVars>
          <dgm:hierBranch val="init"/>
        </dgm:presLayoutVars>
      </dgm:prSet>
      <dgm:spPr/>
    </dgm:pt>
    <dgm:pt modelId="{3C71088E-8CF8-429A-8D5F-9CCA820D05E2}" type="pres">
      <dgm:prSet presAssocID="{69929848-D69D-4409-9C15-C11EE489E628}" presName="rootComposite" presStyleCnt="0"/>
      <dgm:spPr/>
    </dgm:pt>
    <dgm:pt modelId="{1658C2D9-424F-46EB-8537-352F22DFF237}" type="pres">
      <dgm:prSet presAssocID="{69929848-D69D-4409-9C15-C11EE489E628}" presName="rootText" presStyleLbl="node2" presStyleIdx="3" presStyleCnt="5">
        <dgm:presLayoutVars>
          <dgm:chPref val="3"/>
        </dgm:presLayoutVars>
      </dgm:prSet>
      <dgm:spPr/>
    </dgm:pt>
    <dgm:pt modelId="{B2BE7147-764E-4B8F-9966-E13F59ABB308}" type="pres">
      <dgm:prSet presAssocID="{69929848-D69D-4409-9C15-C11EE489E628}" presName="rootConnector" presStyleLbl="node2" presStyleIdx="3" presStyleCnt="5"/>
      <dgm:spPr/>
    </dgm:pt>
    <dgm:pt modelId="{C1C0FBDB-00A6-4C17-BCB2-9E053E89A878}" type="pres">
      <dgm:prSet presAssocID="{69929848-D69D-4409-9C15-C11EE489E628}" presName="hierChild4" presStyleCnt="0"/>
      <dgm:spPr/>
    </dgm:pt>
    <dgm:pt modelId="{AC454D55-11F9-466F-8894-35DD83BFD5EB}" type="pres">
      <dgm:prSet presAssocID="{69929848-D69D-4409-9C15-C11EE489E628}" presName="hierChild5" presStyleCnt="0"/>
      <dgm:spPr/>
    </dgm:pt>
    <dgm:pt modelId="{5BE15AB4-F4DC-4162-A51F-74601DDB750E}" type="pres">
      <dgm:prSet presAssocID="{FF116154-700F-4C58-83D2-CAE267FA7714}" presName="Name37" presStyleLbl="parChTrans1D2" presStyleIdx="4" presStyleCnt="5"/>
      <dgm:spPr/>
    </dgm:pt>
    <dgm:pt modelId="{8D94E0B4-8D25-4F3A-9079-36E7BA32FA29}" type="pres">
      <dgm:prSet presAssocID="{9C587728-6852-4336-8E8A-495CFE5DA17C}" presName="hierRoot2" presStyleCnt="0">
        <dgm:presLayoutVars>
          <dgm:hierBranch val="init"/>
        </dgm:presLayoutVars>
      </dgm:prSet>
      <dgm:spPr/>
    </dgm:pt>
    <dgm:pt modelId="{DDAF8597-D026-4262-B962-377F0F14F9FC}" type="pres">
      <dgm:prSet presAssocID="{9C587728-6852-4336-8E8A-495CFE5DA17C}" presName="rootComposite" presStyleCnt="0"/>
      <dgm:spPr/>
    </dgm:pt>
    <dgm:pt modelId="{6C646741-C257-45F1-9AC8-E1E230BD516F}" type="pres">
      <dgm:prSet presAssocID="{9C587728-6852-4336-8E8A-495CFE5DA17C}" presName="rootText" presStyleLbl="node2" presStyleIdx="4" presStyleCnt="5">
        <dgm:presLayoutVars>
          <dgm:chPref val="3"/>
        </dgm:presLayoutVars>
      </dgm:prSet>
      <dgm:spPr/>
    </dgm:pt>
    <dgm:pt modelId="{4B94657C-4567-4FB3-9330-6CE4867FE8A8}" type="pres">
      <dgm:prSet presAssocID="{9C587728-6852-4336-8E8A-495CFE5DA17C}" presName="rootConnector" presStyleLbl="node2" presStyleIdx="4" presStyleCnt="5"/>
      <dgm:spPr/>
    </dgm:pt>
    <dgm:pt modelId="{41E695DD-F08B-43CD-8A9F-3257DC07ED5F}" type="pres">
      <dgm:prSet presAssocID="{9C587728-6852-4336-8E8A-495CFE5DA17C}" presName="hierChild4" presStyleCnt="0"/>
      <dgm:spPr/>
    </dgm:pt>
    <dgm:pt modelId="{4056717D-1946-45BE-A708-9920F220E8A5}" type="pres">
      <dgm:prSet presAssocID="{9C587728-6852-4336-8E8A-495CFE5DA17C}" presName="hierChild5" presStyleCnt="0"/>
      <dgm:spPr/>
    </dgm:pt>
    <dgm:pt modelId="{DEE01B13-39A1-426E-86DB-3C44F3E873AB}" type="pres">
      <dgm:prSet presAssocID="{D09F4211-0630-4F09-A480-1D410C710101}" presName="hierChild3" presStyleCnt="0"/>
      <dgm:spPr/>
    </dgm:pt>
    <dgm:pt modelId="{4AA09DBD-1BB3-4CF5-A25A-3BFA3B287260}" type="pres">
      <dgm:prSet presAssocID="{DE2A6844-EE43-4B95-89DD-465D5DDB8354}" presName="hierRoot1" presStyleCnt="0">
        <dgm:presLayoutVars>
          <dgm:hierBranch val="init"/>
        </dgm:presLayoutVars>
      </dgm:prSet>
      <dgm:spPr/>
    </dgm:pt>
    <dgm:pt modelId="{28EB6D7D-DA53-47B9-AC1B-43A78D2BA9D9}" type="pres">
      <dgm:prSet presAssocID="{DE2A6844-EE43-4B95-89DD-465D5DDB8354}" presName="rootComposite1" presStyleCnt="0"/>
      <dgm:spPr/>
    </dgm:pt>
    <dgm:pt modelId="{F9ACCF64-2963-4CCA-A350-AC4623F6168E}" type="pres">
      <dgm:prSet presAssocID="{DE2A6844-EE43-4B95-89DD-465D5DDB8354}" presName="rootText1" presStyleLbl="node0" presStyleIdx="1" presStyleCnt="2" custScaleX="191854" custLinFactX="-200000" custLinFactY="100000" custLinFactNeighborX="-227777" custLinFactNeighborY="182727">
        <dgm:presLayoutVars>
          <dgm:chPref val="3"/>
        </dgm:presLayoutVars>
      </dgm:prSet>
      <dgm:spPr/>
    </dgm:pt>
    <dgm:pt modelId="{81D7E57A-FD0F-4FE3-B443-C9BB1492EA9A}" type="pres">
      <dgm:prSet presAssocID="{DE2A6844-EE43-4B95-89DD-465D5DDB8354}" presName="rootConnector1" presStyleLbl="node1" presStyleIdx="0" presStyleCnt="0"/>
      <dgm:spPr/>
    </dgm:pt>
    <dgm:pt modelId="{7F20DFF2-9A83-48AA-83B5-DEB1C2CDAC7B}" type="pres">
      <dgm:prSet presAssocID="{DE2A6844-EE43-4B95-89DD-465D5DDB8354}" presName="hierChild2" presStyleCnt="0"/>
      <dgm:spPr/>
    </dgm:pt>
    <dgm:pt modelId="{DBAB7AB8-E55A-4680-BEE2-DB1885E1BA48}" type="pres">
      <dgm:prSet presAssocID="{DE2A6844-EE43-4B95-89DD-465D5DDB8354}" presName="hierChild3" presStyleCnt="0"/>
      <dgm:spPr/>
    </dgm:pt>
  </dgm:ptLst>
  <dgm:cxnLst>
    <dgm:cxn modelId="{F05E0001-7B51-4345-AA1B-DF25DD4FE2AA}" type="presOf" srcId="{DE2A6844-EE43-4B95-89DD-465D5DDB8354}" destId="{81D7E57A-FD0F-4FE3-B443-C9BB1492EA9A}" srcOrd="1" destOrd="0" presId="urn:microsoft.com/office/officeart/2005/8/layout/orgChart1"/>
    <dgm:cxn modelId="{1A2C040C-E4C5-494C-BDA7-26E1F59468E9}" type="presOf" srcId="{B1C8DB80-AD17-41AB-AA8E-A1F19D162E65}" destId="{5F066F4C-4056-4514-A071-A1FBD441FE6C}" srcOrd="1" destOrd="0" presId="urn:microsoft.com/office/officeart/2005/8/layout/orgChart1"/>
    <dgm:cxn modelId="{9A2D820C-6AAF-4246-A3B0-760409AE11CD}" srcId="{D09F4211-0630-4F09-A480-1D410C710101}" destId="{B1C8DB80-AD17-41AB-AA8E-A1F19D162E65}" srcOrd="1" destOrd="0" parTransId="{5BC52165-F448-4F17-8380-82933D02975C}" sibTransId="{534E9188-F62C-4D85-B7A0-28FF46674560}"/>
    <dgm:cxn modelId="{1098DC1E-F1D3-40EB-9A05-8BA9E14E63FE}" type="presOf" srcId="{98D579A6-EF03-4E58-8096-84F80D375156}" destId="{2839457C-79B9-4D09-9175-80F545FE580A}" srcOrd="1" destOrd="0" presId="urn:microsoft.com/office/officeart/2005/8/layout/orgChart1"/>
    <dgm:cxn modelId="{77B9E436-91A7-4489-BFE9-9024AAF467A9}" type="presOf" srcId="{FF116154-700F-4C58-83D2-CAE267FA7714}" destId="{5BE15AB4-F4DC-4162-A51F-74601DDB750E}" srcOrd="0" destOrd="0" presId="urn:microsoft.com/office/officeart/2005/8/layout/orgChart1"/>
    <dgm:cxn modelId="{E1989D3D-7450-4324-839E-148DF413F4B0}" srcId="{314AE7BB-4496-4C5A-8F2E-8D53BC986417}" destId="{D09F4211-0630-4F09-A480-1D410C710101}" srcOrd="0" destOrd="0" parTransId="{0C98194E-02AB-4CD6-88FD-5A0ED27A6DE8}" sibTransId="{17AE06EC-CC63-4607-9B87-4A0EB8F1FC15}"/>
    <dgm:cxn modelId="{B093305F-7A6E-4FF7-B956-B31F3C1090C3}" type="presOf" srcId="{3BDEF2A1-48E8-404A-BCC4-D58B584A5439}" destId="{54AA08E4-62F0-45CD-B2BC-67DE316411DB}" srcOrd="0" destOrd="0" presId="urn:microsoft.com/office/officeart/2005/8/layout/orgChart1"/>
    <dgm:cxn modelId="{0BAC1E41-CAAD-45FC-A2B3-021F9A3D7649}" type="presOf" srcId="{69929848-D69D-4409-9C15-C11EE489E628}" destId="{1658C2D9-424F-46EB-8537-352F22DFF237}" srcOrd="0" destOrd="0" presId="urn:microsoft.com/office/officeart/2005/8/layout/orgChart1"/>
    <dgm:cxn modelId="{18C8B461-7257-468A-8D6B-779D3C99590A}" type="presOf" srcId="{9C587728-6852-4336-8E8A-495CFE5DA17C}" destId="{4B94657C-4567-4FB3-9330-6CE4867FE8A8}" srcOrd="1" destOrd="0" presId="urn:microsoft.com/office/officeart/2005/8/layout/orgChart1"/>
    <dgm:cxn modelId="{73D53244-973B-4D9E-AB7F-1CA31C11A374}" type="presOf" srcId="{3228846B-EB40-4BC4-B1B5-603426249F20}" destId="{D4E7F015-CE77-469A-A934-E078F7C2CD04}" srcOrd="0" destOrd="0" presId="urn:microsoft.com/office/officeart/2005/8/layout/orgChart1"/>
    <dgm:cxn modelId="{EC4A066C-7F96-4925-928F-2BBC3006A30B}" type="presOf" srcId="{53FE472A-72C6-4D90-924F-6EF6BDECC7A0}" destId="{55321CDE-D2CF-4C04-8941-BB9941122F09}" srcOrd="0" destOrd="0" presId="urn:microsoft.com/office/officeart/2005/8/layout/orgChart1"/>
    <dgm:cxn modelId="{0412C74D-EB72-4883-8F47-DA97AD222905}" srcId="{D09F4211-0630-4F09-A480-1D410C710101}" destId="{9C587728-6852-4336-8E8A-495CFE5DA17C}" srcOrd="4" destOrd="0" parTransId="{FF116154-700F-4C58-83D2-CAE267FA7714}" sibTransId="{30C10183-A872-4467-9C04-C79EAF6B3392}"/>
    <dgm:cxn modelId="{CE144D50-44D6-4D05-BB1A-AA41D4D075C3}" type="presOf" srcId="{69929848-D69D-4409-9C15-C11EE489E628}" destId="{B2BE7147-764E-4B8F-9966-E13F59ABB308}" srcOrd="1" destOrd="0" presId="urn:microsoft.com/office/officeart/2005/8/layout/orgChart1"/>
    <dgm:cxn modelId="{9B060771-E9CA-4663-AE18-206420F0F01E}" type="presOf" srcId="{314AE7BB-4496-4C5A-8F2E-8D53BC986417}" destId="{7262EA9B-C85F-4637-B1C4-F239FFDBF01E}" srcOrd="0" destOrd="0" presId="urn:microsoft.com/office/officeart/2005/8/layout/orgChart1"/>
    <dgm:cxn modelId="{F2071287-4A3D-4F1E-B265-44D27C37726D}" srcId="{D09F4211-0630-4F09-A480-1D410C710101}" destId="{98D579A6-EF03-4E58-8096-84F80D375156}" srcOrd="2" destOrd="0" parTransId="{44FA03AF-57A3-431C-B748-CC3BC2DD7D1D}" sibTransId="{E55FCDA4-E3CD-4ED7-9E1F-AD17C6351867}"/>
    <dgm:cxn modelId="{F89AD68A-3E79-4460-8E75-692C85DBCE3E}" type="presOf" srcId="{D09F4211-0630-4F09-A480-1D410C710101}" destId="{131BD8C7-8737-4A0E-9B2F-4EB523310EE2}" srcOrd="1" destOrd="0" presId="urn:microsoft.com/office/officeart/2005/8/layout/orgChart1"/>
    <dgm:cxn modelId="{EC67E38D-41A3-49AC-A71F-78FFF5C57CF9}" srcId="{D09F4211-0630-4F09-A480-1D410C710101}" destId="{69929848-D69D-4409-9C15-C11EE489E628}" srcOrd="3" destOrd="0" parTransId="{3BDEF2A1-48E8-404A-BCC4-D58B584A5439}" sibTransId="{7C09CF2A-3AF6-48FA-BE55-F084EF1EF313}"/>
    <dgm:cxn modelId="{C5E41C9C-690E-49A1-B9CB-E33EFD3AE3F1}" type="presOf" srcId="{DE2A6844-EE43-4B95-89DD-465D5DDB8354}" destId="{F9ACCF64-2963-4CCA-A350-AC4623F6168E}" srcOrd="0" destOrd="0" presId="urn:microsoft.com/office/officeart/2005/8/layout/orgChart1"/>
    <dgm:cxn modelId="{694F8FA1-DFE5-4779-A7C7-5E96E0EDF159}" type="presOf" srcId="{9C587728-6852-4336-8E8A-495CFE5DA17C}" destId="{6C646741-C257-45F1-9AC8-E1E230BD516F}" srcOrd="0" destOrd="0" presId="urn:microsoft.com/office/officeart/2005/8/layout/orgChart1"/>
    <dgm:cxn modelId="{579C35AB-2B91-400F-B818-71FBA709C045}" srcId="{D09F4211-0630-4F09-A480-1D410C710101}" destId="{53FE472A-72C6-4D90-924F-6EF6BDECC7A0}" srcOrd="0" destOrd="0" parTransId="{3228846B-EB40-4BC4-B1B5-603426249F20}" sibTransId="{F0263839-F5D2-4D61-9D76-C375D2089D1A}"/>
    <dgm:cxn modelId="{A28000AE-A00B-4130-BCF9-6EDDC686ADD6}" type="presOf" srcId="{53FE472A-72C6-4D90-924F-6EF6BDECC7A0}" destId="{341F512B-DB64-480B-91C7-A712519EC446}" srcOrd="1" destOrd="0" presId="urn:microsoft.com/office/officeart/2005/8/layout/orgChart1"/>
    <dgm:cxn modelId="{785574B4-CAC5-462A-AE40-23E0C0971E59}" type="presOf" srcId="{5BC52165-F448-4F17-8380-82933D02975C}" destId="{2CFF70B5-85A0-4D40-B9E9-8DA139587980}" srcOrd="0" destOrd="0" presId="urn:microsoft.com/office/officeart/2005/8/layout/orgChart1"/>
    <dgm:cxn modelId="{04A50FD8-59B6-4EBA-A87A-A7FFC45D8A1F}" type="presOf" srcId="{44FA03AF-57A3-431C-B748-CC3BC2DD7D1D}" destId="{7AA82638-9153-4996-A9E8-6F1FA55BAB37}" srcOrd="0" destOrd="0" presId="urn:microsoft.com/office/officeart/2005/8/layout/orgChart1"/>
    <dgm:cxn modelId="{BA2B41D8-1303-4B9F-BEF7-058F86D9F068}" type="presOf" srcId="{D09F4211-0630-4F09-A480-1D410C710101}" destId="{DED77D39-548A-4865-9411-3944426C8F7C}" srcOrd="0" destOrd="0" presId="urn:microsoft.com/office/officeart/2005/8/layout/orgChart1"/>
    <dgm:cxn modelId="{D24E97D8-98E8-4977-BEFA-6A638F315FEC}" type="presOf" srcId="{98D579A6-EF03-4E58-8096-84F80D375156}" destId="{81C4069C-4067-4E80-8049-FB86AE34663D}" srcOrd="0" destOrd="0" presId="urn:microsoft.com/office/officeart/2005/8/layout/orgChart1"/>
    <dgm:cxn modelId="{3AA3B9F2-417E-4FDC-8322-3E14ACB904E9}" srcId="{314AE7BB-4496-4C5A-8F2E-8D53BC986417}" destId="{DE2A6844-EE43-4B95-89DD-465D5DDB8354}" srcOrd="1" destOrd="0" parTransId="{95FEDB05-B580-45CA-B964-46CD114031E6}" sibTransId="{9A2256C0-D092-4587-BB54-3BB1DDD71AF6}"/>
    <dgm:cxn modelId="{92158FFE-8352-43EC-B146-4E3C5FE888A9}" type="presOf" srcId="{B1C8DB80-AD17-41AB-AA8E-A1F19D162E65}" destId="{86EF8ECA-2B14-4F8E-A799-674AA8894797}" srcOrd="0" destOrd="0" presId="urn:microsoft.com/office/officeart/2005/8/layout/orgChart1"/>
    <dgm:cxn modelId="{933210A0-02EA-4870-8AFA-CE3E3DBB4492}" type="presParOf" srcId="{7262EA9B-C85F-4637-B1C4-F239FFDBF01E}" destId="{B2EC0B46-F127-45DF-A5E8-62E022631939}" srcOrd="0" destOrd="0" presId="urn:microsoft.com/office/officeart/2005/8/layout/orgChart1"/>
    <dgm:cxn modelId="{1D75D396-212D-4657-8765-34CBCD2C193F}" type="presParOf" srcId="{B2EC0B46-F127-45DF-A5E8-62E022631939}" destId="{2372EF70-2EAD-4927-A355-6F8EB8E0750B}" srcOrd="0" destOrd="0" presId="urn:microsoft.com/office/officeart/2005/8/layout/orgChart1"/>
    <dgm:cxn modelId="{6FD97E06-7448-4AC4-A401-9B44C14D0728}" type="presParOf" srcId="{2372EF70-2EAD-4927-A355-6F8EB8E0750B}" destId="{DED77D39-548A-4865-9411-3944426C8F7C}" srcOrd="0" destOrd="0" presId="urn:microsoft.com/office/officeart/2005/8/layout/orgChart1"/>
    <dgm:cxn modelId="{86EC904B-83AA-4154-8C13-77E41521C8DA}" type="presParOf" srcId="{2372EF70-2EAD-4927-A355-6F8EB8E0750B}" destId="{131BD8C7-8737-4A0E-9B2F-4EB523310EE2}" srcOrd="1" destOrd="0" presId="urn:microsoft.com/office/officeart/2005/8/layout/orgChart1"/>
    <dgm:cxn modelId="{DB0CB6B1-2398-4EFE-A395-4DA9A36A4D83}" type="presParOf" srcId="{B2EC0B46-F127-45DF-A5E8-62E022631939}" destId="{429FF56E-1F11-44C0-8809-C7B97E4D2F98}" srcOrd="1" destOrd="0" presId="urn:microsoft.com/office/officeart/2005/8/layout/orgChart1"/>
    <dgm:cxn modelId="{6BD64B6D-C813-44BF-80B0-EAF2C5F48540}" type="presParOf" srcId="{429FF56E-1F11-44C0-8809-C7B97E4D2F98}" destId="{D4E7F015-CE77-469A-A934-E078F7C2CD04}" srcOrd="0" destOrd="0" presId="urn:microsoft.com/office/officeart/2005/8/layout/orgChart1"/>
    <dgm:cxn modelId="{71350509-3608-4E2E-B3EA-197C5BFF925D}" type="presParOf" srcId="{429FF56E-1F11-44C0-8809-C7B97E4D2F98}" destId="{A5173E03-09C4-491C-9F0F-24849727BD47}" srcOrd="1" destOrd="0" presId="urn:microsoft.com/office/officeart/2005/8/layout/orgChart1"/>
    <dgm:cxn modelId="{7082FBEB-3DCC-489A-BCA3-56207A33351C}" type="presParOf" srcId="{A5173E03-09C4-491C-9F0F-24849727BD47}" destId="{A2E91610-702F-48E2-9FF5-9C757FB81D6F}" srcOrd="0" destOrd="0" presId="urn:microsoft.com/office/officeart/2005/8/layout/orgChart1"/>
    <dgm:cxn modelId="{406F5043-50B4-4082-B804-FC1CFD5FA696}" type="presParOf" srcId="{A2E91610-702F-48E2-9FF5-9C757FB81D6F}" destId="{55321CDE-D2CF-4C04-8941-BB9941122F09}" srcOrd="0" destOrd="0" presId="urn:microsoft.com/office/officeart/2005/8/layout/orgChart1"/>
    <dgm:cxn modelId="{0A927123-1DA6-46DE-9370-CFADACA0D39C}" type="presParOf" srcId="{A2E91610-702F-48E2-9FF5-9C757FB81D6F}" destId="{341F512B-DB64-480B-91C7-A712519EC446}" srcOrd="1" destOrd="0" presId="urn:microsoft.com/office/officeart/2005/8/layout/orgChart1"/>
    <dgm:cxn modelId="{502AAE2C-B385-4C5E-90ED-B66950716702}" type="presParOf" srcId="{A5173E03-09C4-491C-9F0F-24849727BD47}" destId="{B0A73B94-AEE1-46CD-BFB5-4C58DE5A89C4}" srcOrd="1" destOrd="0" presId="urn:microsoft.com/office/officeart/2005/8/layout/orgChart1"/>
    <dgm:cxn modelId="{18ACA1BD-7FE1-49F5-A7A0-E0737CC13FF6}" type="presParOf" srcId="{A5173E03-09C4-491C-9F0F-24849727BD47}" destId="{D0E67B36-A16B-4951-BE19-7C460193DDA8}" srcOrd="2" destOrd="0" presId="urn:microsoft.com/office/officeart/2005/8/layout/orgChart1"/>
    <dgm:cxn modelId="{83630EE8-18DB-4456-AADC-8DF9D9249E21}" type="presParOf" srcId="{429FF56E-1F11-44C0-8809-C7B97E4D2F98}" destId="{2CFF70B5-85A0-4D40-B9E9-8DA139587980}" srcOrd="2" destOrd="0" presId="urn:microsoft.com/office/officeart/2005/8/layout/orgChart1"/>
    <dgm:cxn modelId="{7CB2B4CE-BD94-4EC4-A899-E203844908B8}" type="presParOf" srcId="{429FF56E-1F11-44C0-8809-C7B97E4D2F98}" destId="{125C046D-7812-4237-812C-42749C60FD8B}" srcOrd="3" destOrd="0" presId="urn:microsoft.com/office/officeart/2005/8/layout/orgChart1"/>
    <dgm:cxn modelId="{3A61AC70-FD20-447C-9217-8A833F33EEA0}" type="presParOf" srcId="{125C046D-7812-4237-812C-42749C60FD8B}" destId="{99999E87-9E3A-4AAE-84A8-4F36686006A1}" srcOrd="0" destOrd="0" presId="urn:microsoft.com/office/officeart/2005/8/layout/orgChart1"/>
    <dgm:cxn modelId="{240C1DFF-6857-452F-821E-7365B5D78F99}" type="presParOf" srcId="{99999E87-9E3A-4AAE-84A8-4F36686006A1}" destId="{86EF8ECA-2B14-4F8E-A799-674AA8894797}" srcOrd="0" destOrd="0" presId="urn:microsoft.com/office/officeart/2005/8/layout/orgChart1"/>
    <dgm:cxn modelId="{965CF3D4-D051-40BE-B4B1-F7280A5A00ED}" type="presParOf" srcId="{99999E87-9E3A-4AAE-84A8-4F36686006A1}" destId="{5F066F4C-4056-4514-A071-A1FBD441FE6C}" srcOrd="1" destOrd="0" presId="urn:microsoft.com/office/officeart/2005/8/layout/orgChart1"/>
    <dgm:cxn modelId="{70C85ACF-C34D-495E-A7CF-9800F71E7446}" type="presParOf" srcId="{125C046D-7812-4237-812C-42749C60FD8B}" destId="{B4F13AD1-C41E-4EAC-9126-2D09316CF1AC}" srcOrd="1" destOrd="0" presId="urn:microsoft.com/office/officeart/2005/8/layout/orgChart1"/>
    <dgm:cxn modelId="{93B6996F-6D70-41AD-AA63-238FCBB8BA97}" type="presParOf" srcId="{125C046D-7812-4237-812C-42749C60FD8B}" destId="{BA7AA2D6-105F-4F11-8F48-42E2CFE61268}" srcOrd="2" destOrd="0" presId="urn:microsoft.com/office/officeart/2005/8/layout/orgChart1"/>
    <dgm:cxn modelId="{57B06B3D-B19B-42DD-87D5-774D8007776C}" type="presParOf" srcId="{429FF56E-1F11-44C0-8809-C7B97E4D2F98}" destId="{7AA82638-9153-4996-A9E8-6F1FA55BAB37}" srcOrd="4" destOrd="0" presId="urn:microsoft.com/office/officeart/2005/8/layout/orgChart1"/>
    <dgm:cxn modelId="{2452847B-E8D6-4030-9638-D0707E5F2B48}" type="presParOf" srcId="{429FF56E-1F11-44C0-8809-C7B97E4D2F98}" destId="{053037F6-73B6-4ADF-95A4-961026DE4B3C}" srcOrd="5" destOrd="0" presId="urn:microsoft.com/office/officeart/2005/8/layout/orgChart1"/>
    <dgm:cxn modelId="{7588E2DD-6E52-4EBC-B4EF-BDAB1BF34B6C}" type="presParOf" srcId="{053037F6-73B6-4ADF-95A4-961026DE4B3C}" destId="{DE083728-8AB3-4814-87CA-F308E4A5317A}" srcOrd="0" destOrd="0" presId="urn:microsoft.com/office/officeart/2005/8/layout/orgChart1"/>
    <dgm:cxn modelId="{8169CB48-9437-46BA-95E5-A1AC809B8033}" type="presParOf" srcId="{DE083728-8AB3-4814-87CA-F308E4A5317A}" destId="{81C4069C-4067-4E80-8049-FB86AE34663D}" srcOrd="0" destOrd="0" presId="urn:microsoft.com/office/officeart/2005/8/layout/orgChart1"/>
    <dgm:cxn modelId="{949FB370-FF3C-42A2-AED7-643499B5A912}" type="presParOf" srcId="{DE083728-8AB3-4814-87CA-F308E4A5317A}" destId="{2839457C-79B9-4D09-9175-80F545FE580A}" srcOrd="1" destOrd="0" presId="urn:microsoft.com/office/officeart/2005/8/layout/orgChart1"/>
    <dgm:cxn modelId="{583A8ADE-473D-43E4-B303-CAF638C5D872}" type="presParOf" srcId="{053037F6-73B6-4ADF-95A4-961026DE4B3C}" destId="{23F377FD-E2D4-4C78-9AC8-EC5D45D28E25}" srcOrd="1" destOrd="0" presId="urn:microsoft.com/office/officeart/2005/8/layout/orgChart1"/>
    <dgm:cxn modelId="{07E944FB-AE76-4035-858C-336E0287B372}" type="presParOf" srcId="{053037F6-73B6-4ADF-95A4-961026DE4B3C}" destId="{11B59C2F-F1FA-40E7-BA49-2FF8870E4ADB}" srcOrd="2" destOrd="0" presId="urn:microsoft.com/office/officeart/2005/8/layout/orgChart1"/>
    <dgm:cxn modelId="{5EE0DE66-889D-438E-A962-D9242BA43A74}" type="presParOf" srcId="{429FF56E-1F11-44C0-8809-C7B97E4D2F98}" destId="{54AA08E4-62F0-45CD-B2BC-67DE316411DB}" srcOrd="6" destOrd="0" presId="urn:microsoft.com/office/officeart/2005/8/layout/orgChart1"/>
    <dgm:cxn modelId="{553D1F68-C8EC-47BB-BBA8-CA1FD4ED703D}" type="presParOf" srcId="{429FF56E-1F11-44C0-8809-C7B97E4D2F98}" destId="{B35D303E-7767-451D-9319-7013CD045C1C}" srcOrd="7" destOrd="0" presId="urn:microsoft.com/office/officeart/2005/8/layout/orgChart1"/>
    <dgm:cxn modelId="{DBCAFBB7-A52F-47DF-BE8E-ED79458F919E}" type="presParOf" srcId="{B35D303E-7767-451D-9319-7013CD045C1C}" destId="{3C71088E-8CF8-429A-8D5F-9CCA820D05E2}" srcOrd="0" destOrd="0" presId="urn:microsoft.com/office/officeart/2005/8/layout/orgChart1"/>
    <dgm:cxn modelId="{D2E89D86-DCE5-47B8-9332-5156E51C1D3D}" type="presParOf" srcId="{3C71088E-8CF8-429A-8D5F-9CCA820D05E2}" destId="{1658C2D9-424F-46EB-8537-352F22DFF237}" srcOrd="0" destOrd="0" presId="urn:microsoft.com/office/officeart/2005/8/layout/orgChart1"/>
    <dgm:cxn modelId="{80FC2756-784A-4DF1-8649-06A6C18B8004}" type="presParOf" srcId="{3C71088E-8CF8-429A-8D5F-9CCA820D05E2}" destId="{B2BE7147-764E-4B8F-9966-E13F59ABB308}" srcOrd="1" destOrd="0" presId="urn:microsoft.com/office/officeart/2005/8/layout/orgChart1"/>
    <dgm:cxn modelId="{5CCFACED-4320-40D0-995B-58437DA9AB88}" type="presParOf" srcId="{B35D303E-7767-451D-9319-7013CD045C1C}" destId="{C1C0FBDB-00A6-4C17-BCB2-9E053E89A878}" srcOrd="1" destOrd="0" presId="urn:microsoft.com/office/officeart/2005/8/layout/orgChart1"/>
    <dgm:cxn modelId="{DBE73C94-C466-41F1-B194-E5661AF62D49}" type="presParOf" srcId="{B35D303E-7767-451D-9319-7013CD045C1C}" destId="{AC454D55-11F9-466F-8894-35DD83BFD5EB}" srcOrd="2" destOrd="0" presId="urn:microsoft.com/office/officeart/2005/8/layout/orgChart1"/>
    <dgm:cxn modelId="{999993CE-04D8-4194-A6BE-1E6E3D1DB2D1}" type="presParOf" srcId="{429FF56E-1F11-44C0-8809-C7B97E4D2F98}" destId="{5BE15AB4-F4DC-4162-A51F-74601DDB750E}" srcOrd="8" destOrd="0" presId="urn:microsoft.com/office/officeart/2005/8/layout/orgChart1"/>
    <dgm:cxn modelId="{B018A8F6-F5B9-4D2F-8714-68F6F332F688}" type="presParOf" srcId="{429FF56E-1F11-44C0-8809-C7B97E4D2F98}" destId="{8D94E0B4-8D25-4F3A-9079-36E7BA32FA29}" srcOrd="9" destOrd="0" presId="urn:microsoft.com/office/officeart/2005/8/layout/orgChart1"/>
    <dgm:cxn modelId="{5612D0D3-7780-416D-B2CF-2C7E9425D6E5}" type="presParOf" srcId="{8D94E0B4-8D25-4F3A-9079-36E7BA32FA29}" destId="{DDAF8597-D026-4262-B962-377F0F14F9FC}" srcOrd="0" destOrd="0" presId="urn:microsoft.com/office/officeart/2005/8/layout/orgChart1"/>
    <dgm:cxn modelId="{66709C98-3C87-461C-9C70-4D6B3873D4CC}" type="presParOf" srcId="{DDAF8597-D026-4262-B962-377F0F14F9FC}" destId="{6C646741-C257-45F1-9AC8-E1E230BD516F}" srcOrd="0" destOrd="0" presId="urn:microsoft.com/office/officeart/2005/8/layout/orgChart1"/>
    <dgm:cxn modelId="{45BEAA5A-705F-4EB8-92CB-D8B425336A73}" type="presParOf" srcId="{DDAF8597-D026-4262-B962-377F0F14F9FC}" destId="{4B94657C-4567-4FB3-9330-6CE4867FE8A8}" srcOrd="1" destOrd="0" presId="urn:microsoft.com/office/officeart/2005/8/layout/orgChart1"/>
    <dgm:cxn modelId="{5862A9C6-F443-4446-B8BC-1346E1F6181F}" type="presParOf" srcId="{8D94E0B4-8D25-4F3A-9079-36E7BA32FA29}" destId="{41E695DD-F08B-43CD-8A9F-3257DC07ED5F}" srcOrd="1" destOrd="0" presId="urn:microsoft.com/office/officeart/2005/8/layout/orgChart1"/>
    <dgm:cxn modelId="{2C26192B-141E-4FD1-BEE5-29CAE0D17F3F}" type="presParOf" srcId="{8D94E0B4-8D25-4F3A-9079-36E7BA32FA29}" destId="{4056717D-1946-45BE-A708-9920F220E8A5}" srcOrd="2" destOrd="0" presId="urn:microsoft.com/office/officeart/2005/8/layout/orgChart1"/>
    <dgm:cxn modelId="{05066998-48DC-4E8F-9215-ECF9573AF664}" type="presParOf" srcId="{B2EC0B46-F127-45DF-A5E8-62E022631939}" destId="{DEE01B13-39A1-426E-86DB-3C44F3E873AB}" srcOrd="2" destOrd="0" presId="urn:microsoft.com/office/officeart/2005/8/layout/orgChart1"/>
    <dgm:cxn modelId="{7B32E66B-C8FF-48BE-9E65-E3A6029A9E20}" type="presParOf" srcId="{7262EA9B-C85F-4637-B1C4-F239FFDBF01E}" destId="{4AA09DBD-1BB3-4CF5-A25A-3BFA3B287260}" srcOrd="1" destOrd="0" presId="urn:microsoft.com/office/officeart/2005/8/layout/orgChart1"/>
    <dgm:cxn modelId="{D64BE070-7CF2-4385-B7C8-B1F32A40D5C1}" type="presParOf" srcId="{4AA09DBD-1BB3-4CF5-A25A-3BFA3B287260}" destId="{28EB6D7D-DA53-47B9-AC1B-43A78D2BA9D9}" srcOrd="0" destOrd="0" presId="urn:microsoft.com/office/officeart/2005/8/layout/orgChart1"/>
    <dgm:cxn modelId="{A0B394DB-F691-4210-A988-BB8CC0BCE288}" type="presParOf" srcId="{28EB6D7D-DA53-47B9-AC1B-43A78D2BA9D9}" destId="{F9ACCF64-2963-4CCA-A350-AC4623F6168E}" srcOrd="0" destOrd="0" presId="urn:microsoft.com/office/officeart/2005/8/layout/orgChart1"/>
    <dgm:cxn modelId="{AE1CAA93-18CC-4918-A9CF-4528A169EEDB}" type="presParOf" srcId="{28EB6D7D-DA53-47B9-AC1B-43A78D2BA9D9}" destId="{81D7E57A-FD0F-4FE3-B443-C9BB1492EA9A}" srcOrd="1" destOrd="0" presId="urn:microsoft.com/office/officeart/2005/8/layout/orgChart1"/>
    <dgm:cxn modelId="{CFBFC6C4-1E1A-4113-973C-8C0846F9ED14}" type="presParOf" srcId="{4AA09DBD-1BB3-4CF5-A25A-3BFA3B287260}" destId="{7F20DFF2-9A83-48AA-83B5-DEB1C2CDAC7B}" srcOrd="1" destOrd="0" presId="urn:microsoft.com/office/officeart/2005/8/layout/orgChart1"/>
    <dgm:cxn modelId="{B0E8179C-8593-4BEF-838C-BF78277B3776}" type="presParOf" srcId="{4AA09DBD-1BB3-4CF5-A25A-3BFA3B287260}" destId="{DBAB7AB8-E55A-4680-BEE2-DB1885E1BA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15AB4-F4DC-4162-A51F-74601DDB750E}">
      <dsp:nvSpPr>
        <dsp:cNvPr id="0" name=""/>
        <dsp:cNvSpPr/>
      </dsp:nvSpPr>
      <dsp:spPr>
        <a:xfrm>
          <a:off x="6096009" y="2286200"/>
          <a:ext cx="4221746" cy="87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9724"/>
              </a:lnTo>
              <a:lnTo>
                <a:pt x="4221746" y="669724"/>
              </a:lnTo>
              <a:lnTo>
                <a:pt x="4221746" y="87248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AA08E4-62F0-45CD-B2BC-67DE316411DB}">
      <dsp:nvSpPr>
        <dsp:cNvPr id="0" name=""/>
        <dsp:cNvSpPr/>
      </dsp:nvSpPr>
      <dsp:spPr>
        <a:xfrm>
          <a:off x="6096009" y="2286200"/>
          <a:ext cx="1885182" cy="87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9724"/>
              </a:lnTo>
              <a:lnTo>
                <a:pt x="1885182" y="669724"/>
              </a:lnTo>
              <a:lnTo>
                <a:pt x="1885182" y="87248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A82638-9153-4996-A9E8-6F1FA55BAB37}">
      <dsp:nvSpPr>
        <dsp:cNvPr id="0" name=""/>
        <dsp:cNvSpPr/>
      </dsp:nvSpPr>
      <dsp:spPr>
        <a:xfrm>
          <a:off x="5644627" y="2286200"/>
          <a:ext cx="451381" cy="872484"/>
        </a:xfrm>
        <a:custGeom>
          <a:avLst/>
          <a:gdLst/>
          <a:ahLst/>
          <a:cxnLst/>
          <a:rect l="0" t="0" r="0" b="0"/>
          <a:pathLst>
            <a:path>
              <a:moveTo>
                <a:pt x="451381" y="0"/>
              </a:moveTo>
              <a:lnTo>
                <a:pt x="451381" y="669724"/>
              </a:lnTo>
              <a:lnTo>
                <a:pt x="0" y="669724"/>
              </a:lnTo>
              <a:lnTo>
                <a:pt x="0" y="87248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F70B5-85A0-4D40-B9E9-8DA139587980}">
      <dsp:nvSpPr>
        <dsp:cNvPr id="0" name=""/>
        <dsp:cNvSpPr/>
      </dsp:nvSpPr>
      <dsp:spPr>
        <a:xfrm>
          <a:off x="3308063" y="2286200"/>
          <a:ext cx="2787946" cy="872484"/>
        </a:xfrm>
        <a:custGeom>
          <a:avLst/>
          <a:gdLst/>
          <a:ahLst/>
          <a:cxnLst/>
          <a:rect l="0" t="0" r="0" b="0"/>
          <a:pathLst>
            <a:path>
              <a:moveTo>
                <a:pt x="2787946" y="0"/>
              </a:moveTo>
              <a:lnTo>
                <a:pt x="2787946" y="669724"/>
              </a:lnTo>
              <a:lnTo>
                <a:pt x="0" y="669724"/>
              </a:lnTo>
              <a:lnTo>
                <a:pt x="0" y="87248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7F015-CE77-469A-A934-E078F7C2CD04}">
      <dsp:nvSpPr>
        <dsp:cNvPr id="0" name=""/>
        <dsp:cNvSpPr/>
      </dsp:nvSpPr>
      <dsp:spPr>
        <a:xfrm>
          <a:off x="971499" y="2286200"/>
          <a:ext cx="5124510" cy="872484"/>
        </a:xfrm>
        <a:custGeom>
          <a:avLst/>
          <a:gdLst/>
          <a:ahLst/>
          <a:cxnLst/>
          <a:rect l="0" t="0" r="0" b="0"/>
          <a:pathLst>
            <a:path>
              <a:moveTo>
                <a:pt x="5124510" y="0"/>
              </a:moveTo>
              <a:lnTo>
                <a:pt x="5124510" y="669724"/>
              </a:lnTo>
              <a:lnTo>
                <a:pt x="0" y="669724"/>
              </a:lnTo>
              <a:lnTo>
                <a:pt x="0" y="87248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D77D39-548A-4865-9411-3944426C8F7C}">
      <dsp:nvSpPr>
        <dsp:cNvPr id="0" name=""/>
        <dsp:cNvSpPr/>
      </dsp:nvSpPr>
      <dsp:spPr>
        <a:xfrm>
          <a:off x="3664920" y="1320677"/>
          <a:ext cx="4862178" cy="965522"/>
        </a:xfrm>
        <a:prstGeom prst="rect">
          <a:avLst/>
        </a:prstGeom>
        <a:solidFill>
          <a:schemeClr val="bg2">
            <a:lumMod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Methods of Government Intervention</a:t>
          </a:r>
        </a:p>
      </dsp:txBody>
      <dsp:txXfrm>
        <a:off x="3664920" y="1320677"/>
        <a:ext cx="4862178" cy="965522"/>
      </dsp:txXfrm>
    </dsp:sp>
    <dsp:sp modelId="{55321CDE-D2CF-4C04-8941-BB9941122F09}">
      <dsp:nvSpPr>
        <dsp:cNvPr id="0" name=""/>
        <dsp:cNvSpPr/>
      </dsp:nvSpPr>
      <dsp:spPr>
        <a:xfrm>
          <a:off x="5976" y="3158684"/>
          <a:ext cx="1931044" cy="965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Indirect Taxes</a:t>
          </a:r>
        </a:p>
      </dsp:txBody>
      <dsp:txXfrm>
        <a:off x="5976" y="3158684"/>
        <a:ext cx="1931044" cy="965522"/>
      </dsp:txXfrm>
    </dsp:sp>
    <dsp:sp modelId="{86EF8ECA-2B14-4F8E-A799-674AA8894797}">
      <dsp:nvSpPr>
        <dsp:cNvPr id="0" name=""/>
        <dsp:cNvSpPr/>
      </dsp:nvSpPr>
      <dsp:spPr>
        <a:xfrm>
          <a:off x="2342541" y="3158684"/>
          <a:ext cx="1931044" cy="965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Subsidies</a:t>
          </a:r>
        </a:p>
      </dsp:txBody>
      <dsp:txXfrm>
        <a:off x="2342541" y="3158684"/>
        <a:ext cx="1931044" cy="965522"/>
      </dsp:txXfrm>
    </dsp:sp>
    <dsp:sp modelId="{81C4069C-4067-4E80-8049-FB86AE34663D}">
      <dsp:nvSpPr>
        <dsp:cNvPr id="0" name=""/>
        <dsp:cNvSpPr/>
      </dsp:nvSpPr>
      <dsp:spPr>
        <a:xfrm>
          <a:off x="4679105" y="3158684"/>
          <a:ext cx="1931044" cy="965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Maximum Price</a:t>
          </a:r>
        </a:p>
      </dsp:txBody>
      <dsp:txXfrm>
        <a:off x="4679105" y="3158684"/>
        <a:ext cx="1931044" cy="965522"/>
      </dsp:txXfrm>
    </dsp:sp>
    <dsp:sp modelId="{1658C2D9-424F-46EB-8537-352F22DFF237}">
      <dsp:nvSpPr>
        <dsp:cNvPr id="0" name=""/>
        <dsp:cNvSpPr/>
      </dsp:nvSpPr>
      <dsp:spPr>
        <a:xfrm>
          <a:off x="7015669" y="3158684"/>
          <a:ext cx="1931044" cy="965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Minimum Price</a:t>
          </a:r>
        </a:p>
      </dsp:txBody>
      <dsp:txXfrm>
        <a:off x="7015669" y="3158684"/>
        <a:ext cx="1931044" cy="965522"/>
      </dsp:txXfrm>
    </dsp:sp>
    <dsp:sp modelId="{6C646741-C257-45F1-9AC8-E1E230BD516F}">
      <dsp:nvSpPr>
        <dsp:cNvPr id="0" name=""/>
        <dsp:cNvSpPr/>
      </dsp:nvSpPr>
      <dsp:spPr>
        <a:xfrm>
          <a:off x="9352234" y="3158684"/>
          <a:ext cx="1931044" cy="965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Regulation</a:t>
          </a:r>
        </a:p>
      </dsp:txBody>
      <dsp:txXfrm>
        <a:off x="9352234" y="3158684"/>
        <a:ext cx="1931044" cy="965522"/>
      </dsp:txXfrm>
    </dsp:sp>
    <dsp:sp modelId="{F9ACCF64-2963-4CCA-A350-AC4623F6168E}">
      <dsp:nvSpPr>
        <dsp:cNvPr id="0" name=""/>
        <dsp:cNvSpPr/>
      </dsp:nvSpPr>
      <dsp:spPr>
        <a:xfrm>
          <a:off x="220670" y="4517435"/>
          <a:ext cx="3704786" cy="965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Tradeable Pollution Permit</a:t>
          </a:r>
        </a:p>
      </dsp:txBody>
      <dsp:txXfrm>
        <a:off x="220670" y="4517435"/>
        <a:ext cx="3704786" cy="965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463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07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601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3942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139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913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1559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216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651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471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76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253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438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4259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785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446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D96A2-CD2C-401E-8385-FC3BACA29296}" type="datetimeFigureOut">
              <a:rPr lang="en-IN" smtClean="0"/>
              <a:t>16-01-2022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4DAA0D6-08DB-4771-BBEC-3D2F349857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600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B8D6-6FD7-479F-AECE-8C42A6284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309489"/>
            <a:ext cx="9966960" cy="4389120"/>
          </a:xfrm>
        </p:spPr>
        <p:txBody>
          <a:bodyPr>
            <a:normAutofit/>
          </a:bodyPr>
          <a:lstStyle/>
          <a:p>
            <a:r>
              <a:rPr lang="en-IN" dirty="0"/>
              <a:t>Ch 19 </a:t>
            </a:r>
            <a:br>
              <a:rPr lang="en-IN" dirty="0"/>
            </a:br>
            <a:r>
              <a:rPr lang="en-IN" dirty="0"/>
              <a:t>Purpose and Methods of Government Intervention</a:t>
            </a:r>
          </a:p>
        </p:txBody>
      </p:sp>
    </p:spTree>
    <p:extLst>
      <p:ext uri="{BB962C8B-B14F-4D97-AF65-F5344CB8AC3E}">
        <p14:creationId xmlns:p14="http://schemas.microsoft.com/office/powerpoint/2010/main" val="3507394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C79CD-9A21-48F9-83CB-B399794F9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864" y="0"/>
            <a:ext cx="8911687" cy="703385"/>
          </a:xfrm>
        </p:spPr>
        <p:txBody>
          <a:bodyPr/>
          <a:lstStyle/>
          <a:p>
            <a:r>
              <a:rPr lang="en-IN" dirty="0"/>
              <a:t>Tradable Pollution permits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BBCAF-844E-43F7-BBEB-7EE164D7E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864" y="948174"/>
            <a:ext cx="10443136" cy="5909826"/>
          </a:xfrm>
        </p:spPr>
        <p:txBody>
          <a:bodyPr/>
          <a:lstStyle/>
          <a:p>
            <a:r>
              <a:rPr lang="en-IN" dirty="0"/>
              <a:t>Pollution permits involve giving firms  a legal right to pollute a certain amount.</a:t>
            </a:r>
          </a:p>
          <a:p>
            <a:r>
              <a:rPr lang="en-IN" dirty="0"/>
              <a:t>If firms  produce more pollution it has to buy permits from government or other firms.</a:t>
            </a:r>
          </a:p>
          <a:p>
            <a:r>
              <a:rPr lang="en-IN" dirty="0"/>
              <a:t>If firms produce less pollution it can sell its pollution permits to other firms.</a:t>
            </a:r>
          </a:p>
          <a:p>
            <a:r>
              <a:rPr lang="en-IN" dirty="0"/>
              <a:t>Price of permits are determined by Demand and supply forces.</a:t>
            </a:r>
          </a:p>
          <a:p>
            <a:r>
              <a:rPr lang="en-IN" dirty="0"/>
              <a:t>Aim: to provide market incentives for firms to reduce pollution and reduce external costs.</a:t>
            </a:r>
          </a:p>
          <a:p>
            <a:r>
              <a:rPr lang="en-IN" dirty="0"/>
              <a:t>Government raises revenue by selling permits to firms.</a:t>
            </a:r>
          </a:p>
          <a:p>
            <a:r>
              <a:rPr lang="en-IN" dirty="0"/>
              <a:t>Costs to industry/ society are lower</a:t>
            </a:r>
          </a:p>
          <a:p>
            <a:r>
              <a:rPr lang="en-IN" dirty="0"/>
              <a:t>Problems:</a:t>
            </a:r>
          </a:p>
          <a:p>
            <a:pPr lvl="1"/>
            <a:r>
              <a:rPr lang="en-IN" dirty="0"/>
              <a:t>Difficult to know how many permits to give out.</a:t>
            </a:r>
          </a:p>
          <a:p>
            <a:pPr lvl="1"/>
            <a:r>
              <a:rPr lang="en-IN" dirty="0"/>
              <a:t>Pollution levels may be hidden or shifted to other countries.</a:t>
            </a:r>
          </a:p>
          <a:p>
            <a:pPr lvl="1"/>
            <a:r>
              <a:rPr lang="en-IN" dirty="0"/>
              <a:t>Higher administration costs.</a:t>
            </a:r>
          </a:p>
          <a:p>
            <a:pPr marL="457200" lvl="1" indent="0">
              <a:buNone/>
            </a:pPr>
            <a:endParaRPr lang="en-IN" dirty="0"/>
          </a:p>
          <a:p>
            <a:endParaRPr lang="en-IN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0A34BA1-E55E-4362-8A9A-845722A9CED5}"/>
              </a:ext>
            </a:extLst>
          </p:cNvPr>
          <p:cNvCxnSpPr>
            <a:cxnSpLocks/>
          </p:cNvCxnSpPr>
          <p:nvPr/>
        </p:nvCxnSpPr>
        <p:spPr>
          <a:xfrm>
            <a:off x="8862645" y="4093698"/>
            <a:ext cx="0" cy="234930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352B77-1212-4C0B-AF5F-3EA047725B46}"/>
              </a:ext>
            </a:extLst>
          </p:cNvPr>
          <p:cNvCxnSpPr/>
          <p:nvPr/>
        </p:nvCxnSpPr>
        <p:spPr>
          <a:xfrm>
            <a:off x="8876714" y="6457071"/>
            <a:ext cx="2616591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1A0163-4CC1-4B78-B9BE-41EA159FF2AD}"/>
              </a:ext>
            </a:extLst>
          </p:cNvPr>
          <p:cNvCxnSpPr/>
          <p:nvPr/>
        </p:nvCxnSpPr>
        <p:spPr>
          <a:xfrm>
            <a:off x="9045526" y="4670474"/>
            <a:ext cx="1941342" cy="140676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563BDAE-9DDA-48C1-9290-157336C04E9D}"/>
              </a:ext>
            </a:extLst>
          </p:cNvPr>
          <p:cNvCxnSpPr/>
          <p:nvPr/>
        </p:nvCxnSpPr>
        <p:spPr>
          <a:xfrm flipV="1">
            <a:off x="9481625" y="4684542"/>
            <a:ext cx="1674055" cy="151931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36F3ECB-7FB8-4423-A2B1-EDC2AED06C48}"/>
              </a:ext>
            </a:extLst>
          </p:cNvPr>
          <p:cNvCxnSpPr/>
          <p:nvPr/>
        </p:nvCxnSpPr>
        <p:spPr>
          <a:xfrm flipV="1">
            <a:off x="9242474" y="4093698"/>
            <a:ext cx="1097280" cy="181612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1FC10B9-CAF1-4FED-8EC3-A75CBE52BAF7}"/>
              </a:ext>
            </a:extLst>
          </p:cNvPr>
          <p:cNvCxnSpPr>
            <a:cxnSpLocks/>
          </p:cNvCxnSpPr>
          <p:nvPr/>
        </p:nvCxnSpPr>
        <p:spPr>
          <a:xfrm>
            <a:off x="8876714" y="5528603"/>
            <a:ext cx="1336431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1F8002F-BFD1-497E-B8D9-DB5DD14A51EC}"/>
              </a:ext>
            </a:extLst>
          </p:cNvPr>
          <p:cNvCxnSpPr/>
          <p:nvPr/>
        </p:nvCxnSpPr>
        <p:spPr>
          <a:xfrm>
            <a:off x="10199077" y="5528603"/>
            <a:ext cx="0" cy="928468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36548C2-9F97-4B71-B730-47335E623D56}"/>
              </a:ext>
            </a:extLst>
          </p:cNvPr>
          <p:cNvCxnSpPr/>
          <p:nvPr/>
        </p:nvCxnSpPr>
        <p:spPr>
          <a:xfrm flipH="1">
            <a:off x="8862645" y="5134708"/>
            <a:ext cx="844063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AB13990-D824-46AB-8ECE-2E5CC531091B}"/>
              </a:ext>
            </a:extLst>
          </p:cNvPr>
          <p:cNvCxnSpPr>
            <a:cxnSpLocks/>
          </p:cNvCxnSpPr>
          <p:nvPr/>
        </p:nvCxnSpPr>
        <p:spPr>
          <a:xfrm>
            <a:off x="9706708" y="5134708"/>
            <a:ext cx="0" cy="130829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C946273-0782-4BBD-99C0-BDA06C5943F7}"/>
              </a:ext>
            </a:extLst>
          </p:cNvPr>
          <p:cNvSpPr txBox="1"/>
          <p:nvPr/>
        </p:nvSpPr>
        <p:spPr>
          <a:xfrm>
            <a:off x="8721970" y="3812345"/>
            <a:ext cx="520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err="1"/>
              <a:t>Pr</a:t>
            </a:r>
            <a:endParaRPr lang="en-IN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8E745D-95AB-4856-BCD6-E9D2301C4329}"/>
              </a:ext>
            </a:extLst>
          </p:cNvPr>
          <p:cNvSpPr txBox="1"/>
          <p:nvPr/>
        </p:nvSpPr>
        <p:spPr>
          <a:xfrm>
            <a:off x="11521440" y="6289114"/>
            <a:ext cx="520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Qty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391863-A681-4C06-A556-62F2440188BD}"/>
              </a:ext>
            </a:extLst>
          </p:cNvPr>
          <p:cNvSpPr txBox="1"/>
          <p:nvPr/>
        </p:nvSpPr>
        <p:spPr>
          <a:xfrm>
            <a:off x="10958732" y="5937422"/>
            <a:ext cx="1083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MPB=MSB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79416B3-6835-4073-AAAF-409DCDDCD338}"/>
              </a:ext>
            </a:extLst>
          </p:cNvPr>
          <p:cNvSpPr txBox="1"/>
          <p:nvPr/>
        </p:nvSpPr>
        <p:spPr>
          <a:xfrm>
            <a:off x="11155679" y="4416624"/>
            <a:ext cx="618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MPC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B4EC566-E14A-4A90-A917-A6A9C9919806}"/>
              </a:ext>
            </a:extLst>
          </p:cNvPr>
          <p:cNvSpPr txBox="1"/>
          <p:nvPr/>
        </p:nvSpPr>
        <p:spPr>
          <a:xfrm>
            <a:off x="10284435" y="3833874"/>
            <a:ext cx="618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MSC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7C8D0B9-0A61-4176-AAC1-3364F2701A91}"/>
              </a:ext>
            </a:extLst>
          </p:cNvPr>
          <p:cNvSpPr txBox="1"/>
          <p:nvPr/>
        </p:nvSpPr>
        <p:spPr>
          <a:xfrm>
            <a:off x="8595362" y="5387929"/>
            <a:ext cx="352644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A53A841-A0EC-4ABB-8642-5977772682AE}"/>
              </a:ext>
            </a:extLst>
          </p:cNvPr>
          <p:cNvSpPr txBox="1"/>
          <p:nvPr/>
        </p:nvSpPr>
        <p:spPr>
          <a:xfrm>
            <a:off x="8532055" y="5009811"/>
            <a:ext cx="618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1</a:t>
            </a:r>
            <a:endParaRPr lang="en-IN" sz="14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EC965E2-36E5-4847-A20B-A644DA13F531}"/>
              </a:ext>
            </a:extLst>
          </p:cNvPr>
          <p:cNvSpPr txBox="1"/>
          <p:nvPr/>
        </p:nvSpPr>
        <p:spPr>
          <a:xfrm>
            <a:off x="10090492" y="6471137"/>
            <a:ext cx="352644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2F706CF-C098-4633-A278-9FFD6E9474CF}"/>
              </a:ext>
            </a:extLst>
          </p:cNvPr>
          <p:cNvSpPr txBox="1"/>
          <p:nvPr/>
        </p:nvSpPr>
        <p:spPr>
          <a:xfrm>
            <a:off x="9566837" y="6486602"/>
            <a:ext cx="279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B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A005665-6E6A-43DE-8362-F37CDFFCDC18}"/>
              </a:ext>
            </a:extLst>
          </p:cNvPr>
          <p:cNvSpPr txBox="1"/>
          <p:nvPr/>
        </p:nvSpPr>
        <p:spPr>
          <a:xfrm>
            <a:off x="10061916" y="5163699"/>
            <a:ext cx="246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6D02EE4-8D43-494B-8C9F-FF027F237ED6}"/>
              </a:ext>
            </a:extLst>
          </p:cNvPr>
          <p:cNvSpPr txBox="1"/>
          <p:nvPr/>
        </p:nvSpPr>
        <p:spPr>
          <a:xfrm>
            <a:off x="9481623" y="4778588"/>
            <a:ext cx="464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E*</a:t>
            </a:r>
          </a:p>
        </p:txBody>
      </p:sp>
    </p:spTree>
    <p:extLst>
      <p:ext uri="{BB962C8B-B14F-4D97-AF65-F5344CB8AC3E}">
        <p14:creationId xmlns:p14="http://schemas.microsoft.com/office/powerpoint/2010/main" val="17661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31" grpId="0"/>
      <p:bldP spid="33" grpId="0"/>
      <p:bldP spid="35" grpId="0"/>
      <p:bldP spid="37" grpId="0"/>
      <p:bldP spid="39" grpId="0"/>
      <p:bldP spid="41" grpId="0"/>
      <p:bldP spid="43" grpId="0"/>
      <p:bldP spid="44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0DD91-AF0E-4263-B631-070335097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7335"/>
            <a:ext cx="8911687" cy="641982"/>
          </a:xfrm>
        </p:spPr>
        <p:txBody>
          <a:bodyPr/>
          <a:lstStyle/>
          <a:p>
            <a:r>
              <a:rPr lang="en-IN" dirty="0"/>
              <a:t>State provision of public goods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6216F-F34C-43EF-A8C8-BB63187C9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689317"/>
            <a:ext cx="8915400" cy="5127897"/>
          </a:xfrm>
        </p:spPr>
        <p:txBody>
          <a:bodyPr>
            <a:normAutofit/>
          </a:bodyPr>
          <a:lstStyle/>
          <a:p>
            <a:r>
              <a:rPr lang="en-IN" dirty="0"/>
              <a:t>Public goods: Defence, Judiciary, prison, services, police services, street lights, education, health services.</a:t>
            </a:r>
          </a:p>
          <a:p>
            <a:r>
              <a:rPr lang="en-IN" dirty="0"/>
              <a:t>Public goods feature: Non-excludability and Non-rivalry.</a:t>
            </a:r>
          </a:p>
          <a:p>
            <a:r>
              <a:rPr lang="en-IN" dirty="0"/>
              <a:t>Government provide these goods directly.</a:t>
            </a:r>
          </a:p>
          <a:p>
            <a:r>
              <a:rPr lang="en-IN" dirty="0"/>
              <a:t>Financed through taxation.</a:t>
            </a:r>
          </a:p>
          <a:p>
            <a:r>
              <a:rPr lang="en-IN" dirty="0"/>
              <a:t>Inefficient production.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sz="3200" dirty="0"/>
              <a:t>Provision of Information</a:t>
            </a:r>
          </a:p>
          <a:p>
            <a:r>
              <a:rPr lang="en-IN" dirty="0"/>
              <a:t>Government Provides information itself.</a:t>
            </a:r>
          </a:p>
          <a:p>
            <a:r>
              <a:rPr lang="en-IN" dirty="0"/>
              <a:t>Advertising campaigns.</a:t>
            </a:r>
          </a:p>
          <a:p>
            <a:r>
              <a:rPr lang="en-IN" dirty="0"/>
              <a:t>Force the parties involved in transaction to release information.</a:t>
            </a:r>
          </a:p>
          <a:p>
            <a:pPr marL="400050" lvl="1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049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7ABB3-8130-4132-9A65-E3F949D4F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E60F5-A634-4863-9653-0D80CCA35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Understanding the purpose of government intervention.</a:t>
            </a:r>
          </a:p>
          <a:p>
            <a:r>
              <a:rPr lang="en-IN" dirty="0"/>
              <a:t>Understand the methods of intervention.</a:t>
            </a:r>
          </a:p>
        </p:txBody>
      </p:sp>
    </p:spTree>
    <p:extLst>
      <p:ext uri="{BB962C8B-B14F-4D97-AF65-F5344CB8AC3E}">
        <p14:creationId xmlns:p14="http://schemas.microsoft.com/office/powerpoint/2010/main" val="129218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A5FEB-1F12-49CF-AE46-A86B1E86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of Government Intervention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6FE0D-6462-4107-9D88-E27944399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To correct market failure.</a:t>
            </a:r>
          </a:p>
          <a:p>
            <a:r>
              <a:rPr lang="en-IN" dirty="0"/>
              <a:t>To increase total welfare:</a:t>
            </a:r>
          </a:p>
          <a:p>
            <a:pPr lvl="1"/>
            <a:r>
              <a:rPr lang="en-IN" dirty="0"/>
              <a:t>Cost of intervention &lt; Benefits of intervention.</a:t>
            </a:r>
          </a:p>
        </p:txBody>
      </p:sp>
    </p:spTree>
    <p:extLst>
      <p:ext uri="{BB962C8B-B14F-4D97-AF65-F5344CB8AC3E}">
        <p14:creationId xmlns:p14="http://schemas.microsoft.com/office/powerpoint/2010/main" val="335137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E9DE1BD-7926-45F5-BDC4-6F40EF45DC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344994"/>
              </p:ext>
            </p:extLst>
          </p:nvPr>
        </p:nvGraphicFramePr>
        <p:xfrm>
          <a:off x="0" y="0"/>
          <a:ext cx="12192000" cy="5911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F7C0588-3E75-43F7-821D-C5F2CC496857}"/>
              </a:ext>
            </a:extLst>
          </p:cNvPr>
          <p:cNvCxnSpPr/>
          <p:nvPr/>
        </p:nvCxnSpPr>
        <p:spPr>
          <a:xfrm>
            <a:off x="2157047" y="2955925"/>
            <a:ext cx="0" cy="1561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456EE05-0D45-4B51-AAC5-8A9A82C2B288}"/>
              </a:ext>
            </a:extLst>
          </p:cNvPr>
          <p:cNvSpPr/>
          <p:nvPr/>
        </p:nvSpPr>
        <p:spPr>
          <a:xfrm>
            <a:off x="4314095" y="4519149"/>
            <a:ext cx="335045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/>
              <a:t>State Provision of Public Goods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F9A2649-D66C-4E1C-B962-BAA41DF3DCC6}"/>
              </a:ext>
            </a:extLst>
          </p:cNvPr>
          <p:cNvCxnSpPr/>
          <p:nvPr/>
        </p:nvCxnSpPr>
        <p:spPr>
          <a:xfrm>
            <a:off x="9149862" y="2955925"/>
            <a:ext cx="0" cy="1561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DBFB93C-5A3F-420C-A4C6-51088BC1EFCC}"/>
              </a:ext>
            </a:extLst>
          </p:cNvPr>
          <p:cNvSpPr/>
          <p:nvPr/>
        </p:nvSpPr>
        <p:spPr>
          <a:xfrm>
            <a:off x="8003344" y="4519149"/>
            <a:ext cx="27572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/>
              <a:t>Provision of Information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60D8C63-C226-4F56-B234-D8E8E1F956AC}"/>
              </a:ext>
            </a:extLst>
          </p:cNvPr>
          <p:cNvCxnSpPr/>
          <p:nvPr/>
        </p:nvCxnSpPr>
        <p:spPr>
          <a:xfrm>
            <a:off x="6822831" y="2955925"/>
            <a:ext cx="0" cy="1561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283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055D-3C0A-4BA4-9E12-C9F255D3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703385"/>
          </a:xfrm>
        </p:spPr>
        <p:txBody>
          <a:bodyPr/>
          <a:lstStyle/>
          <a:p>
            <a:r>
              <a:rPr lang="en-IN" dirty="0"/>
              <a:t>Indirect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FA9A2-B6E4-4553-91F4-8572B915E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1244" y="965980"/>
            <a:ext cx="9602788" cy="5892019"/>
          </a:xfrm>
        </p:spPr>
        <p:txBody>
          <a:bodyPr/>
          <a:lstStyle/>
          <a:p>
            <a:r>
              <a:rPr lang="en-IN" dirty="0"/>
              <a:t>Government corrects market failure by imposing indirect taxes.</a:t>
            </a:r>
          </a:p>
          <a:p>
            <a:r>
              <a:rPr lang="en-IN" dirty="0"/>
              <a:t>Government eliminates negative externalities.</a:t>
            </a:r>
          </a:p>
          <a:p>
            <a:r>
              <a:rPr lang="en-IN" dirty="0"/>
              <a:t>Negative externalities are eliminated at a point where MSC=MSB</a:t>
            </a:r>
          </a:p>
          <a:p>
            <a:endParaRPr lang="en-IN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3391D63-8192-4998-9A60-74C1846F9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705190"/>
              </p:ext>
            </p:extLst>
          </p:nvPr>
        </p:nvGraphicFramePr>
        <p:xfrm>
          <a:off x="2766407" y="2182328"/>
          <a:ext cx="8128000" cy="4607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1334492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803361015"/>
                    </a:ext>
                  </a:extLst>
                </a:gridCol>
              </a:tblGrid>
              <a:tr h="858538">
                <a:tc>
                  <a:txBody>
                    <a:bodyPr/>
                    <a:lstStyle/>
                    <a:p>
                      <a:r>
                        <a:rPr lang="en-IN" dirty="0"/>
                        <a:t>Ad-valorem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Specific 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529239"/>
                  </a:ext>
                </a:extLst>
              </a:tr>
              <a:tr h="374863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dirty="0"/>
                        <a:t>Ad-valorem tax is imposed when negative externalities increase as output increases. </a:t>
                      </a:r>
                      <a:r>
                        <a:rPr lang="en-IN" sz="1600" dirty="0" err="1"/>
                        <a:t>Eg</a:t>
                      </a:r>
                      <a:r>
                        <a:rPr lang="en-IN" sz="1600" dirty="0"/>
                        <a:t>: Alcohol and cigarettes.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/>
                        <a:t>Specific Tax is imposed when negative externalities increase by same amount, whatever the output is produced. </a:t>
                      </a:r>
                      <a:r>
                        <a:rPr lang="en-IN" sz="1600" dirty="0" err="1"/>
                        <a:t>Eg</a:t>
                      </a:r>
                      <a:r>
                        <a:rPr lang="en-IN" sz="1600" dirty="0"/>
                        <a:t>: Petrol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615831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2D8FFDA-3C0A-4462-91FB-B82450AFCA3E}"/>
              </a:ext>
            </a:extLst>
          </p:cNvPr>
          <p:cNvCxnSpPr/>
          <p:nvPr/>
        </p:nvCxnSpPr>
        <p:spPr>
          <a:xfrm>
            <a:off x="3502855" y="4689816"/>
            <a:ext cx="0" cy="188507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21852D-7FE3-4C91-955B-CCDCAD980D6A}"/>
              </a:ext>
            </a:extLst>
          </p:cNvPr>
          <p:cNvCxnSpPr/>
          <p:nvPr/>
        </p:nvCxnSpPr>
        <p:spPr>
          <a:xfrm>
            <a:off x="3502855" y="6588954"/>
            <a:ext cx="2264899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0DC7C2F-1A86-4E53-A431-C3494B968F1B}"/>
              </a:ext>
            </a:extLst>
          </p:cNvPr>
          <p:cNvSpPr txBox="1"/>
          <p:nvPr/>
        </p:nvSpPr>
        <p:spPr>
          <a:xfrm>
            <a:off x="5719496" y="6399278"/>
            <a:ext cx="1012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Qty</a:t>
            </a:r>
          </a:p>
          <a:p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18F49B-A9D0-4BF0-9102-4FFB9603724F}"/>
              </a:ext>
            </a:extLst>
          </p:cNvPr>
          <p:cNvSpPr txBox="1"/>
          <p:nvPr/>
        </p:nvSpPr>
        <p:spPr>
          <a:xfrm>
            <a:off x="3403494" y="4409333"/>
            <a:ext cx="1231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err="1"/>
              <a:t>Pr</a:t>
            </a:r>
            <a:endParaRPr lang="en-IN" sz="1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5F91FD-FE0E-4325-AEE6-67C5186A9805}"/>
              </a:ext>
            </a:extLst>
          </p:cNvPr>
          <p:cNvCxnSpPr>
            <a:cxnSpLocks/>
          </p:cNvCxnSpPr>
          <p:nvPr/>
        </p:nvCxnSpPr>
        <p:spPr>
          <a:xfrm>
            <a:off x="3499320" y="4717110"/>
            <a:ext cx="2113689" cy="128608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2A7CF25-9858-40D1-AAA2-AB5B2096686A}"/>
              </a:ext>
            </a:extLst>
          </p:cNvPr>
          <p:cNvSpPr txBox="1"/>
          <p:nvPr/>
        </p:nvSpPr>
        <p:spPr>
          <a:xfrm>
            <a:off x="5549035" y="5853287"/>
            <a:ext cx="126608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D</a:t>
            </a:r>
          </a:p>
          <a:p>
            <a:endParaRPr lang="en-IN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E1A5192-3AE2-461D-BA04-313184149E1F}"/>
              </a:ext>
            </a:extLst>
          </p:cNvPr>
          <p:cNvCxnSpPr>
            <a:cxnSpLocks/>
          </p:cNvCxnSpPr>
          <p:nvPr/>
        </p:nvCxnSpPr>
        <p:spPr>
          <a:xfrm flipV="1">
            <a:off x="3509328" y="4839285"/>
            <a:ext cx="2258426" cy="174966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1CEA4C4-B7AD-42C9-AF5F-BAEC7C51868C}"/>
              </a:ext>
            </a:extLst>
          </p:cNvPr>
          <p:cNvSpPr txBox="1"/>
          <p:nvPr/>
        </p:nvSpPr>
        <p:spPr>
          <a:xfrm>
            <a:off x="5674087" y="4570242"/>
            <a:ext cx="1231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16BE7CE-7609-4BA0-8B7D-EC025CA78B1F}"/>
              </a:ext>
            </a:extLst>
          </p:cNvPr>
          <p:cNvCxnSpPr>
            <a:cxnSpLocks/>
          </p:cNvCxnSpPr>
          <p:nvPr/>
        </p:nvCxnSpPr>
        <p:spPr>
          <a:xfrm flipV="1">
            <a:off x="3471204" y="4543034"/>
            <a:ext cx="1382471" cy="185624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259F022-ADD3-4BC5-B01B-97F73455338D}"/>
              </a:ext>
            </a:extLst>
          </p:cNvPr>
          <p:cNvSpPr txBox="1"/>
          <p:nvPr/>
        </p:nvSpPr>
        <p:spPr>
          <a:xfrm>
            <a:off x="4824743" y="4332025"/>
            <a:ext cx="83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S1</a:t>
            </a:r>
          </a:p>
          <a:p>
            <a:endParaRPr lang="en-IN" sz="14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7DA0A5-BB29-4856-86A5-60D68EA709E3}"/>
              </a:ext>
            </a:extLst>
          </p:cNvPr>
          <p:cNvCxnSpPr/>
          <p:nvPr/>
        </p:nvCxnSpPr>
        <p:spPr>
          <a:xfrm flipH="1">
            <a:off x="3502855" y="5552682"/>
            <a:ext cx="1390721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619FFC5-5CF4-45F4-B7AD-E1B3D8A5D7A1}"/>
              </a:ext>
            </a:extLst>
          </p:cNvPr>
          <p:cNvCxnSpPr/>
          <p:nvPr/>
        </p:nvCxnSpPr>
        <p:spPr>
          <a:xfrm>
            <a:off x="4893576" y="5519541"/>
            <a:ext cx="0" cy="1055346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14B85C-9B53-4280-BE2F-C06015AB9489}"/>
              </a:ext>
            </a:extLst>
          </p:cNvPr>
          <p:cNvCxnSpPr>
            <a:cxnSpLocks/>
          </p:cNvCxnSpPr>
          <p:nvPr/>
        </p:nvCxnSpPr>
        <p:spPr>
          <a:xfrm flipH="1">
            <a:off x="3499320" y="5190978"/>
            <a:ext cx="818472" cy="86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A685573-5C87-478C-B6A6-9CB6020A6EB1}"/>
              </a:ext>
            </a:extLst>
          </p:cNvPr>
          <p:cNvCxnSpPr/>
          <p:nvPr/>
        </p:nvCxnSpPr>
        <p:spPr>
          <a:xfrm>
            <a:off x="4317792" y="5190978"/>
            <a:ext cx="0" cy="1397975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F020E11-14D3-401C-9954-25C427C9EAD7}"/>
              </a:ext>
            </a:extLst>
          </p:cNvPr>
          <p:cNvCxnSpPr/>
          <p:nvPr/>
        </p:nvCxnSpPr>
        <p:spPr>
          <a:xfrm flipH="1">
            <a:off x="3499320" y="5964752"/>
            <a:ext cx="818472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692380A0-E18F-4401-9900-D09DC727B79D}"/>
              </a:ext>
            </a:extLst>
          </p:cNvPr>
          <p:cNvSpPr txBox="1"/>
          <p:nvPr/>
        </p:nvSpPr>
        <p:spPr>
          <a:xfrm>
            <a:off x="4731730" y="6567108"/>
            <a:ext cx="4365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A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A6CF3E-B132-40B7-A933-EC24B93D173C}"/>
              </a:ext>
            </a:extLst>
          </p:cNvPr>
          <p:cNvSpPr txBox="1"/>
          <p:nvPr/>
        </p:nvSpPr>
        <p:spPr>
          <a:xfrm>
            <a:off x="3240177" y="5456120"/>
            <a:ext cx="269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7DBEF6-91CC-46C3-AD49-48E5E75A6F3A}"/>
              </a:ext>
            </a:extLst>
          </p:cNvPr>
          <p:cNvSpPr txBox="1"/>
          <p:nvPr/>
        </p:nvSpPr>
        <p:spPr>
          <a:xfrm>
            <a:off x="3195419" y="5030960"/>
            <a:ext cx="42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1</a:t>
            </a:r>
            <a:endParaRPr lang="en-IN" sz="14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97E6363-340A-4950-8BE3-2F1928C7094F}"/>
              </a:ext>
            </a:extLst>
          </p:cNvPr>
          <p:cNvSpPr txBox="1"/>
          <p:nvPr/>
        </p:nvSpPr>
        <p:spPr>
          <a:xfrm>
            <a:off x="3174560" y="5815278"/>
            <a:ext cx="42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0</a:t>
            </a:r>
            <a:endParaRPr lang="en-IN" sz="14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755E46-4146-43D4-AA96-598EAE9A9939}"/>
              </a:ext>
            </a:extLst>
          </p:cNvPr>
          <p:cNvSpPr txBox="1"/>
          <p:nvPr/>
        </p:nvSpPr>
        <p:spPr>
          <a:xfrm>
            <a:off x="4931466" y="5350263"/>
            <a:ext cx="42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FE106C0-144C-4133-88E7-2C70E1EF62AA}"/>
              </a:ext>
            </a:extLst>
          </p:cNvPr>
          <p:cNvSpPr txBox="1"/>
          <p:nvPr/>
        </p:nvSpPr>
        <p:spPr>
          <a:xfrm>
            <a:off x="4326897" y="5011922"/>
            <a:ext cx="42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E*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34BE191-7238-4D77-9686-9CFF78783577}"/>
              </a:ext>
            </a:extLst>
          </p:cNvPr>
          <p:cNvSpPr txBox="1"/>
          <p:nvPr/>
        </p:nvSpPr>
        <p:spPr>
          <a:xfrm>
            <a:off x="4268438" y="5868921"/>
            <a:ext cx="404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F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379C36-C850-4D80-A2FD-CA1CBE6CAE95}"/>
              </a:ext>
            </a:extLst>
          </p:cNvPr>
          <p:cNvSpPr txBox="1"/>
          <p:nvPr/>
        </p:nvSpPr>
        <p:spPr>
          <a:xfrm>
            <a:off x="4198215" y="6551487"/>
            <a:ext cx="3805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B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8BCCF0B-2246-4C5A-B9C8-219396EEE54B}"/>
              </a:ext>
            </a:extLst>
          </p:cNvPr>
          <p:cNvSpPr/>
          <p:nvPr/>
        </p:nvSpPr>
        <p:spPr>
          <a:xfrm>
            <a:off x="3483652" y="5190346"/>
            <a:ext cx="837863" cy="772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Tax revenue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D4DE0F6-2F7F-4747-84BB-8F8670BD2DD2}"/>
              </a:ext>
            </a:extLst>
          </p:cNvPr>
          <p:cNvSpPr/>
          <p:nvPr/>
        </p:nvSpPr>
        <p:spPr>
          <a:xfrm>
            <a:off x="3487065" y="5189081"/>
            <a:ext cx="822193" cy="3636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000" dirty="0"/>
              <a:t>Consumer burden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F3EAA4B-99DE-4B62-9CA4-DD7CF5B1ECC1}"/>
              </a:ext>
            </a:extLst>
          </p:cNvPr>
          <p:cNvSpPr/>
          <p:nvPr/>
        </p:nvSpPr>
        <p:spPr>
          <a:xfrm>
            <a:off x="3471204" y="5555165"/>
            <a:ext cx="837863" cy="3940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Producer Burden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0002C3F-E6B2-4B2C-97DD-8E6F10EF55F6}"/>
              </a:ext>
            </a:extLst>
          </p:cNvPr>
          <p:cNvCxnSpPr/>
          <p:nvPr/>
        </p:nvCxnSpPr>
        <p:spPr>
          <a:xfrm>
            <a:off x="7357403" y="4409333"/>
            <a:ext cx="0" cy="205950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3AB42BE-A6C9-441C-A427-F7665D9E1D07}"/>
              </a:ext>
            </a:extLst>
          </p:cNvPr>
          <p:cNvCxnSpPr/>
          <p:nvPr/>
        </p:nvCxnSpPr>
        <p:spPr>
          <a:xfrm>
            <a:off x="7385538" y="6468840"/>
            <a:ext cx="2363373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696743D-76B8-4BA9-B15D-0D2C81172A2F}"/>
              </a:ext>
            </a:extLst>
          </p:cNvPr>
          <p:cNvSpPr txBox="1"/>
          <p:nvPr/>
        </p:nvSpPr>
        <p:spPr>
          <a:xfrm>
            <a:off x="7230794" y="4135902"/>
            <a:ext cx="618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err="1"/>
              <a:t>Pr</a:t>
            </a:r>
            <a:endParaRPr lang="en-IN" sz="14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1DE407C-113F-4958-B04A-64638E686627}"/>
              </a:ext>
            </a:extLst>
          </p:cNvPr>
          <p:cNvSpPr txBox="1"/>
          <p:nvPr/>
        </p:nvSpPr>
        <p:spPr>
          <a:xfrm>
            <a:off x="9700352" y="6227074"/>
            <a:ext cx="618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Qty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A9D958E-82B2-40E8-8306-081541D830C1}"/>
              </a:ext>
            </a:extLst>
          </p:cNvPr>
          <p:cNvCxnSpPr>
            <a:cxnSpLocks/>
          </p:cNvCxnSpPr>
          <p:nvPr/>
        </p:nvCxnSpPr>
        <p:spPr>
          <a:xfrm>
            <a:off x="7357402" y="4689816"/>
            <a:ext cx="1997613" cy="130196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E91E4AAD-AE4E-4615-BA36-48FDC0AE6401}"/>
              </a:ext>
            </a:extLst>
          </p:cNvPr>
          <p:cNvSpPr txBox="1"/>
          <p:nvPr/>
        </p:nvSpPr>
        <p:spPr>
          <a:xfrm>
            <a:off x="9295347" y="5847462"/>
            <a:ext cx="1369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D</a:t>
            </a:r>
          </a:p>
          <a:p>
            <a:endParaRPr lang="en-IN" sz="1400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57C475B-D9A6-4C09-90E2-BC360B3DC3F8}"/>
              </a:ext>
            </a:extLst>
          </p:cNvPr>
          <p:cNvCxnSpPr>
            <a:cxnSpLocks/>
          </p:cNvCxnSpPr>
          <p:nvPr/>
        </p:nvCxnSpPr>
        <p:spPr>
          <a:xfrm flipV="1">
            <a:off x="7357402" y="4878019"/>
            <a:ext cx="2342950" cy="159082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CE99DB1-EA05-44C5-9DAE-258522C0EC31}"/>
              </a:ext>
            </a:extLst>
          </p:cNvPr>
          <p:cNvSpPr txBox="1"/>
          <p:nvPr/>
        </p:nvSpPr>
        <p:spPr>
          <a:xfrm>
            <a:off x="9523429" y="4563221"/>
            <a:ext cx="10754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F30B030-AEE0-410B-831D-E34FB84BE1B2}"/>
              </a:ext>
            </a:extLst>
          </p:cNvPr>
          <p:cNvCxnSpPr>
            <a:cxnSpLocks/>
          </p:cNvCxnSpPr>
          <p:nvPr/>
        </p:nvCxnSpPr>
        <p:spPr>
          <a:xfrm flipH="1">
            <a:off x="7357403" y="5552682"/>
            <a:ext cx="1336431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923976C-E809-47AB-98AD-73AC3D9AB46D}"/>
              </a:ext>
            </a:extLst>
          </p:cNvPr>
          <p:cNvCxnSpPr/>
          <p:nvPr/>
        </p:nvCxnSpPr>
        <p:spPr>
          <a:xfrm>
            <a:off x="8693834" y="5552682"/>
            <a:ext cx="0" cy="916158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37ED9836-3F48-49E9-A3EF-EBCB1AAB7804}"/>
              </a:ext>
            </a:extLst>
          </p:cNvPr>
          <p:cNvSpPr txBox="1"/>
          <p:nvPr/>
        </p:nvSpPr>
        <p:spPr>
          <a:xfrm>
            <a:off x="7107366" y="5434514"/>
            <a:ext cx="250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ECAEB85-4E90-4DD7-A1B8-64FF2DCA1A9E}"/>
              </a:ext>
            </a:extLst>
          </p:cNvPr>
          <p:cNvSpPr txBox="1"/>
          <p:nvPr/>
        </p:nvSpPr>
        <p:spPr>
          <a:xfrm>
            <a:off x="8527964" y="6473458"/>
            <a:ext cx="250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A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A76B6F-DD7D-48D9-BB5E-2C1A06C6AE5E}"/>
              </a:ext>
            </a:extLst>
          </p:cNvPr>
          <p:cNvSpPr txBox="1"/>
          <p:nvPr/>
        </p:nvSpPr>
        <p:spPr>
          <a:xfrm>
            <a:off x="8736415" y="5403937"/>
            <a:ext cx="42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ECAA0D8C-C1B1-4B98-ADDC-9CD80E216076}"/>
              </a:ext>
            </a:extLst>
          </p:cNvPr>
          <p:cNvCxnSpPr>
            <a:cxnSpLocks/>
            <a:stCxn id="98" idx="3"/>
          </p:cNvCxnSpPr>
          <p:nvPr/>
        </p:nvCxnSpPr>
        <p:spPr>
          <a:xfrm flipV="1">
            <a:off x="7442806" y="4443679"/>
            <a:ext cx="1562727" cy="15363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926095CD-DA24-4308-926F-5D69DB6132BE}"/>
              </a:ext>
            </a:extLst>
          </p:cNvPr>
          <p:cNvSpPr txBox="1"/>
          <p:nvPr/>
        </p:nvSpPr>
        <p:spPr>
          <a:xfrm>
            <a:off x="8992802" y="4217955"/>
            <a:ext cx="83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S1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9793887-8B02-49D6-AC77-E325F8C1E27C}"/>
              </a:ext>
            </a:extLst>
          </p:cNvPr>
          <p:cNvCxnSpPr/>
          <p:nvPr/>
        </p:nvCxnSpPr>
        <p:spPr>
          <a:xfrm flipH="1">
            <a:off x="7385538" y="5189081"/>
            <a:ext cx="759656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6BF8B3C-A2FE-410C-B7DC-D7C24947C2F5}"/>
              </a:ext>
            </a:extLst>
          </p:cNvPr>
          <p:cNvCxnSpPr/>
          <p:nvPr/>
        </p:nvCxnSpPr>
        <p:spPr>
          <a:xfrm>
            <a:off x="8145194" y="5189081"/>
            <a:ext cx="0" cy="1279759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6A25DD54-8A02-4307-877B-3F0344373D90}"/>
              </a:ext>
            </a:extLst>
          </p:cNvPr>
          <p:cNvSpPr txBox="1"/>
          <p:nvPr/>
        </p:nvSpPr>
        <p:spPr>
          <a:xfrm>
            <a:off x="7042278" y="5027310"/>
            <a:ext cx="406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1</a:t>
            </a:r>
            <a:endParaRPr lang="en-IN" sz="1400" dirty="0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0E5AFCD-9CAA-4B7B-96CE-28050B704CBC}"/>
              </a:ext>
            </a:extLst>
          </p:cNvPr>
          <p:cNvCxnSpPr>
            <a:cxnSpLocks/>
          </p:cNvCxnSpPr>
          <p:nvPr/>
        </p:nvCxnSpPr>
        <p:spPr>
          <a:xfrm flipH="1" flipV="1">
            <a:off x="7357402" y="5977899"/>
            <a:ext cx="787792" cy="1388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199BB2A5-815F-4B71-8FC1-DAE9B03E1D71}"/>
              </a:ext>
            </a:extLst>
          </p:cNvPr>
          <p:cNvSpPr txBox="1"/>
          <p:nvPr/>
        </p:nvSpPr>
        <p:spPr>
          <a:xfrm>
            <a:off x="7036242" y="5826114"/>
            <a:ext cx="406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0</a:t>
            </a:r>
            <a:endParaRPr lang="en-IN" sz="1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689DEFA-1834-4B49-8214-DA0F46426D5C}"/>
              </a:ext>
            </a:extLst>
          </p:cNvPr>
          <p:cNvSpPr txBox="1"/>
          <p:nvPr/>
        </p:nvSpPr>
        <p:spPr>
          <a:xfrm>
            <a:off x="8187048" y="5032395"/>
            <a:ext cx="42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E*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76FACB8-C5CA-49F1-9EB1-C78367BA4345}"/>
              </a:ext>
            </a:extLst>
          </p:cNvPr>
          <p:cNvSpPr txBox="1"/>
          <p:nvPr/>
        </p:nvSpPr>
        <p:spPr>
          <a:xfrm>
            <a:off x="7966322" y="6483563"/>
            <a:ext cx="250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B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61633B9-DCCB-45BE-83E9-C494B53289F4}"/>
              </a:ext>
            </a:extLst>
          </p:cNvPr>
          <p:cNvSpPr/>
          <p:nvPr/>
        </p:nvSpPr>
        <p:spPr>
          <a:xfrm>
            <a:off x="7360854" y="5189090"/>
            <a:ext cx="794153" cy="802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Tax Revenue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3B21C83-01D6-4327-9DA1-4403F85AB39C}"/>
              </a:ext>
            </a:extLst>
          </p:cNvPr>
          <p:cNvSpPr/>
          <p:nvPr/>
        </p:nvSpPr>
        <p:spPr>
          <a:xfrm>
            <a:off x="7373790" y="5187816"/>
            <a:ext cx="787792" cy="3660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900" dirty="0"/>
              <a:t>Consumer Burden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AD54754-F9DD-4C60-8A46-C02E509FCDA6}"/>
              </a:ext>
            </a:extLst>
          </p:cNvPr>
          <p:cNvSpPr/>
          <p:nvPr/>
        </p:nvSpPr>
        <p:spPr>
          <a:xfrm>
            <a:off x="7360852" y="5548983"/>
            <a:ext cx="805241" cy="44279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000" dirty="0"/>
              <a:t>Producer Burden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459D28A-7645-4486-9749-F6A2ED7BA4EE}"/>
              </a:ext>
            </a:extLst>
          </p:cNvPr>
          <p:cNvSpPr txBox="1"/>
          <p:nvPr/>
        </p:nvSpPr>
        <p:spPr>
          <a:xfrm>
            <a:off x="8116593" y="5935633"/>
            <a:ext cx="281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09813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21" grpId="0"/>
      <p:bldP spid="24" grpId="0"/>
      <p:bldP spid="43" grpId="0"/>
      <p:bldP spid="44" grpId="0"/>
      <p:bldP spid="46" grpId="0"/>
      <p:bldP spid="48" grpId="0"/>
      <p:bldP spid="49" grpId="0"/>
      <p:bldP spid="51" grpId="0"/>
      <p:bldP spid="52" grpId="0"/>
      <p:bldP spid="53" grpId="0"/>
      <p:bldP spid="54" grpId="0" animBg="1"/>
      <p:bldP spid="56" grpId="0" animBg="1"/>
      <p:bldP spid="57" grpId="0" animBg="1"/>
      <p:bldP spid="62" grpId="0"/>
      <p:bldP spid="64" grpId="0"/>
      <p:bldP spid="67" grpId="0"/>
      <p:bldP spid="71" grpId="0"/>
      <p:bldP spid="77" grpId="0"/>
      <p:bldP spid="79" grpId="0"/>
      <p:bldP spid="80" grpId="0"/>
      <p:bldP spid="86" grpId="0"/>
      <p:bldP spid="92" grpId="0"/>
      <p:bldP spid="98" grpId="0"/>
      <p:bldP spid="99" grpId="0"/>
      <p:bldP spid="100" grpId="0"/>
      <p:bldP spid="101" grpId="0" animBg="1"/>
      <p:bldP spid="102" grpId="0" animBg="1"/>
      <p:bldP spid="103" grpId="0" animBg="1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13060-8A71-4CEE-A39F-A3EAD5C5B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089" y="0"/>
            <a:ext cx="8911687" cy="1280890"/>
          </a:xfrm>
        </p:spPr>
        <p:txBody>
          <a:bodyPr/>
          <a:lstStyle/>
          <a:p>
            <a:r>
              <a:rPr lang="en-IN" dirty="0"/>
              <a:t>Subsidy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68E93-157E-4E14-847A-DA188994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7114"/>
            <a:ext cx="12192000" cy="6210886"/>
          </a:xfrm>
        </p:spPr>
        <p:txBody>
          <a:bodyPr/>
          <a:lstStyle/>
          <a:p>
            <a:endParaRPr lang="en-IN" dirty="0"/>
          </a:p>
          <a:p>
            <a:endParaRPr lang="en-IN" dirty="0"/>
          </a:p>
          <a:p>
            <a:r>
              <a:rPr lang="en-IN" dirty="0"/>
              <a:t>A subsidy is a form of government intervention, it usually involves a payment by the government to producers and encourages them to increase output of a good or service.</a:t>
            </a:r>
          </a:p>
          <a:p>
            <a:r>
              <a:rPr lang="en-IN" dirty="0"/>
              <a:t>Government provides subsidies to internalise the positive externalities.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A6000FE-FBA0-43AA-B5A2-AECB1961B9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065083"/>
              </p:ext>
            </p:extLst>
          </p:nvPr>
        </p:nvGraphicFramePr>
        <p:xfrm>
          <a:off x="369696" y="2575317"/>
          <a:ext cx="654147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393">
                  <a:extLst>
                    <a:ext uri="{9D8B030D-6E8A-4147-A177-3AD203B41FA5}">
                      <a16:colId xmlns:a16="http://schemas.microsoft.com/office/drawing/2014/main" val="1112739715"/>
                    </a:ext>
                  </a:extLst>
                </a:gridCol>
                <a:gridCol w="3341083">
                  <a:extLst>
                    <a:ext uri="{9D8B030D-6E8A-4147-A177-3AD203B41FA5}">
                      <a16:colId xmlns:a16="http://schemas.microsoft.com/office/drawing/2014/main" val="1966871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380294"/>
                  </a:ext>
                </a:extLst>
              </a:tr>
              <a:tr h="182234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/>
                        <a:t>Lowering price &amp; control inflation.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/>
                        <a:t>Preventing long term decline of industries.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/>
                        <a:t>Greater supply of goods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/>
                        <a:t>Decrease in price and increase in demand creates excess demand.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/>
                        <a:t>Measuring the size of subsidy.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/>
                        <a:t>Conflict with objectives of reducing taxes.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/>
                        <a:t>Difficult to remove.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024825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282BA66-A401-4451-8D8A-702B90365F95}"/>
              </a:ext>
            </a:extLst>
          </p:cNvPr>
          <p:cNvCxnSpPr/>
          <p:nvPr/>
        </p:nvCxnSpPr>
        <p:spPr>
          <a:xfrm>
            <a:off x="8060788" y="2829762"/>
            <a:ext cx="0" cy="264472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C928408-5E84-45ED-BF71-35EAB5161719}"/>
              </a:ext>
            </a:extLst>
          </p:cNvPr>
          <p:cNvCxnSpPr/>
          <p:nvPr/>
        </p:nvCxnSpPr>
        <p:spPr>
          <a:xfrm>
            <a:off x="8060788" y="5474488"/>
            <a:ext cx="3334043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D6B1BBA-46C6-41A9-AFE8-31C5FF7F5C4A}"/>
              </a:ext>
            </a:extLst>
          </p:cNvPr>
          <p:cNvSpPr txBox="1"/>
          <p:nvPr/>
        </p:nvSpPr>
        <p:spPr>
          <a:xfrm>
            <a:off x="7924048" y="2455597"/>
            <a:ext cx="666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err="1"/>
              <a:t>Pr</a:t>
            </a:r>
            <a:endParaRPr lang="en-IN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F1C024-7278-40F7-8BE0-A1E8093FEADE}"/>
              </a:ext>
            </a:extLst>
          </p:cNvPr>
          <p:cNvSpPr txBox="1"/>
          <p:nvPr/>
        </p:nvSpPr>
        <p:spPr>
          <a:xfrm>
            <a:off x="11394831" y="5305211"/>
            <a:ext cx="666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Qty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C6C9E1E-62C0-4618-9F05-4B3F376D996B}"/>
              </a:ext>
            </a:extLst>
          </p:cNvPr>
          <p:cNvCxnSpPr>
            <a:cxnSpLocks/>
          </p:cNvCxnSpPr>
          <p:nvPr/>
        </p:nvCxnSpPr>
        <p:spPr>
          <a:xfrm flipV="1">
            <a:off x="8052888" y="3051043"/>
            <a:ext cx="2606126" cy="238601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15C07F0-41F1-464B-BE6F-AEC1B45D84E2}"/>
              </a:ext>
            </a:extLst>
          </p:cNvPr>
          <p:cNvSpPr txBox="1"/>
          <p:nvPr/>
        </p:nvSpPr>
        <p:spPr>
          <a:xfrm>
            <a:off x="10386450" y="2260917"/>
            <a:ext cx="2731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701176D-08A7-4E3C-AD5B-32A5EA6CDFF4}"/>
              </a:ext>
            </a:extLst>
          </p:cNvPr>
          <p:cNvCxnSpPr>
            <a:cxnSpLocks/>
          </p:cNvCxnSpPr>
          <p:nvPr/>
        </p:nvCxnSpPr>
        <p:spPr>
          <a:xfrm flipH="1">
            <a:off x="8068689" y="3843337"/>
            <a:ext cx="854085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43EDD48-2CC5-4B45-BCD4-CA284867D0EC}"/>
              </a:ext>
            </a:extLst>
          </p:cNvPr>
          <p:cNvCxnSpPr>
            <a:cxnSpLocks/>
          </p:cNvCxnSpPr>
          <p:nvPr/>
        </p:nvCxnSpPr>
        <p:spPr>
          <a:xfrm>
            <a:off x="8972238" y="3811521"/>
            <a:ext cx="0" cy="1662967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C856597-511C-4BA7-8FF6-175DB87CF406}"/>
              </a:ext>
            </a:extLst>
          </p:cNvPr>
          <p:cNvSpPr txBox="1"/>
          <p:nvPr/>
        </p:nvSpPr>
        <p:spPr>
          <a:xfrm>
            <a:off x="7748203" y="3689448"/>
            <a:ext cx="351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1AEAE56-BD93-43A6-867B-98CF3522D88A}"/>
              </a:ext>
            </a:extLst>
          </p:cNvPr>
          <p:cNvSpPr txBox="1"/>
          <p:nvPr/>
        </p:nvSpPr>
        <p:spPr>
          <a:xfrm>
            <a:off x="8796393" y="5501634"/>
            <a:ext cx="351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18F2EA-36F3-4356-88D4-74B4FE61A410}"/>
              </a:ext>
            </a:extLst>
          </p:cNvPr>
          <p:cNvSpPr txBox="1"/>
          <p:nvPr/>
        </p:nvSpPr>
        <p:spPr>
          <a:xfrm>
            <a:off x="8931452" y="3684517"/>
            <a:ext cx="351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E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A838F25-D300-4E4B-9B62-4485F474B55D}"/>
              </a:ext>
            </a:extLst>
          </p:cNvPr>
          <p:cNvCxnSpPr>
            <a:cxnSpLocks/>
          </p:cNvCxnSpPr>
          <p:nvPr/>
        </p:nvCxnSpPr>
        <p:spPr>
          <a:xfrm flipH="1" flipV="1">
            <a:off x="8049559" y="4215901"/>
            <a:ext cx="1304727" cy="2059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626BAD4-29F4-4572-BC40-DB81DBB8052F}"/>
              </a:ext>
            </a:extLst>
          </p:cNvPr>
          <p:cNvCxnSpPr>
            <a:cxnSpLocks/>
          </p:cNvCxnSpPr>
          <p:nvPr/>
        </p:nvCxnSpPr>
        <p:spPr>
          <a:xfrm flipH="1">
            <a:off x="9411052" y="3425694"/>
            <a:ext cx="58650" cy="2048794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46D5F7-3F61-464B-9C98-10CFB94D40A4}"/>
              </a:ext>
            </a:extLst>
          </p:cNvPr>
          <p:cNvSpPr txBox="1"/>
          <p:nvPr/>
        </p:nvSpPr>
        <p:spPr>
          <a:xfrm>
            <a:off x="7756822" y="4051627"/>
            <a:ext cx="3951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1</a:t>
            </a:r>
            <a:endParaRPr lang="en-IN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B69814-0885-4CE7-BF13-DC2DE07DE30D}"/>
              </a:ext>
            </a:extLst>
          </p:cNvPr>
          <p:cNvSpPr txBox="1"/>
          <p:nvPr/>
        </p:nvSpPr>
        <p:spPr>
          <a:xfrm>
            <a:off x="9425311" y="3262675"/>
            <a:ext cx="498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F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67AF9C5-B8E8-4700-BFFA-241DB4C73129}"/>
              </a:ext>
            </a:extLst>
          </p:cNvPr>
          <p:cNvSpPr txBox="1"/>
          <p:nvPr/>
        </p:nvSpPr>
        <p:spPr>
          <a:xfrm>
            <a:off x="9422418" y="4056922"/>
            <a:ext cx="437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E*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E51C532-D509-47BB-8F71-878EA3C1FD63}"/>
              </a:ext>
            </a:extLst>
          </p:cNvPr>
          <p:cNvCxnSpPr>
            <a:cxnSpLocks/>
          </p:cNvCxnSpPr>
          <p:nvPr/>
        </p:nvCxnSpPr>
        <p:spPr>
          <a:xfrm flipH="1">
            <a:off x="8068689" y="3406427"/>
            <a:ext cx="1408521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A3260FCA-B788-44EE-848A-59FEB875CC29}"/>
              </a:ext>
            </a:extLst>
          </p:cNvPr>
          <p:cNvSpPr txBox="1"/>
          <p:nvPr/>
        </p:nvSpPr>
        <p:spPr>
          <a:xfrm>
            <a:off x="7718567" y="3266405"/>
            <a:ext cx="3951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2</a:t>
            </a:r>
            <a:endParaRPr lang="en-IN" sz="1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64C5F6F-D5B8-4ABE-A3D7-03D5A4C8ECAE}"/>
              </a:ext>
            </a:extLst>
          </p:cNvPr>
          <p:cNvSpPr txBox="1"/>
          <p:nvPr/>
        </p:nvSpPr>
        <p:spPr>
          <a:xfrm>
            <a:off x="10624687" y="5032338"/>
            <a:ext cx="719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355C84C-A313-4331-9E6E-BC34B20F22BB}"/>
              </a:ext>
            </a:extLst>
          </p:cNvPr>
          <p:cNvSpPr txBox="1"/>
          <p:nvPr/>
        </p:nvSpPr>
        <p:spPr>
          <a:xfrm>
            <a:off x="9221828" y="5505682"/>
            <a:ext cx="505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5A75E76-A5D1-497B-ADF4-96A1964F8674}"/>
              </a:ext>
            </a:extLst>
          </p:cNvPr>
          <p:cNvSpPr/>
          <p:nvPr/>
        </p:nvSpPr>
        <p:spPr>
          <a:xfrm>
            <a:off x="8060011" y="3402081"/>
            <a:ext cx="1408521" cy="820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Total subsidy given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8921E7E-9874-46A6-943A-4FF618D3FBCB}"/>
              </a:ext>
            </a:extLst>
          </p:cNvPr>
          <p:cNvSpPr/>
          <p:nvPr/>
        </p:nvSpPr>
        <p:spPr>
          <a:xfrm>
            <a:off x="8064345" y="3410250"/>
            <a:ext cx="1427651" cy="41899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dirty="0"/>
              <a:t>Producer Subsidy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8CDA1E0-8406-4409-9B4B-A86ECB1B1CD1}"/>
              </a:ext>
            </a:extLst>
          </p:cNvPr>
          <p:cNvSpPr/>
          <p:nvPr/>
        </p:nvSpPr>
        <p:spPr>
          <a:xfrm>
            <a:off x="8033758" y="3838981"/>
            <a:ext cx="1443452" cy="3626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>
                <a:solidFill>
                  <a:srgbClr val="7030A0"/>
                </a:solidFill>
              </a:rPr>
              <a:t>Consumer Subsidy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B380B8D-E298-4868-85E7-4135D05252A4}"/>
              </a:ext>
            </a:extLst>
          </p:cNvPr>
          <p:cNvCxnSpPr/>
          <p:nvPr/>
        </p:nvCxnSpPr>
        <p:spPr>
          <a:xfrm flipV="1">
            <a:off x="8060788" y="2505121"/>
            <a:ext cx="2366499" cy="211811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77EEC91-BADD-4FC1-8ABC-7A97EF1780EA}"/>
              </a:ext>
            </a:extLst>
          </p:cNvPr>
          <p:cNvSpPr txBox="1"/>
          <p:nvPr/>
        </p:nvSpPr>
        <p:spPr>
          <a:xfrm>
            <a:off x="10598173" y="2837223"/>
            <a:ext cx="3951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S1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32E945F-DF47-4C88-8502-FE564FC35C43}"/>
              </a:ext>
            </a:extLst>
          </p:cNvPr>
          <p:cNvCxnSpPr>
            <a:cxnSpLocks/>
          </p:cNvCxnSpPr>
          <p:nvPr/>
        </p:nvCxnSpPr>
        <p:spPr>
          <a:xfrm>
            <a:off x="8068689" y="3131452"/>
            <a:ext cx="2571195" cy="207429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8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/>
      <p:bldP spid="24" grpId="0"/>
      <p:bldP spid="26" grpId="0"/>
      <p:bldP spid="27" grpId="0"/>
      <p:bldP spid="35" grpId="0"/>
      <p:bldP spid="37" grpId="0"/>
      <p:bldP spid="38" grpId="0"/>
      <p:bldP spid="42" grpId="0"/>
      <p:bldP spid="43" grpId="0"/>
      <p:bldP spid="44" grpId="0"/>
      <p:bldP spid="45" grpId="0" animBg="1"/>
      <p:bldP spid="46" grpId="0" animBg="1"/>
      <p:bldP spid="47" grpId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5CF28-8A35-4CB2-8F85-49D3C88E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618978"/>
          </a:xfrm>
        </p:spPr>
        <p:txBody>
          <a:bodyPr>
            <a:normAutofit fontScale="90000"/>
          </a:bodyPr>
          <a:lstStyle/>
          <a:p>
            <a:r>
              <a:rPr lang="en-IN" dirty="0"/>
              <a:t>Maximum 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6459C-8449-461F-A9C0-A56C6E819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191" y="618978"/>
            <a:ext cx="10489809" cy="6239022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3A3A3A"/>
                </a:solidFill>
                <a:effectLst/>
                <a:latin typeface="Open Sans"/>
              </a:rPr>
              <a:t>A maximum price means firms are not allowed to set prices above a certain level. The aim is to reduce prices below the market equilibrium price.</a:t>
            </a:r>
          </a:p>
          <a:p>
            <a:r>
              <a:rPr lang="en-US" dirty="0">
                <a:solidFill>
                  <a:srgbClr val="3A3A3A"/>
                </a:solidFill>
                <a:latin typeface="Open Sans"/>
              </a:rPr>
              <a:t>Imposing maximum prices for the goods will make them more affordable.</a:t>
            </a:r>
          </a:p>
          <a:p>
            <a:r>
              <a:rPr lang="en-US" dirty="0">
                <a:solidFill>
                  <a:srgbClr val="3A3A3A"/>
                </a:solidFill>
                <a:latin typeface="Open Sans"/>
              </a:rPr>
              <a:t>Black Marketing.</a:t>
            </a:r>
          </a:p>
          <a:p>
            <a:r>
              <a:rPr lang="en-US" dirty="0">
                <a:solidFill>
                  <a:srgbClr val="3A3A3A"/>
                </a:solidFill>
                <a:latin typeface="Open Sans"/>
              </a:rPr>
              <a:t>Market less profitable for firms </a:t>
            </a:r>
          </a:p>
          <a:p>
            <a:endParaRPr lang="en-US" sz="2000" dirty="0">
              <a:solidFill>
                <a:srgbClr val="3A3A3A"/>
              </a:solidFill>
              <a:latin typeface="Open Sans"/>
            </a:endParaRPr>
          </a:p>
          <a:p>
            <a:endParaRPr lang="en-IN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61B260-2C47-44DF-8B89-F00A6A12FA87}"/>
              </a:ext>
            </a:extLst>
          </p:cNvPr>
          <p:cNvCxnSpPr>
            <a:cxnSpLocks/>
          </p:cNvCxnSpPr>
          <p:nvPr/>
        </p:nvCxnSpPr>
        <p:spPr>
          <a:xfrm>
            <a:off x="9130840" y="2547558"/>
            <a:ext cx="0" cy="250376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88C60C3-6735-4196-AD05-CA0414C3B236}"/>
              </a:ext>
            </a:extLst>
          </p:cNvPr>
          <p:cNvCxnSpPr>
            <a:cxnSpLocks/>
          </p:cNvCxnSpPr>
          <p:nvPr/>
        </p:nvCxnSpPr>
        <p:spPr>
          <a:xfrm>
            <a:off x="9130840" y="5051321"/>
            <a:ext cx="27057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0CB93CC-3F24-40E4-94DE-D5FB91E37BD0}"/>
              </a:ext>
            </a:extLst>
          </p:cNvPr>
          <p:cNvSpPr txBox="1"/>
          <p:nvPr/>
        </p:nvSpPr>
        <p:spPr>
          <a:xfrm>
            <a:off x="8819690" y="2366022"/>
            <a:ext cx="88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err="1"/>
              <a:t>Pr</a:t>
            </a:r>
            <a:endParaRPr lang="en-IN" sz="14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8F16F71-C574-4AF4-8982-7C257D6AF2A4}"/>
              </a:ext>
            </a:extLst>
          </p:cNvPr>
          <p:cNvCxnSpPr>
            <a:cxnSpLocks/>
          </p:cNvCxnSpPr>
          <p:nvPr/>
        </p:nvCxnSpPr>
        <p:spPr>
          <a:xfrm>
            <a:off x="9143252" y="2862002"/>
            <a:ext cx="2278618" cy="17965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CF6DC1-EF63-44F9-8A68-05361CFCC11E}"/>
              </a:ext>
            </a:extLst>
          </p:cNvPr>
          <p:cNvCxnSpPr>
            <a:cxnSpLocks/>
          </p:cNvCxnSpPr>
          <p:nvPr/>
        </p:nvCxnSpPr>
        <p:spPr>
          <a:xfrm flipV="1">
            <a:off x="9166541" y="2959547"/>
            <a:ext cx="2021736" cy="171028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BDAA35E-6674-457B-8B51-7684213ED587}"/>
              </a:ext>
            </a:extLst>
          </p:cNvPr>
          <p:cNvSpPr txBox="1"/>
          <p:nvPr/>
        </p:nvSpPr>
        <p:spPr>
          <a:xfrm>
            <a:off x="11131829" y="2716247"/>
            <a:ext cx="60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EBE27E-2207-486C-8D91-D7BB1D94BC3E}"/>
              </a:ext>
            </a:extLst>
          </p:cNvPr>
          <p:cNvSpPr txBox="1"/>
          <p:nvPr/>
        </p:nvSpPr>
        <p:spPr>
          <a:xfrm>
            <a:off x="11387687" y="4504383"/>
            <a:ext cx="60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D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421C719-AF0D-4CB1-9F4C-E9A29F1F0F54}"/>
              </a:ext>
            </a:extLst>
          </p:cNvPr>
          <p:cNvCxnSpPr>
            <a:cxnSpLocks/>
          </p:cNvCxnSpPr>
          <p:nvPr/>
        </p:nvCxnSpPr>
        <p:spPr>
          <a:xfrm flipH="1">
            <a:off x="9130840" y="3738489"/>
            <a:ext cx="1151721" cy="2178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D0B10B-9444-433D-B06B-8091E441B213}"/>
              </a:ext>
            </a:extLst>
          </p:cNvPr>
          <p:cNvCxnSpPr>
            <a:cxnSpLocks/>
          </p:cNvCxnSpPr>
          <p:nvPr/>
        </p:nvCxnSpPr>
        <p:spPr>
          <a:xfrm>
            <a:off x="10282561" y="3799439"/>
            <a:ext cx="0" cy="1251882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F15239F-42ED-4292-813B-FA34026BE4A2}"/>
              </a:ext>
            </a:extLst>
          </p:cNvPr>
          <p:cNvSpPr txBox="1"/>
          <p:nvPr/>
        </p:nvSpPr>
        <p:spPr>
          <a:xfrm>
            <a:off x="8832889" y="3606387"/>
            <a:ext cx="60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3C10DC-2609-485F-BCE1-160B3CA337DB}"/>
              </a:ext>
            </a:extLst>
          </p:cNvPr>
          <p:cNvSpPr txBox="1"/>
          <p:nvPr/>
        </p:nvSpPr>
        <p:spPr>
          <a:xfrm>
            <a:off x="10625718" y="5078435"/>
            <a:ext cx="5398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CE1CED-3F34-41F3-A149-7B9E34791703}"/>
              </a:ext>
            </a:extLst>
          </p:cNvPr>
          <p:cNvSpPr txBox="1"/>
          <p:nvPr/>
        </p:nvSpPr>
        <p:spPr>
          <a:xfrm>
            <a:off x="10265773" y="3535834"/>
            <a:ext cx="302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D097803-7E73-4638-A968-2636BC8AA342}"/>
              </a:ext>
            </a:extLst>
          </p:cNvPr>
          <p:cNvCxnSpPr>
            <a:cxnSpLocks/>
          </p:cNvCxnSpPr>
          <p:nvPr/>
        </p:nvCxnSpPr>
        <p:spPr>
          <a:xfrm flipV="1">
            <a:off x="9130840" y="4194391"/>
            <a:ext cx="2370059" cy="1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871CF23-EAAB-4E74-9360-98454FBD2767}"/>
              </a:ext>
            </a:extLst>
          </p:cNvPr>
          <p:cNvSpPr txBox="1"/>
          <p:nvPr/>
        </p:nvSpPr>
        <p:spPr>
          <a:xfrm>
            <a:off x="8828387" y="4068023"/>
            <a:ext cx="60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1</a:t>
            </a:r>
            <a:endParaRPr lang="en-IN" sz="14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4FFF1CD-51BE-4807-BA44-F678E2EE4103}"/>
              </a:ext>
            </a:extLst>
          </p:cNvPr>
          <p:cNvCxnSpPr>
            <a:cxnSpLocks/>
          </p:cNvCxnSpPr>
          <p:nvPr/>
        </p:nvCxnSpPr>
        <p:spPr>
          <a:xfrm>
            <a:off x="10849146" y="4239754"/>
            <a:ext cx="0" cy="860145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8C34479-EC23-4778-BCEA-575DE47E3836}"/>
              </a:ext>
            </a:extLst>
          </p:cNvPr>
          <p:cNvCxnSpPr>
            <a:cxnSpLocks/>
          </p:cNvCxnSpPr>
          <p:nvPr/>
        </p:nvCxnSpPr>
        <p:spPr>
          <a:xfrm>
            <a:off x="9706700" y="4222300"/>
            <a:ext cx="0" cy="87194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2C3A5ED-D7E7-4531-9E79-A90DA74B2F1D}"/>
              </a:ext>
            </a:extLst>
          </p:cNvPr>
          <p:cNvSpPr txBox="1"/>
          <p:nvPr/>
        </p:nvSpPr>
        <p:spPr>
          <a:xfrm>
            <a:off x="9480656" y="5056934"/>
            <a:ext cx="60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A23176-F190-46BC-A4D0-7BE443F9AF8E}"/>
              </a:ext>
            </a:extLst>
          </p:cNvPr>
          <p:cNvSpPr txBox="1"/>
          <p:nvPr/>
        </p:nvSpPr>
        <p:spPr>
          <a:xfrm>
            <a:off x="10132922" y="5064879"/>
            <a:ext cx="60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C8D25E2-3F05-4D31-A9F9-3E94185BE794}"/>
              </a:ext>
            </a:extLst>
          </p:cNvPr>
          <p:cNvSpPr txBox="1"/>
          <p:nvPr/>
        </p:nvSpPr>
        <p:spPr>
          <a:xfrm>
            <a:off x="11611394" y="5064879"/>
            <a:ext cx="74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Qty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23F50BE-9260-4580-B835-24D225BF6085}"/>
              </a:ext>
            </a:extLst>
          </p:cNvPr>
          <p:cNvSpPr txBox="1"/>
          <p:nvPr/>
        </p:nvSpPr>
        <p:spPr>
          <a:xfrm>
            <a:off x="8900289" y="5020230"/>
            <a:ext cx="60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1908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9" grpId="0"/>
      <p:bldP spid="27" grpId="0"/>
      <p:bldP spid="29" grpId="0"/>
      <p:bldP spid="30" grpId="0"/>
      <p:bldP spid="34" grpId="0"/>
      <p:bldP spid="40" grpId="0"/>
      <p:bldP spid="44" grpId="0"/>
      <p:bldP spid="63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17C16-D542-4935-8C4C-4A04566BF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2799" y="201561"/>
            <a:ext cx="10271382" cy="6553199"/>
          </a:xfrm>
        </p:spPr>
        <p:txBody>
          <a:bodyPr/>
          <a:lstStyle/>
          <a:p>
            <a:pPr marL="0" indent="0">
              <a:buNone/>
            </a:pPr>
            <a:r>
              <a:rPr lang="en-US" sz="3500" dirty="0">
                <a:solidFill>
                  <a:srgbClr val="3A3A3A"/>
                </a:solidFill>
                <a:latin typeface="Open Sans"/>
              </a:rPr>
              <a:t>Minimum Price</a:t>
            </a:r>
          </a:p>
          <a:p>
            <a:r>
              <a:rPr lang="en-US" b="0" i="0" dirty="0">
                <a:solidFill>
                  <a:srgbClr val="3A3A3A"/>
                </a:solidFill>
                <a:effectLst/>
                <a:latin typeface="Open Sans"/>
              </a:rPr>
              <a:t>Minimum prices are used to give producers a higher income. For example, they are used to increase the income of farmers producing food.</a:t>
            </a:r>
          </a:p>
          <a:p>
            <a:r>
              <a:rPr lang="en-US" dirty="0">
                <a:solidFill>
                  <a:srgbClr val="3A3A3A"/>
                </a:solidFill>
                <a:latin typeface="Open Sans"/>
              </a:rPr>
              <a:t>Discourage the consumption of good </a:t>
            </a:r>
            <a:r>
              <a:rPr lang="en-US" dirty="0" err="1">
                <a:solidFill>
                  <a:srgbClr val="3A3A3A"/>
                </a:solidFill>
                <a:latin typeface="Open Sans"/>
              </a:rPr>
              <a:t>Eg</a:t>
            </a:r>
            <a:r>
              <a:rPr lang="en-US" dirty="0">
                <a:solidFill>
                  <a:srgbClr val="3A3A3A"/>
                </a:solidFill>
                <a:latin typeface="Open Sans"/>
              </a:rPr>
              <a:t>: Alcohol</a:t>
            </a:r>
          </a:p>
          <a:p>
            <a:r>
              <a:rPr lang="en-US" dirty="0">
                <a:solidFill>
                  <a:srgbClr val="3A3A3A"/>
                </a:solidFill>
                <a:latin typeface="Open Sans"/>
              </a:rPr>
              <a:t>Higher prices of goods.</a:t>
            </a:r>
          </a:p>
          <a:p>
            <a:r>
              <a:rPr lang="en-US" dirty="0">
                <a:solidFill>
                  <a:srgbClr val="3A3A3A"/>
                </a:solidFill>
                <a:latin typeface="Open Sans"/>
              </a:rPr>
              <a:t>Over supply and inefficiency.</a:t>
            </a:r>
          </a:p>
          <a:p>
            <a:r>
              <a:rPr lang="en-US" dirty="0">
                <a:solidFill>
                  <a:srgbClr val="3A3A3A"/>
                </a:solidFill>
                <a:latin typeface="Open Sans"/>
              </a:rPr>
              <a:t>Government can eliminate surplus by buying excess supply.</a:t>
            </a:r>
          </a:p>
          <a:p>
            <a:endParaRPr lang="en-IN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97B1B51-A39E-441F-99A7-22104D82DABC}"/>
              </a:ext>
            </a:extLst>
          </p:cNvPr>
          <p:cNvCxnSpPr>
            <a:cxnSpLocks/>
          </p:cNvCxnSpPr>
          <p:nvPr/>
        </p:nvCxnSpPr>
        <p:spPr>
          <a:xfrm flipH="1">
            <a:off x="8564898" y="3497471"/>
            <a:ext cx="11575" cy="241255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108467B-66DA-420D-9F39-03C58F6576DF}"/>
              </a:ext>
            </a:extLst>
          </p:cNvPr>
          <p:cNvCxnSpPr>
            <a:cxnSpLocks/>
          </p:cNvCxnSpPr>
          <p:nvPr/>
        </p:nvCxnSpPr>
        <p:spPr>
          <a:xfrm>
            <a:off x="8564898" y="5910024"/>
            <a:ext cx="2703324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DC61055-DA77-4067-A93C-79B58B07DF99}"/>
              </a:ext>
            </a:extLst>
          </p:cNvPr>
          <p:cNvCxnSpPr/>
          <p:nvPr/>
        </p:nvCxnSpPr>
        <p:spPr>
          <a:xfrm>
            <a:off x="8568828" y="3736248"/>
            <a:ext cx="1740431" cy="135049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175B3D0-DFC3-4BF2-84E9-638603515CF1}"/>
              </a:ext>
            </a:extLst>
          </p:cNvPr>
          <p:cNvCxnSpPr>
            <a:cxnSpLocks/>
          </p:cNvCxnSpPr>
          <p:nvPr/>
        </p:nvCxnSpPr>
        <p:spPr>
          <a:xfrm flipV="1">
            <a:off x="8595348" y="3736248"/>
            <a:ext cx="1945191" cy="176213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F13E91B-34D1-4B39-8AAA-144E405A51A2}"/>
              </a:ext>
            </a:extLst>
          </p:cNvPr>
          <p:cNvCxnSpPr>
            <a:cxnSpLocks/>
          </p:cNvCxnSpPr>
          <p:nvPr/>
        </p:nvCxnSpPr>
        <p:spPr>
          <a:xfrm flipH="1">
            <a:off x="8552947" y="4088195"/>
            <a:ext cx="2345951" cy="7034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12E3306-8AC4-44D0-9EF6-919776C6E44C}"/>
              </a:ext>
            </a:extLst>
          </p:cNvPr>
          <p:cNvCxnSpPr>
            <a:cxnSpLocks/>
          </p:cNvCxnSpPr>
          <p:nvPr/>
        </p:nvCxnSpPr>
        <p:spPr>
          <a:xfrm>
            <a:off x="9026045" y="4143426"/>
            <a:ext cx="2989" cy="1831845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A8D252-C17A-4898-AAB8-617800E6BF77}"/>
              </a:ext>
            </a:extLst>
          </p:cNvPr>
          <p:cNvCxnSpPr>
            <a:cxnSpLocks/>
          </p:cNvCxnSpPr>
          <p:nvPr/>
        </p:nvCxnSpPr>
        <p:spPr>
          <a:xfrm>
            <a:off x="8564898" y="4530739"/>
            <a:ext cx="1003045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A2386C-F9E8-412F-87CB-FC77D873A408}"/>
              </a:ext>
            </a:extLst>
          </p:cNvPr>
          <p:cNvCxnSpPr>
            <a:cxnSpLocks/>
          </p:cNvCxnSpPr>
          <p:nvPr/>
        </p:nvCxnSpPr>
        <p:spPr>
          <a:xfrm>
            <a:off x="10184068" y="4088195"/>
            <a:ext cx="0" cy="188646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E749BD-3047-4522-8E00-34879FD948DB}"/>
              </a:ext>
            </a:extLst>
          </p:cNvPr>
          <p:cNvCxnSpPr>
            <a:cxnSpLocks/>
          </p:cNvCxnSpPr>
          <p:nvPr/>
        </p:nvCxnSpPr>
        <p:spPr>
          <a:xfrm>
            <a:off x="9673128" y="4530739"/>
            <a:ext cx="0" cy="139384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C094976-ECE6-4AE6-9998-61E904EC2AF9}"/>
              </a:ext>
            </a:extLst>
          </p:cNvPr>
          <p:cNvSpPr txBox="1"/>
          <p:nvPr/>
        </p:nvSpPr>
        <p:spPr>
          <a:xfrm>
            <a:off x="8462221" y="3156659"/>
            <a:ext cx="74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err="1"/>
              <a:t>Pr</a:t>
            </a:r>
            <a:endParaRPr lang="en-IN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AAED2F-0AAB-4CB9-B887-31AB5A15B5CE}"/>
              </a:ext>
            </a:extLst>
          </p:cNvPr>
          <p:cNvSpPr txBox="1"/>
          <p:nvPr/>
        </p:nvSpPr>
        <p:spPr>
          <a:xfrm>
            <a:off x="8288758" y="4339293"/>
            <a:ext cx="74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CF155F-5B37-485C-8EEF-CF716D0A9F28}"/>
              </a:ext>
            </a:extLst>
          </p:cNvPr>
          <p:cNvSpPr txBox="1"/>
          <p:nvPr/>
        </p:nvSpPr>
        <p:spPr>
          <a:xfrm>
            <a:off x="10540539" y="5401397"/>
            <a:ext cx="74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A16DDE-01E9-4702-A64D-BDCC10DDC31A}"/>
              </a:ext>
            </a:extLst>
          </p:cNvPr>
          <p:cNvSpPr txBox="1"/>
          <p:nvPr/>
        </p:nvSpPr>
        <p:spPr>
          <a:xfrm>
            <a:off x="9976130" y="5924582"/>
            <a:ext cx="495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E83DAB-F992-4CDB-BA5F-EA545651E659}"/>
              </a:ext>
            </a:extLst>
          </p:cNvPr>
          <p:cNvSpPr txBox="1"/>
          <p:nvPr/>
        </p:nvSpPr>
        <p:spPr>
          <a:xfrm>
            <a:off x="8249116" y="3920795"/>
            <a:ext cx="3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P</a:t>
            </a:r>
            <a:r>
              <a:rPr lang="en-IN" sz="1100" dirty="0"/>
              <a:t>1</a:t>
            </a:r>
            <a:endParaRPr lang="en-IN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D0288E-FD9B-49FD-B0D2-4A191EB19FBA}"/>
              </a:ext>
            </a:extLst>
          </p:cNvPr>
          <p:cNvSpPr txBox="1"/>
          <p:nvPr/>
        </p:nvSpPr>
        <p:spPr>
          <a:xfrm>
            <a:off x="10454077" y="3427828"/>
            <a:ext cx="74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0208C7-4F84-4D97-B81E-F56F7BA5C433}"/>
              </a:ext>
            </a:extLst>
          </p:cNvPr>
          <p:cNvSpPr txBox="1"/>
          <p:nvPr/>
        </p:nvSpPr>
        <p:spPr>
          <a:xfrm>
            <a:off x="8823364" y="5924583"/>
            <a:ext cx="74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35C401-9DA9-489C-8D22-5A350634F84F}"/>
              </a:ext>
            </a:extLst>
          </p:cNvPr>
          <p:cNvSpPr txBox="1"/>
          <p:nvPr/>
        </p:nvSpPr>
        <p:spPr>
          <a:xfrm>
            <a:off x="9510701" y="5910023"/>
            <a:ext cx="372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462A07B-7616-4A95-887A-DDFFFD0A2A4D}"/>
              </a:ext>
            </a:extLst>
          </p:cNvPr>
          <p:cNvSpPr txBox="1"/>
          <p:nvPr/>
        </p:nvSpPr>
        <p:spPr>
          <a:xfrm>
            <a:off x="9662175" y="4395970"/>
            <a:ext cx="234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97E94D-9ED9-4D5A-B5DD-16C3B7CDAC9C}"/>
              </a:ext>
            </a:extLst>
          </p:cNvPr>
          <p:cNvSpPr txBox="1"/>
          <p:nvPr/>
        </p:nvSpPr>
        <p:spPr>
          <a:xfrm>
            <a:off x="11254700" y="5770695"/>
            <a:ext cx="74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Qty</a:t>
            </a:r>
          </a:p>
        </p:txBody>
      </p:sp>
    </p:spTree>
    <p:extLst>
      <p:ext uri="{BB962C8B-B14F-4D97-AF65-F5344CB8AC3E}">
        <p14:creationId xmlns:p14="http://schemas.microsoft.com/office/powerpoint/2010/main" val="308313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9C0E6-9FB5-4A97-B6A4-9D41FEE21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545" y="0"/>
            <a:ext cx="8911687" cy="1280890"/>
          </a:xfrm>
        </p:spPr>
        <p:txBody>
          <a:bodyPr/>
          <a:lstStyle/>
          <a:p>
            <a:r>
              <a:rPr lang="en-IN" dirty="0"/>
              <a:t>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FCF5D-01A2-4907-9538-46190507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3545" y="1111348"/>
            <a:ext cx="9521067" cy="4799874"/>
          </a:xfrm>
        </p:spPr>
        <p:txBody>
          <a:bodyPr/>
          <a:lstStyle/>
          <a:p>
            <a:r>
              <a:rPr lang="en-IN" dirty="0"/>
              <a:t>Regulations is a set of rules or laws imposed by the government to prohibit certain actions and behaviour of firm and individuals.</a:t>
            </a:r>
          </a:p>
          <a:p>
            <a:r>
              <a:rPr lang="en-IN" dirty="0"/>
              <a:t>To minimize information gaps.</a:t>
            </a:r>
          </a:p>
          <a:p>
            <a:r>
              <a:rPr lang="en-IN" dirty="0"/>
              <a:t>To control externalities.</a:t>
            </a:r>
          </a:p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946976F-0F64-405B-BFBC-240A30191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100997"/>
              </p:ext>
            </p:extLst>
          </p:nvPr>
        </p:nvGraphicFramePr>
        <p:xfrm>
          <a:off x="2080455" y="2769605"/>
          <a:ext cx="9694203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487">
                  <a:extLst>
                    <a:ext uri="{9D8B030D-6E8A-4147-A177-3AD203B41FA5}">
                      <a16:colId xmlns:a16="http://schemas.microsoft.com/office/drawing/2014/main" val="2656956213"/>
                    </a:ext>
                  </a:extLst>
                </a:gridCol>
                <a:gridCol w="5095716">
                  <a:extLst>
                    <a:ext uri="{9D8B030D-6E8A-4147-A177-3AD203B41FA5}">
                      <a16:colId xmlns:a16="http://schemas.microsoft.com/office/drawing/2014/main" val="37290592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157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dirty="0"/>
                        <a:t>Simple and Easy to understand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dirty="0"/>
                        <a:t>Decision taken quickly.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dirty="0"/>
                        <a:t>Clear signal what is wrong.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dirty="0"/>
                        <a:t>Fairer than taxes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dirty="0"/>
                        <a:t>Difficult to fix right level of regulation.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dirty="0"/>
                        <a:t>Socially inefficient to ban everything.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dirty="0"/>
                        <a:t>Hard to enforce.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dirty="0"/>
                        <a:t>Setting equal limits for all firms means higher costs to society.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884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38896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805</TotalTime>
  <Words>699</Words>
  <Application>Microsoft Office PowerPoint</Application>
  <PresentationFormat>Widescreen</PresentationFormat>
  <Paragraphs>168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Open Sans</vt:lpstr>
      <vt:lpstr>Wingdings 3</vt:lpstr>
      <vt:lpstr>Wisp</vt:lpstr>
      <vt:lpstr>Ch 19  Purpose and Methods of Government Intervention</vt:lpstr>
      <vt:lpstr>Learning Objectives:</vt:lpstr>
      <vt:lpstr>Purpose of Government Intervention</vt:lpstr>
      <vt:lpstr>PowerPoint Presentation</vt:lpstr>
      <vt:lpstr>Indirect taxes</vt:lpstr>
      <vt:lpstr>Subsidy</vt:lpstr>
      <vt:lpstr>Maximum Price</vt:lpstr>
      <vt:lpstr>PowerPoint Presentation</vt:lpstr>
      <vt:lpstr>Regulations</vt:lpstr>
      <vt:lpstr>Tradable Pollution permits</vt:lpstr>
      <vt:lpstr>State provision of public goods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19  Purpose and Methods of Government Intervention</dc:title>
  <dc:creator>shabi zaidi</dc:creator>
  <cp:lastModifiedBy>shabi zaidi</cp:lastModifiedBy>
  <cp:revision>49</cp:revision>
  <dcterms:created xsi:type="dcterms:W3CDTF">2020-09-28T10:25:14Z</dcterms:created>
  <dcterms:modified xsi:type="dcterms:W3CDTF">2022-01-16T08:29:33Z</dcterms:modified>
</cp:coreProperties>
</file>