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861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272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4824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2474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0141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7973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6453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6786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951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773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596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037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485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005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35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832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496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12C7F86-F29E-4E03-8949-2FE6C69FDFC6}" type="datetimeFigureOut">
              <a:rPr lang="en-IN" smtClean="0"/>
              <a:t>04-10-2020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F645B-C38C-425B-A02E-0B64DF94B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006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32053-4AED-48E2-81C3-4F901B874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704110" cy="3329581"/>
          </a:xfrm>
        </p:spPr>
        <p:txBody>
          <a:bodyPr/>
          <a:lstStyle/>
          <a:p>
            <a:r>
              <a:rPr lang="en-IN" dirty="0"/>
              <a:t>Ch 20 </a:t>
            </a:r>
            <a:br>
              <a:rPr lang="en-IN" dirty="0"/>
            </a:br>
            <a:r>
              <a:rPr lang="en-IN" dirty="0"/>
              <a:t>Government Failure</a:t>
            </a:r>
          </a:p>
        </p:txBody>
      </p:sp>
    </p:spTree>
    <p:extLst>
      <p:ext uri="{BB962C8B-B14F-4D97-AF65-F5344CB8AC3E}">
        <p14:creationId xmlns:p14="http://schemas.microsoft.com/office/powerpoint/2010/main" val="224251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3E45E-F78B-4314-A994-8983565DA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AE162-E5EC-4865-9CC6-ADC615A3F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Understand the government failure as intervention that results in a net welfare loss.</a:t>
            </a:r>
          </a:p>
          <a:p>
            <a:r>
              <a:rPr lang="en-IN" dirty="0"/>
              <a:t>Understand the causes of government failure.</a:t>
            </a:r>
          </a:p>
        </p:txBody>
      </p:sp>
    </p:spTree>
    <p:extLst>
      <p:ext uri="{BB962C8B-B14F-4D97-AF65-F5344CB8AC3E}">
        <p14:creationId xmlns:p14="http://schemas.microsoft.com/office/powerpoint/2010/main" val="2040586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C30F-AA51-4D1C-A1EB-6A4B34C7C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Government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67603-9818-402B-89B4-24390AD6F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Government failure occurs when it intervenes in the market but this intervention leads to a net loss of economic welfare rather than gain.</a:t>
            </a:r>
          </a:p>
          <a:p>
            <a:r>
              <a:rPr lang="en-IN" dirty="0"/>
              <a:t>Total social costs &gt; Total social benefits</a:t>
            </a:r>
          </a:p>
        </p:txBody>
      </p:sp>
    </p:spTree>
    <p:extLst>
      <p:ext uri="{BB962C8B-B14F-4D97-AF65-F5344CB8AC3E}">
        <p14:creationId xmlns:p14="http://schemas.microsoft.com/office/powerpoint/2010/main" val="215710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2B43C-74C4-4FF9-BB52-D135C1C26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Distortion of Price Signals.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A6B2A-7C54-4641-9C38-294123EC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/>
              <a:t>Government intervention change price signals in the market.</a:t>
            </a:r>
          </a:p>
          <a:p>
            <a:r>
              <a:rPr lang="en-IN" sz="2400" dirty="0"/>
              <a:t>E.g.: Government intervenes in domestic agricultural markets to support farmers.</a:t>
            </a:r>
          </a:p>
          <a:p>
            <a:pPr lvl="1"/>
            <a:r>
              <a:rPr lang="en-IN" sz="2000" dirty="0"/>
              <a:t>Government failure will occur if loss to consumers &gt; gain to farmers</a:t>
            </a:r>
          </a:p>
          <a:p>
            <a:r>
              <a:rPr lang="en-IN" sz="2400" dirty="0"/>
              <a:t>E.g.: Government intervenes in labour market to protect workers.</a:t>
            </a:r>
          </a:p>
          <a:p>
            <a:pPr lvl="1"/>
            <a:r>
              <a:rPr lang="en-IN" sz="2000" dirty="0"/>
              <a:t>Government raise income levels by setting high minimum wage.</a:t>
            </a:r>
          </a:p>
          <a:p>
            <a:pPr lvl="1"/>
            <a:r>
              <a:rPr lang="en-IN" sz="2000" dirty="0"/>
              <a:t>Government may raise unemployment benefits.</a:t>
            </a:r>
          </a:p>
        </p:txBody>
      </p:sp>
    </p:spTree>
    <p:extLst>
      <p:ext uri="{BB962C8B-B14F-4D97-AF65-F5344CB8AC3E}">
        <p14:creationId xmlns:p14="http://schemas.microsoft.com/office/powerpoint/2010/main" val="122816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8ECF4-5627-4AC8-A34E-43F00B9DF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Unintended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9F3C3-A03C-4A23-AF27-8B4EA473A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Government intervention creates unintended consequences.</a:t>
            </a:r>
          </a:p>
          <a:p>
            <a:r>
              <a:rPr lang="en-IN" sz="2800" dirty="0"/>
              <a:t>EU implemented CAP(Common agricultural policy)</a:t>
            </a:r>
          </a:p>
          <a:p>
            <a:pPr lvl="1"/>
            <a:r>
              <a:rPr lang="en-IN" sz="2400" dirty="0"/>
              <a:t>Consequences:</a:t>
            </a:r>
          </a:p>
          <a:p>
            <a:pPr lvl="2"/>
            <a:r>
              <a:rPr lang="en-IN" sz="2000" dirty="0"/>
              <a:t>Most of the EU budget was spent on this policy.</a:t>
            </a:r>
          </a:p>
          <a:p>
            <a:pPr lvl="2"/>
            <a:r>
              <a:rPr lang="en-IN" sz="2000" dirty="0"/>
              <a:t>EU consumers paid higher prices for food.</a:t>
            </a:r>
          </a:p>
          <a:p>
            <a:pPr lvl="2"/>
            <a:r>
              <a:rPr lang="en-IN" sz="2000" dirty="0"/>
              <a:t>Depressed world prices of certain agricultural products</a:t>
            </a:r>
          </a:p>
        </p:txBody>
      </p:sp>
    </p:spTree>
    <p:extLst>
      <p:ext uri="{BB962C8B-B14F-4D97-AF65-F5344CB8AC3E}">
        <p14:creationId xmlns:p14="http://schemas.microsoft.com/office/powerpoint/2010/main" val="14377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2F141-6CBC-4CDF-BC91-CD9416EB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611" y="0"/>
            <a:ext cx="9404723" cy="858129"/>
          </a:xfrm>
        </p:spPr>
        <p:txBody>
          <a:bodyPr/>
          <a:lstStyle/>
          <a:p>
            <a:r>
              <a:rPr lang="en-IN" dirty="0"/>
              <a:t>Excessive Administration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8C6EE-5652-4E99-8625-93BA0412B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611" y="858129"/>
            <a:ext cx="9404723" cy="5781822"/>
          </a:xfrm>
        </p:spPr>
        <p:txBody>
          <a:bodyPr>
            <a:normAutofit/>
          </a:bodyPr>
          <a:lstStyle/>
          <a:p>
            <a:r>
              <a:rPr lang="en-IN" sz="2400" dirty="0"/>
              <a:t>Administrative costs of correcting market failure are larger than welfare benefits from correction of market failure.</a:t>
            </a:r>
          </a:p>
          <a:p>
            <a:endParaRPr lang="en-IN" sz="2400" dirty="0"/>
          </a:p>
          <a:p>
            <a:endParaRPr lang="en-IN" dirty="0"/>
          </a:p>
          <a:p>
            <a:pPr marL="0" indent="0">
              <a:buNone/>
            </a:pPr>
            <a:r>
              <a:rPr lang="en-IN" sz="3600" dirty="0"/>
              <a:t>Information Gaps</a:t>
            </a:r>
          </a:p>
          <a:p>
            <a:r>
              <a:rPr lang="en-IN" sz="2400" dirty="0"/>
              <a:t>Government rarely posses complete information.</a:t>
            </a:r>
          </a:p>
          <a:p>
            <a:r>
              <a:rPr lang="en-IN" sz="2400" dirty="0"/>
              <a:t>Information available is positively misleading.</a:t>
            </a:r>
          </a:p>
          <a:p>
            <a:r>
              <a:rPr lang="en-IN" sz="2400" dirty="0"/>
              <a:t>Government may make wrong policy decisions.</a:t>
            </a:r>
          </a:p>
          <a:p>
            <a:endParaRPr lang="en-IN" sz="2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02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A9B2-5555-47E7-80B0-7ED38B55C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09601"/>
            <a:ext cx="9404723" cy="769033"/>
          </a:xfrm>
        </p:spPr>
        <p:txBody>
          <a:bodyPr/>
          <a:lstStyle/>
          <a:p>
            <a:r>
              <a:rPr lang="en-IN" dirty="0"/>
              <a:t>Conflicting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28F6D-0EF8-4BC8-88ED-50EF86FA3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78634"/>
            <a:ext cx="8946541" cy="4869765"/>
          </a:xfrm>
        </p:spPr>
        <p:txBody>
          <a:bodyPr/>
          <a:lstStyle/>
          <a:p>
            <a:r>
              <a:rPr lang="en-IN" dirty="0"/>
              <a:t>When there are conflicting objectives government may make wrong policy decisions resulting in lower economic welfare.</a:t>
            </a:r>
          </a:p>
          <a:p>
            <a:r>
              <a:rPr lang="en-IN" dirty="0"/>
              <a:t>Due to lack of information.</a:t>
            </a:r>
          </a:p>
          <a:p>
            <a:r>
              <a:rPr lang="en-IN" dirty="0"/>
              <a:t>Acting as per political beliefs.</a:t>
            </a:r>
          </a:p>
          <a:p>
            <a:endParaRPr lang="en-IN" dirty="0"/>
          </a:p>
          <a:p>
            <a:r>
              <a:rPr lang="en-IN" sz="3200" dirty="0"/>
              <a:t>Politicians maximise their own welfare</a:t>
            </a:r>
          </a:p>
          <a:p>
            <a:r>
              <a:rPr lang="en-IN" dirty="0"/>
              <a:t>Public choice theory suggests that politicians act in a way that maximises their own utility whether or not it improves welfare of the citizens.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3554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0A032-969A-4703-B5C0-B48B21E8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Market VS Government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0F042-CDF4-4ACE-87CF-5F5136CC4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400" dirty="0"/>
              <a:t>Market failure should be corrected by government.</a:t>
            </a:r>
          </a:p>
          <a:p>
            <a:r>
              <a:rPr lang="en-IN" sz="2400" dirty="0"/>
              <a:t>But government can fail too.</a:t>
            </a:r>
          </a:p>
          <a:p>
            <a:r>
              <a:rPr lang="en-IN" sz="2400" dirty="0"/>
              <a:t>Right-wing political views: Government failure is large and frequent.</a:t>
            </a:r>
          </a:p>
          <a:p>
            <a:r>
              <a:rPr lang="en-IN" sz="2400" dirty="0"/>
              <a:t>Left-wing political views: Market failure are large and frequent.</a:t>
            </a:r>
          </a:p>
          <a:p>
            <a:r>
              <a:rPr lang="en-IN" sz="2400" dirty="0"/>
              <a:t>Market failure is widespread and markets do need controlling by government to some extent. </a:t>
            </a:r>
          </a:p>
          <a:p>
            <a:r>
              <a:rPr lang="en-IN" sz="2400" dirty="0"/>
              <a:t>Markets often perform a better job in allocation of resources than government.</a:t>
            </a:r>
          </a:p>
        </p:txBody>
      </p:sp>
    </p:spTree>
    <p:extLst>
      <p:ext uri="{BB962C8B-B14F-4D97-AF65-F5344CB8AC3E}">
        <p14:creationId xmlns:p14="http://schemas.microsoft.com/office/powerpoint/2010/main" val="3707231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345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Ch 20  Government Failure</vt:lpstr>
      <vt:lpstr>Learning Objectives:</vt:lpstr>
      <vt:lpstr>Government Failure</vt:lpstr>
      <vt:lpstr>Distortion of Price Signals.</vt:lpstr>
      <vt:lpstr>Unintended Consequences</vt:lpstr>
      <vt:lpstr>Excessive Administration costs</vt:lpstr>
      <vt:lpstr>Conflicting Objectives</vt:lpstr>
      <vt:lpstr>Market VS Government Failure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20  Government Failure</dc:title>
  <dc:creator>shabi zaidi</dc:creator>
  <cp:lastModifiedBy>shabi zaidi</cp:lastModifiedBy>
  <cp:revision>6</cp:revision>
  <dcterms:created xsi:type="dcterms:W3CDTF">2020-10-04T04:28:23Z</dcterms:created>
  <dcterms:modified xsi:type="dcterms:W3CDTF">2020-10-04T05:01:44Z</dcterms:modified>
</cp:coreProperties>
</file>