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4" r:id="rId1"/>
  </p:sldMasterIdLst>
  <p:sldIdLst>
    <p:sldId id="256" r:id="rId2"/>
    <p:sldId id="269" r:id="rId3"/>
    <p:sldId id="270" r:id="rId4"/>
    <p:sldId id="257" r:id="rId5"/>
    <p:sldId id="258" r:id="rId6"/>
    <p:sldId id="259" r:id="rId7"/>
    <p:sldId id="260" r:id="rId8"/>
    <p:sldId id="261" r:id="rId9"/>
    <p:sldId id="262" r:id="rId10"/>
    <p:sldId id="267" r:id="rId11"/>
    <p:sldId id="263" r:id="rId12"/>
    <p:sldId id="264" r:id="rId13"/>
    <p:sldId id="265" r:id="rId14"/>
    <p:sldId id="266" r:id="rId15"/>
    <p:sldId id="268" r:id="rId1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5" d="100"/>
          <a:sy n="65" d="100"/>
        </p:scale>
        <p:origin x="83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9980" y="882376"/>
            <a:ext cx="996696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7200" b="1" cap="all" baseline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09530" y="3869634"/>
            <a:ext cx="8767860" cy="1388165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2A2A927D-4AF3-40DC-A4CF-467635EB3007}" type="datetimeFigureOut">
              <a:rPr lang="en-IN" smtClean="0"/>
              <a:t>01-11-2022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2F4B4E5-5A86-4A50-B097-7055E269EE9D}" type="slidenum">
              <a:rPr lang="en-IN" smtClean="0"/>
              <a:t>‹#›</a:t>
            </a:fld>
            <a:endParaRPr lang="en-IN"/>
          </a:p>
        </p:txBody>
      </p:sp>
      <p:cxnSp>
        <p:nvCxnSpPr>
          <p:cNvPr id="8" name="Straight Connector 7"/>
          <p:cNvCxnSpPr/>
          <p:nvPr/>
        </p:nvCxnSpPr>
        <p:spPr>
          <a:xfrm>
            <a:off x="1978660" y="3733800"/>
            <a:ext cx="8229601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307999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A927D-4AF3-40DC-A4CF-467635EB3007}" type="datetimeFigureOut">
              <a:rPr lang="en-IN" smtClean="0"/>
              <a:t>01-11-2022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4B4E5-5A86-4A50-B097-7055E269EE9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4799880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324100" cy="5410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762000"/>
            <a:ext cx="7429500" cy="5410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A927D-4AF3-40DC-A4CF-467635EB3007}" type="datetimeFigureOut">
              <a:rPr lang="en-IN" smtClean="0"/>
              <a:t>01-11-2022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4B4E5-5A86-4A50-B097-7055E269EE9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1679472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A927D-4AF3-40DC-A4CF-467635EB3007}" type="datetimeFigureOut">
              <a:rPr lang="en-IN" smtClean="0"/>
              <a:t>01-11-2022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4B4E5-5A86-4A50-B097-7055E269EE9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244957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424" y="1173575"/>
            <a:ext cx="9966960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7200" b="0" cap="all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09928" y="4154520"/>
            <a:ext cx="8769096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2200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A927D-4AF3-40DC-A4CF-467635EB3007}" type="datetimeFigureOut">
              <a:rPr lang="en-IN" smtClean="0"/>
              <a:t>01-11-2022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4B4E5-5A86-4A50-B097-7055E269EE9D}" type="slidenum">
              <a:rPr lang="en-IN" smtClean="0"/>
              <a:t>‹#›</a:t>
            </a:fld>
            <a:endParaRPr lang="en-IN"/>
          </a:p>
        </p:txBody>
      </p:sp>
      <p:cxnSp>
        <p:nvCxnSpPr>
          <p:cNvPr id="7" name="Straight Connector 6"/>
          <p:cNvCxnSpPr/>
          <p:nvPr/>
        </p:nvCxnSpPr>
        <p:spPr>
          <a:xfrm>
            <a:off x="1981200" y="4020408"/>
            <a:ext cx="82296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885997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3000" y="2057399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67612" y="2057400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A927D-4AF3-40DC-A4CF-467635EB3007}" type="datetimeFigureOut">
              <a:rPr lang="en-IN" smtClean="0"/>
              <a:t>01-11-2022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4B4E5-5A86-4A50-B097-7055E269EE9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8369073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01511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3000" y="2721483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69173" y="1999032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69173" y="2719322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A927D-4AF3-40DC-A4CF-467635EB3007}" type="datetimeFigureOut">
              <a:rPr lang="en-IN" smtClean="0"/>
              <a:t>01-11-2022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4B4E5-5A86-4A50-B097-7055E269EE9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4263346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A927D-4AF3-40DC-A4CF-467635EB3007}" type="datetimeFigureOut">
              <a:rPr lang="en-IN" smtClean="0"/>
              <a:t>01-11-2022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4B4E5-5A86-4A50-B097-7055E269EE9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7598468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A927D-4AF3-40DC-A4CF-467635EB3007}" type="datetimeFigureOut">
              <a:rPr lang="en-IN" smtClean="0"/>
              <a:t>01-11-2022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4B4E5-5A86-4A50-B097-7055E269EE9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4491891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52159" y="1097280"/>
            <a:ext cx="5212080" cy="46634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30175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A927D-4AF3-40DC-A4CF-467635EB3007}" type="datetimeFigureOut">
              <a:rPr lang="en-IN" smtClean="0"/>
              <a:t>01-11-2022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4B4E5-5A86-4A50-B097-7055E269EE9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7239783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13248" y="1069847"/>
            <a:ext cx="6099048" cy="4800600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A927D-4AF3-40DC-A4CF-467635EB3007}" type="datetimeFigureOut">
              <a:rPr lang="en-IN" smtClean="0"/>
              <a:t>01-11-2022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4B4E5-5A86-4A50-B097-7055E269EE9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356081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57400"/>
            <a:ext cx="9872871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1"/>
                </a:solidFill>
              </a:defRPr>
            </a:lvl1pPr>
          </a:lstStyle>
          <a:p>
            <a:fld id="{2A2A927D-4AF3-40DC-A4CF-467635EB3007}" type="datetimeFigureOut">
              <a:rPr lang="en-IN" smtClean="0"/>
              <a:t>01-11-2022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1"/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fld id="{02F4B4E5-5A86-4A50-B097-7055E269EE9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170549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  <p:sldLayoutId id="2147483718" r:id="rId4"/>
    <p:sldLayoutId id="2147483719" r:id="rId5"/>
    <p:sldLayoutId id="2147483720" r:id="rId6"/>
    <p:sldLayoutId id="2147483721" r:id="rId7"/>
    <p:sldLayoutId id="2147483722" r:id="rId8"/>
    <p:sldLayoutId id="2147483723" r:id="rId9"/>
    <p:sldLayoutId id="2147483724" r:id="rId10"/>
    <p:sldLayoutId id="214748372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182880" algn="l" defTabSz="914400" rtl="0" eaLnBrk="1" latinLnBrk="0" hangingPunct="1">
        <a:lnSpc>
          <a:spcPct val="90000"/>
        </a:lnSpc>
        <a:spcBef>
          <a:spcPts val="1400"/>
        </a:spcBef>
        <a:buClr>
          <a:schemeClr val="accent1"/>
        </a:buClr>
        <a:buSzPct val="80000"/>
        <a:buFont typeface="Corbel" pitchFamily="34" charset="0"/>
        <a:buChar char="•"/>
        <a:defRPr sz="22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20D65C-93D0-4327-BBB1-EFE25EC73BE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IN" dirty="0"/>
              <a:t>Chapter 1 </a:t>
            </a:r>
            <a:br>
              <a:rPr lang="en-IN" dirty="0"/>
            </a:br>
            <a:r>
              <a:rPr lang="en-IN" dirty="0"/>
              <a:t>Types of Business</a:t>
            </a:r>
          </a:p>
        </p:txBody>
      </p:sp>
    </p:spTree>
    <p:extLst>
      <p:ext uri="{BB962C8B-B14F-4D97-AF65-F5344CB8AC3E}">
        <p14:creationId xmlns:p14="http://schemas.microsoft.com/office/powerpoint/2010/main" val="146161978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C229EBED-BEF0-4FB3-8AB7-8D638DBB5E0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31210385"/>
              </p:ext>
            </p:extLst>
          </p:nvPr>
        </p:nvGraphicFramePr>
        <p:xfrm>
          <a:off x="1318985" y="564043"/>
          <a:ext cx="9554030" cy="3474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777015">
                  <a:extLst>
                    <a:ext uri="{9D8B030D-6E8A-4147-A177-3AD203B41FA5}">
                      <a16:colId xmlns:a16="http://schemas.microsoft.com/office/drawing/2014/main" val="87736765"/>
                    </a:ext>
                  </a:extLst>
                </a:gridCol>
                <a:gridCol w="4777015">
                  <a:extLst>
                    <a:ext uri="{9D8B030D-6E8A-4147-A177-3AD203B41FA5}">
                      <a16:colId xmlns:a16="http://schemas.microsoft.com/office/drawing/2014/main" val="1536177978"/>
                    </a:ext>
                  </a:extLst>
                </a:gridCol>
              </a:tblGrid>
              <a:tr h="244211">
                <a:tc>
                  <a:txBody>
                    <a:bodyPr/>
                    <a:lstStyle/>
                    <a:p>
                      <a:r>
                        <a:rPr lang="en-IN" sz="2400" dirty="0"/>
                        <a:t>Private limited companies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2400" dirty="0"/>
                        <a:t>Public limited companies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21494696"/>
                  </a:ext>
                </a:extLst>
              </a:tr>
              <a:tr h="1611792">
                <a:tc>
                  <a:txBody>
                    <a:bodyPr/>
                    <a:lstStyle/>
                    <a:p>
                      <a:r>
                        <a:rPr lang="en-IN" sz="2400" dirty="0"/>
                        <a:t>Shareholders have to agree who can buy the shares. Shares only sold to friends or family.</a:t>
                      </a:r>
                    </a:p>
                    <a:p>
                      <a:endParaRPr lang="en-IN" sz="2400" dirty="0"/>
                    </a:p>
                    <a:p>
                      <a:r>
                        <a:rPr lang="en-IN" sz="2400" dirty="0"/>
                        <a:t>Restriction on number of shares held by shareholders</a:t>
                      </a:r>
                    </a:p>
                    <a:p>
                      <a:endParaRPr lang="en-IN" sz="2400" dirty="0"/>
                    </a:p>
                    <a:p>
                      <a:r>
                        <a:rPr lang="en-IN" sz="2400" dirty="0"/>
                        <a:t>‘Ltd’ or ‘Pvt Ltd’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2400" dirty="0"/>
                        <a:t>Share traded freely on stock exchange in own country or in foreign stock exchange</a:t>
                      </a:r>
                    </a:p>
                    <a:p>
                      <a:endParaRPr lang="en-IN" sz="2400" dirty="0"/>
                    </a:p>
                    <a:p>
                      <a:r>
                        <a:rPr lang="en-IN" sz="2400" dirty="0"/>
                        <a:t>‘Plc’ or ‘Ltd’ or nothing added to the name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6643397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6148472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D0FBD6-8F3B-4856-ACEE-AFF4DA39B9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2342" y="331838"/>
            <a:ext cx="9875520" cy="555523"/>
          </a:xfrm>
        </p:spPr>
        <p:txBody>
          <a:bodyPr>
            <a:normAutofit fontScale="90000"/>
          </a:bodyPr>
          <a:lstStyle/>
          <a:p>
            <a:r>
              <a:rPr lang="en-IN" sz="4800" b="1" dirty="0"/>
              <a:t>Cooperatives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1CFC14-55A4-49FD-9738-1A71350E8D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2342" y="887360"/>
            <a:ext cx="11587316" cy="5638801"/>
          </a:xfrm>
        </p:spPr>
        <p:txBody>
          <a:bodyPr>
            <a:normAutofit fontScale="92500"/>
          </a:bodyPr>
          <a:lstStyle/>
          <a:p>
            <a:r>
              <a:rPr lang="en-IN" sz="2800" dirty="0">
                <a:solidFill>
                  <a:schemeClr val="tx1"/>
                </a:solidFill>
              </a:rPr>
              <a:t>Owned by members and each members has one vote on major business decisions</a:t>
            </a:r>
          </a:p>
          <a:p>
            <a:r>
              <a:rPr lang="en-IN" sz="2800" dirty="0">
                <a:solidFill>
                  <a:schemeClr val="tx1"/>
                </a:solidFill>
              </a:rPr>
              <a:t>Profits shared equally among members</a:t>
            </a:r>
          </a:p>
          <a:p>
            <a:r>
              <a:rPr lang="en-IN" sz="2800" dirty="0">
                <a:solidFill>
                  <a:schemeClr val="accent2"/>
                </a:solidFill>
              </a:rPr>
              <a:t>Limited liability</a:t>
            </a:r>
          </a:p>
          <a:p>
            <a:r>
              <a:rPr lang="en-IN" sz="2800" dirty="0">
                <a:solidFill>
                  <a:schemeClr val="accent2"/>
                </a:solidFill>
              </a:rPr>
              <a:t>Aim:</a:t>
            </a:r>
            <a:r>
              <a:rPr lang="en-IN" sz="2800" dirty="0">
                <a:solidFill>
                  <a:schemeClr val="tx1"/>
                </a:solidFill>
              </a:rPr>
              <a:t> to provide service rather than to earn profits</a:t>
            </a:r>
          </a:p>
          <a:p>
            <a:r>
              <a:rPr lang="en-IN" sz="2800" dirty="0">
                <a:solidFill>
                  <a:schemeClr val="tx1"/>
                </a:solidFill>
              </a:rPr>
              <a:t>Types of cooperatives</a:t>
            </a:r>
          </a:p>
          <a:p>
            <a:pPr lvl="1"/>
            <a:r>
              <a:rPr lang="en-IN" sz="2800" dirty="0">
                <a:solidFill>
                  <a:schemeClr val="tx1"/>
                </a:solidFill>
              </a:rPr>
              <a:t>Consumer cooperatives </a:t>
            </a:r>
          </a:p>
          <a:p>
            <a:pPr lvl="2"/>
            <a:r>
              <a:rPr lang="en-IN" sz="2600" dirty="0">
                <a:solidFill>
                  <a:schemeClr val="tx1"/>
                </a:solidFill>
              </a:rPr>
              <a:t>Owned by consumers who buy goods or services from their cooperatives.</a:t>
            </a:r>
          </a:p>
          <a:p>
            <a:pPr lvl="1"/>
            <a:r>
              <a:rPr lang="en-IN" sz="2800" dirty="0">
                <a:solidFill>
                  <a:schemeClr val="tx1"/>
                </a:solidFill>
              </a:rPr>
              <a:t>Producer cooperatives</a:t>
            </a:r>
          </a:p>
          <a:p>
            <a:pPr lvl="2"/>
            <a:r>
              <a:rPr lang="en-IN" sz="2600" dirty="0">
                <a:solidFill>
                  <a:schemeClr val="tx1"/>
                </a:solidFill>
              </a:rPr>
              <a:t>Owned by producers of commodities/crafts, work together to process and market their goods.</a:t>
            </a:r>
          </a:p>
          <a:p>
            <a:pPr lvl="1"/>
            <a:r>
              <a:rPr lang="en-IN" sz="2800" dirty="0">
                <a:solidFill>
                  <a:schemeClr val="tx1"/>
                </a:solidFill>
              </a:rPr>
              <a:t>Worker cooperatives</a:t>
            </a:r>
          </a:p>
          <a:p>
            <a:pPr lvl="2"/>
            <a:r>
              <a:rPr lang="en-IN" sz="2600" dirty="0">
                <a:solidFill>
                  <a:schemeClr val="tx1"/>
                </a:solidFill>
              </a:rPr>
              <a:t>Owned and democratically governed by employees who become co-op members.</a:t>
            </a:r>
          </a:p>
          <a:p>
            <a:pPr marL="274320" lvl="1" indent="0">
              <a:buNone/>
            </a:pPr>
            <a:endParaRPr lang="en-IN" sz="2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7119423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9ADAE4-3AAD-4105-8450-C38EF9FA71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Not for profit Organisations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4E46D6-D287-4A1A-8081-8B22FEC106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IN" sz="2800" dirty="0">
                <a:solidFill>
                  <a:schemeClr val="tx1"/>
                </a:solidFill>
              </a:rPr>
              <a:t>Aim: not to earn profits rather to work for welfare</a:t>
            </a:r>
          </a:p>
          <a:p>
            <a:r>
              <a:rPr lang="en-IN" sz="2800" dirty="0">
                <a:solidFill>
                  <a:schemeClr val="tx1"/>
                </a:solidFill>
              </a:rPr>
              <a:t>Use profits to support their aims</a:t>
            </a:r>
          </a:p>
          <a:p>
            <a:r>
              <a:rPr lang="en-IN" sz="2800" dirty="0">
                <a:solidFill>
                  <a:schemeClr val="tx1"/>
                </a:solidFill>
              </a:rPr>
              <a:t>E.g. : Charities, community organisations, social enterprises.</a:t>
            </a:r>
          </a:p>
          <a:p>
            <a:r>
              <a:rPr lang="en-IN" sz="2800" dirty="0">
                <a:solidFill>
                  <a:schemeClr val="tx1"/>
                </a:solidFill>
              </a:rPr>
              <a:t>There are regulators for charities to ensure they are operated correctly.</a:t>
            </a:r>
          </a:p>
          <a:p>
            <a:pPr marL="45720" indent="0">
              <a:buNone/>
            </a:pPr>
            <a:endParaRPr lang="en-IN" sz="2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8259308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5BC44D-A498-4132-8E85-875977F3BB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b="1" dirty="0"/>
              <a:t>State owned/ Public Sector organisation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3ADD38-B42E-4DD0-A193-140313C838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IN" sz="2800" dirty="0">
                <a:solidFill>
                  <a:schemeClr val="tx1"/>
                </a:solidFill>
              </a:rPr>
              <a:t>Large organisations</a:t>
            </a:r>
          </a:p>
          <a:p>
            <a:r>
              <a:rPr lang="en-IN" sz="2800" dirty="0">
                <a:solidFill>
                  <a:schemeClr val="tx1"/>
                </a:solidFill>
              </a:rPr>
              <a:t>Created by country’s government to carry out commercial activities.</a:t>
            </a:r>
          </a:p>
          <a:p>
            <a:r>
              <a:rPr lang="en-IN" sz="2800" dirty="0">
                <a:solidFill>
                  <a:schemeClr val="tx1"/>
                </a:solidFill>
              </a:rPr>
              <a:t>Fully or partially owned by state. </a:t>
            </a:r>
          </a:p>
          <a:p>
            <a:r>
              <a:rPr lang="en-IN" sz="2800" dirty="0">
                <a:solidFill>
                  <a:schemeClr val="tx1"/>
                </a:solidFill>
              </a:rPr>
              <a:t>State will have significant control over business</a:t>
            </a:r>
          </a:p>
          <a:p>
            <a:r>
              <a:rPr lang="en-IN" sz="2800" dirty="0">
                <a:solidFill>
                  <a:schemeClr val="tx1"/>
                </a:solidFill>
              </a:rPr>
              <a:t>Separate legal identity.</a:t>
            </a:r>
          </a:p>
          <a:p>
            <a:r>
              <a:rPr lang="en-IN" sz="2800" dirty="0">
                <a:solidFill>
                  <a:schemeClr val="tx1"/>
                </a:solidFill>
              </a:rPr>
              <a:t>Profits paid to government</a:t>
            </a:r>
          </a:p>
          <a:p>
            <a:r>
              <a:rPr lang="en-IN" sz="2800" dirty="0">
                <a:solidFill>
                  <a:schemeClr val="tx1"/>
                </a:solidFill>
              </a:rPr>
              <a:t>E.g. Airlines</a:t>
            </a:r>
          </a:p>
          <a:p>
            <a:pPr marL="45720" indent="0">
              <a:buNone/>
            </a:pPr>
            <a:endParaRPr lang="en-IN" sz="2800" dirty="0">
              <a:solidFill>
                <a:schemeClr val="tx1"/>
              </a:solidFill>
            </a:endParaRPr>
          </a:p>
          <a:p>
            <a:endParaRPr lang="en-IN" sz="2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7225707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819E5B-BB7B-4326-89C3-7ABA90461D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5274" y="254000"/>
            <a:ext cx="9875520" cy="1356360"/>
          </a:xfrm>
        </p:spPr>
        <p:txBody>
          <a:bodyPr/>
          <a:lstStyle/>
          <a:p>
            <a:r>
              <a:rPr lang="en-IN" b="1" dirty="0"/>
              <a:t>Joint Ventures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1D9C9E-961B-41F5-B99E-95DB8C2426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5274" y="1445342"/>
            <a:ext cx="11445468" cy="5158659"/>
          </a:xfrm>
        </p:spPr>
        <p:txBody>
          <a:bodyPr>
            <a:normAutofit/>
          </a:bodyPr>
          <a:lstStyle/>
          <a:p>
            <a:r>
              <a:rPr lang="en-IN" sz="2800" dirty="0">
                <a:solidFill>
                  <a:schemeClr val="tx1"/>
                </a:solidFill>
              </a:rPr>
              <a:t>Separate business entity created by two or more parties</a:t>
            </a:r>
          </a:p>
          <a:p>
            <a:r>
              <a:rPr lang="en-IN" sz="2800" dirty="0">
                <a:solidFill>
                  <a:schemeClr val="tx1"/>
                </a:solidFill>
              </a:rPr>
              <a:t>Shares ownership, returns and risk</a:t>
            </a:r>
          </a:p>
          <a:p>
            <a:r>
              <a:rPr lang="en-IN" sz="2800" dirty="0">
                <a:solidFill>
                  <a:schemeClr val="tx1"/>
                </a:solidFill>
              </a:rPr>
              <a:t>Set up so both parties can benefit</a:t>
            </a:r>
          </a:p>
          <a:p>
            <a:r>
              <a:rPr lang="en-IN" sz="2800" dirty="0">
                <a:solidFill>
                  <a:schemeClr val="tx1"/>
                </a:solidFill>
              </a:rPr>
              <a:t>Agreement for specific project</a:t>
            </a:r>
          </a:p>
          <a:p>
            <a:pPr lvl="1"/>
            <a:r>
              <a:rPr lang="en-IN" sz="2600" dirty="0">
                <a:solidFill>
                  <a:schemeClr val="tx1"/>
                </a:solidFill>
              </a:rPr>
              <a:t>Share resources to develop a new product</a:t>
            </a:r>
          </a:p>
          <a:p>
            <a:pPr lvl="1"/>
            <a:r>
              <a:rPr lang="en-IN" sz="2600" dirty="0">
                <a:solidFill>
                  <a:schemeClr val="tx1"/>
                </a:solidFill>
              </a:rPr>
              <a:t>Share ideas</a:t>
            </a:r>
          </a:p>
          <a:p>
            <a:r>
              <a:rPr lang="en-IN" sz="2800" dirty="0">
                <a:solidFill>
                  <a:schemeClr val="tx1"/>
                </a:solidFill>
              </a:rPr>
              <a:t>E.g.</a:t>
            </a:r>
          </a:p>
          <a:p>
            <a:pPr lvl="1"/>
            <a:r>
              <a:rPr lang="en-IN" sz="2600" dirty="0">
                <a:solidFill>
                  <a:schemeClr val="tx1"/>
                </a:solidFill>
              </a:rPr>
              <a:t>University sets up partnership with universities in other countries</a:t>
            </a:r>
          </a:p>
          <a:p>
            <a:endParaRPr lang="en-IN" sz="2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667865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297209-0140-41CA-ABA8-CBD92BC61B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3458" y="412955"/>
            <a:ext cx="11400503" cy="6046839"/>
          </a:xfrm>
        </p:spPr>
        <p:txBody>
          <a:bodyPr/>
          <a:lstStyle/>
          <a:p>
            <a:r>
              <a:rPr lang="en-IN" sz="2400" dirty="0">
                <a:solidFill>
                  <a:schemeClr val="tx1"/>
                </a:solidFill>
              </a:rPr>
              <a:t>Setup between global business and local business</a:t>
            </a:r>
          </a:p>
          <a:p>
            <a:pPr lvl="1"/>
            <a:r>
              <a:rPr lang="en-IN" sz="2200" dirty="0">
                <a:solidFill>
                  <a:schemeClr val="tx1"/>
                </a:solidFill>
              </a:rPr>
              <a:t>Global Business wants to expand into new market, local business has knowledge of that market.</a:t>
            </a:r>
          </a:p>
          <a:p>
            <a:pPr lvl="1"/>
            <a:r>
              <a:rPr lang="en-IN" sz="2200" dirty="0">
                <a:solidFill>
                  <a:schemeClr val="tx1"/>
                </a:solidFill>
              </a:rPr>
              <a:t>Global business – little understanding of the culture of new market,</a:t>
            </a:r>
          </a:p>
          <a:p>
            <a:pPr lvl="1"/>
            <a:r>
              <a:rPr lang="en-IN" sz="2200" dirty="0">
                <a:solidFill>
                  <a:schemeClr val="tx1"/>
                </a:solidFill>
              </a:rPr>
              <a:t>Forming joint venture, global business successfully enter into new markets.</a:t>
            </a:r>
          </a:p>
          <a:p>
            <a:pPr marL="274320" lvl="1" indent="0">
              <a:buNone/>
            </a:pPr>
            <a:endParaRPr lang="en-IN" sz="2200" dirty="0">
              <a:solidFill>
                <a:schemeClr val="tx1"/>
              </a:solidFill>
            </a:endParaRPr>
          </a:p>
          <a:p>
            <a:pPr lvl="1"/>
            <a:r>
              <a:rPr lang="en-IN" sz="2200" dirty="0">
                <a:solidFill>
                  <a:schemeClr val="tx1"/>
                </a:solidFill>
              </a:rPr>
              <a:t>Local business gains knowledge to improve its efficiency by working with global company.</a:t>
            </a:r>
          </a:p>
          <a:p>
            <a:pPr lvl="1"/>
            <a:endParaRPr lang="en-IN" sz="2200" dirty="0">
              <a:solidFill>
                <a:schemeClr val="tx1"/>
              </a:solidFill>
            </a:endParaRPr>
          </a:p>
          <a:p>
            <a:pPr lvl="1"/>
            <a:r>
              <a:rPr lang="en-IN" sz="2200" dirty="0">
                <a:solidFill>
                  <a:schemeClr val="tx1"/>
                </a:solidFill>
              </a:rPr>
              <a:t>Governments only allow foreign companies to set up in their country through joint ventures.</a:t>
            </a:r>
          </a:p>
          <a:p>
            <a:pPr lvl="2"/>
            <a:r>
              <a:rPr lang="en-IN" sz="2000" dirty="0">
                <a:solidFill>
                  <a:schemeClr val="tx1"/>
                </a:solidFill>
              </a:rPr>
              <a:t>To prevent exploitation of resources and employees</a:t>
            </a:r>
          </a:p>
          <a:p>
            <a:pPr lvl="2"/>
            <a:r>
              <a:rPr lang="en-IN" sz="2000" dirty="0">
                <a:solidFill>
                  <a:schemeClr val="tx1"/>
                </a:solidFill>
              </a:rPr>
              <a:t>To ensure transfer of knowledge</a:t>
            </a:r>
          </a:p>
          <a:p>
            <a:pPr lvl="2"/>
            <a:r>
              <a:rPr lang="en-IN" sz="2000" dirty="0">
                <a:solidFill>
                  <a:schemeClr val="tx1"/>
                </a:solidFill>
              </a:rPr>
              <a:t>Improve distribution of income and wealth – profits earned by </a:t>
            </a:r>
            <a:r>
              <a:rPr lang="en-IN" sz="2000">
                <a:solidFill>
                  <a:schemeClr val="tx1"/>
                </a:solidFill>
              </a:rPr>
              <a:t>domestic country</a:t>
            </a:r>
            <a:r>
              <a:rPr lang="en-IN" sz="2000" dirty="0">
                <a:solidFill>
                  <a:schemeClr val="tx1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4320587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FC5BC672-730E-A16F-7612-3C8DCE8753C2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9000" t="24288" r="31775" b="16794"/>
          <a:stretch/>
        </p:blipFill>
        <p:spPr>
          <a:xfrm>
            <a:off x="970935" y="-19756"/>
            <a:ext cx="10250129" cy="68975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24632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06B7F3B0-1B76-FCC1-389E-585C1C08A659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7662" t="36337" r="50000" b="19770"/>
          <a:stretch/>
        </p:blipFill>
        <p:spPr>
          <a:xfrm>
            <a:off x="1386348" y="0"/>
            <a:ext cx="8987119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38078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C1BD50-72D8-417E-AD8D-A19FB85AB0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b="1" dirty="0"/>
              <a:t>Structure of Unit 3 Question Paper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8E3F7E-2B7B-4D5C-BA98-4D2A34A06F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IN" sz="3600" b="1" dirty="0">
                <a:solidFill>
                  <a:schemeClr val="accent2"/>
                </a:solidFill>
              </a:rPr>
              <a:t>Section A</a:t>
            </a:r>
          </a:p>
          <a:p>
            <a:pPr marL="274320" lvl="1" indent="0">
              <a:buNone/>
            </a:pPr>
            <a:r>
              <a:rPr lang="en-IN" sz="2800" dirty="0">
                <a:solidFill>
                  <a:schemeClr val="tx1"/>
                </a:solidFill>
              </a:rPr>
              <a:t>Six Multiple choice questions (6 marks)</a:t>
            </a:r>
          </a:p>
          <a:p>
            <a:pPr marL="274320" lvl="1" indent="0">
              <a:buNone/>
            </a:pPr>
            <a:endParaRPr lang="en-IN" sz="2800" dirty="0">
              <a:solidFill>
                <a:schemeClr val="tx1"/>
              </a:solidFill>
            </a:endParaRPr>
          </a:p>
          <a:p>
            <a:r>
              <a:rPr lang="en-IN" sz="3600" b="1" dirty="0">
                <a:solidFill>
                  <a:schemeClr val="accent2"/>
                </a:solidFill>
              </a:rPr>
              <a:t>Section B</a:t>
            </a:r>
          </a:p>
          <a:p>
            <a:pPr marL="274320" lvl="1" indent="0">
              <a:buNone/>
            </a:pPr>
            <a:r>
              <a:rPr lang="en-IN" sz="2800" dirty="0">
                <a:solidFill>
                  <a:schemeClr val="tx1"/>
                </a:solidFill>
              </a:rPr>
              <a:t>Five Part question, data provided (34 marks)</a:t>
            </a:r>
          </a:p>
          <a:p>
            <a:pPr marL="274320" lvl="1" indent="0">
              <a:buNone/>
            </a:pPr>
            <a:r>
              <a:rPr lang="en-IN" sz="2800" dirty="0">
                <a:solidFill>
                  <a:schemeClr val="tx1"/>
                </a:solidFill>
              </a:rPr>
              <a:t>(a)  2 marks, (b)  4 marks, (c) 8 marks, (d) 6 marks, (e) 14 marks</a:t>
            </a:r>
          </a:p>
          <a:p>
            <a:pPr marL="274320" lvl="1" indent="0">
              <a:buNone/>
            </a:pPr>
            <a:endParaRPr lang="en-IN" sz="2800" dirty="0">
              <a:solidFill>
                <a:schemeClr val="tx1"/>
              </a:solidFill>
            </a:endParaRPr>
          </a:p>
          <a:p>
            <a:r>
              <a:rPr lang="en-IN" sz="3600" b="1" dirty="0">
                <a:solidFill>
                  <a:schemeClr val="accent2"/>
                </a:solidFill>
              </a:rPr>
              <a:t>Section C</a:t>
            </a:r>
          </a:p>
          <a:p>
            <a:pPr marL="274320" lvl="1" indent="0">
              <a:buNone/>
            </a:pPr>
            <a:r>
              <a:rPr lang="en-IN" sz="2800" dirty="0">
                <a:solidFill>
                  <a:schemeClr val="tx1"/>
                </a:solidFill>
              </a:rPr>
              <a:t>Two 20-mark essay questions from a choice of three (40 marks)</a:t>
            </a:r>
          </a:p>
          <a:p>
            <a:pPr marL="274320" lvl="1" indent="0">
              <a:buNone/>
            </a:pPr>
            <a:endParaRPr lang="en-IN" sz="2800" dirty="0">
              <a:solidFill>
                <a:schemeClr val="tx1"/>
              </a:solidFill>
            </a:endParaRPr>
          </a:p>
          <a:p>
            <a:pPr marL="274320" lvl="1" indent="0">
              <a:buNone/>
            </a:pPr>
            <a:endParaRPr lang="en-IN" dirty="0"/>
          </a:p>
          <a:p>
            <a:pPr marL="274320" lvl="1" indent="0">
              <a:buNone/>
            </a:pPr>
            <a:endParaRPr lang="en-IN" dirty="0"/>
          </a:p>
          <a:p>
            <a:pPr marL="274320" lvl="1" indent="0">
              <a:buNone/>
            </a:pPr>
            <a:endParaRPr lang="en-IN" dirty="0"/>
          </a:p>
          <a:p>
            <a:pPr marL="274320" lvl="1" indent="0">
              <a:buNone/>
            </a:pPr>
            <a:endParaRPr lang="en-IN" dirty="0"/>
          </a:p>
          <a:p>
            <a:pPr marL="274320" lvl="1" indent="0">
              <a:buNone/>
            </a:pPr>
            <a:endParaRPr lang="en-IN" dirty="0"/>
          </a:p>
          <a:p>
            <a:pPr marL="274320" lvl="1" indent="0">
              <a:buNone/>
            </a:pPr>
            <a:endParaRPr lang="en-IN" dirty="0"/>
          </a:p>
          <a:p>
            <a:pPr marL="274320" lvl="1" indent="0">
              <a:buNone/>
            </a:pPr>
            <a:endParaRPr lang="en-IN" dirty="0"/>
          </a:p>
          <a:p>
            <a:pPr marL="274320" lvl="1" indent="0">
              <a:buNone/>
            </a:pPr>
            <a:endParaRPr lang="en-IN" dirty="0"/>
          </a:p>
          <a:p>
            <a:pPr marL="274320" lvl="1" indent="0">
              <a:buNone/>
            </a:pPr>
            <a:endParaRPr lang="en-IN" dirty="0"/>
          </a:p>
          <a:p>
            <a:pPr marL="274320" lvl="1" indent="0">
              <a:buNone/>
            </a:pPr>
            <a:endParaRPr lang="en-IN" dirty="0"/>
          </a:p>
          <a:p>
            <a:pPr marL="274320" lvl="1" indent="0">
              <a:buNone/>
            </a:pPr>
            <a:endParaRPr lang="en-IN" dirty="0"/>
          </a:p>
          <a:p>
            <a:pPr marL="274320" lvl="1" indent="0">
              <a:buNone/>
            </a:pPr>
            <a:endParaRPr lang="en-IN" dirty="0"/>
          </a:p>
          <a:p>
            <a:pPr marL="274320" lvl="1" indent="0">
              <a:buNone/>
            </a:pPr>
            <a:endParaRPr lang="en-IN" dirty="0"/>
          </a:p>
          <a:p>
            <a:pPr marL="274320" lvl="1" indent="0">
              <a:buNone/>
            </a:pPr>
            <a:endParaRPr lang="en-IN" dirty="0"/>
          </a:p>
          <a:p>
            <a:pPr marL="274320" lvl="1" indent="0">
              <a:buNone/>
            </a:pPr>
            <a:endParaRPr lang="en-IN" dirty="0"/>
          </a:p>
          <a:p>
            <a:pPr marL="274320" lvl="1" indent="0">
              <a:buNone/>
            </a:pP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2099474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411155-A994-447D-8349-DDA4501BE4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Objectives of Lesson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17B3CB-D81E-4A80-BC54-4BA5269E8E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sz="2800" dirty="0">
                <a:solidFill>
                  <a:schemeClr val="tx1"/>
                </a:solidFill>
              </a:rPr>
              <a:t>To understand </a:t>
            </a:r>
            <a:r>
              <a:rPr lang="en-IN" sz="2800" dirty="0">
                <a:solidFill>
                  <a:schemeClr val="accent2"/>
                </a:solidFill>
              </a:rPr>
              <a:t>different types of business</a:t>
            </a:r>
          </a:p>
          <a:p>
            <a:pPr lvl="1"/>
            <a:r>
              <a:rPr lang="en-IN" sz="2800" dirty="0">
                <a:solidFill>
                  <a:schemeClr val="tx1"/>
                </a:solidFill>
              </a:rPr>
              <a:t>Private sector </a:t>
            </a:r>
          </a:p>
          <a:p>
            <a:pPr lvl="1"/>
            <a:r>
              <a:rPr lang="en-IN" sz="2800" dirty="0">
                <a:solidFill>
                  <a:schemeClr val="tx1"/>
                </a:solidFill>
              </a:rPr>
              <a:t>Public sector</a:t>
            </a:r>
          </a:p>
          <a:p>
            <a:pPr lvl="1"/>
            <a:r>
              <a:rPr lang="en-IN" sz="2800" dirty="0">
                <a:solidFill>
                  <a:schemeClr val="tx1"/>
                </a:solidFill>
              </a:rPr>
              <a:t>Joint Venture</a:t>
            </a:r>
            <a:endParaRPr lang="en-IN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948828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FC0D53-48BC-4FAD-A976-D02FD392FA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7090" y="83820"/>
            <a:ext cx="9875520" cy="1356360"/>
          </a:xfrm>
        </p:spPr>
        <p:txBody>
          <a:bodyPr/>
          <a:lstStyle/>
          <a:p>
            <a:r>
              <a:rPr lang="en-IN" b="1" dirty="0"/>
              <a:t>Private sector Organisation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A065B4-99AC-4BD4-A86A-5E93E81462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9739" y="1290483"/>
            <a:ext cx="11555171" cy="5287297"/>
          </a:xfrm>
        </p:spPr>
        <p:txBody>
          <a:bodyPr>
            <a:normAutofit lnSpcReduction="10000"/>
          </a:bodyPr>
          <a:lstStyle/>
          <a:p>
            <a:r>
              <a:rPr lang="en-IN" sz="2800" dirty="0">
                <a:solidFill>
                  <a:schemeClr val="tx1"/>
                </a:solidFill>
              </a:rPr>
              <a:t>Owned by individuals or companies and not by state. </a:t>
            </a:r>
          </a:p>
          <a:p>
            <a:r>
              <a:rPr lang="en-IN" sz="2800" dirty="0">
                <a:solidFill>
                  <a:schemeClr val="tx1"/>
                </a:solidFill>
              </a:rPr>
              <a:t>Different objectives of businesses:</a:t>
            </a:r>
          </a:p>
          <a:p>
            <a:pPr lvl="1"/>
            <a:r>
              <a:rPr lang="en-IN" sz="2600" dirty="0">
                <a:solidFill>
                  <a:schemeClr val="tx1"/>
                </a:solidFill>
              </a:rPr>
              <a:t>Small business – self-employed businessman - Maximise profits</a:t>
            </a:r>
          </a:p>
          <a:p>
            <a:pPr lvl="1"/>
            <a:r>
              <a:rPr lang="en-IN" sz="2600" dirty="0">
                <a:solidFill>
                  <a:schemeClr val="tx1"/>
                </a:solidFill>
              </a:rPr>
              <a:t>Large companies – Shareholders(owners of the company), maximise profits</a:t>
            </a:r>
          </a:p>
          <a:p>
            <a:pPr lvl="2"/>
            <a:r>
              <a:rPr lang="en-IN" sz="2400" dirty="0">
                <a:solidFill>
                  <a:schemeClr val="tx1"/>
                </a:solidFill>
              </a:rPr>
              <a:t>Directors and managers – make decisions and run the operations – maximise their rewards</a:t>
            </a:r>
          </a:p>
          <a:p>
            <a:r>
              <a:rPr lang="en-IN" sz="2800" dirty="0">
                <a:solidFill>
                  <a:schemeClr val="accent2"/>
                </a:solidFill>
              </a:rPr>
              <a:t>Types of private sector organisations:</a:t>
            </a:r>
          </a:p>
          <a:p>
            <a:pPr lvl="1"/>
            <a:r>
              <a:rPr lang="en-IN" sz="2800" dirty="0">
                <a:solidFill>
                  <a:schemeClr val="tx1"/>
                </a:solidFill>
              </a:rPr>
              <a:t>Sole trader/ sole proprietor </a:t>
            </a:r>
          </a:p>
          <a:p>
            <a:pPr lvl="1"/>
            <a:r>
              <a:rPr lang="en-IN" sz="2800" dirty="0">
                <a:solidFill>
                  <a:schemeClr val="tx1"/>
                </a:solidFill>
              </a:rPr>
              <a:t>Partnership</a:t>
            </a:r>
          </a:p>
          <a:p>
            <a:pPr lvl="1"/>
            <a:r>
              <a:rPr lang="en-IN" sz="2800" dirty="0">
                <a:solidFill>
                  <a:schemeClr val="tx1"/>
                </a:solidFill>
              </a:rPr>
              <a:t>Limited companies</a:t>
            </a:r>
          </a:p>
          <a:p>
            <a:pPr lvl="1"/>
            <a:r>
              <a:rPr lang="en-IN" sz="2800" dirty="0">
                <a:solidFill>
                  <a:schemeClr val="tx1"/>
                </a:solidFill>
              </a:rPr>
              <a:t>Cooperative</a:t>
            </a:r>
          </a:p>
          <a:p>
            <a:pPr lvl="1"/>
            <a:r>
              <a:rPr lang="en-IN" sz="2800" dirty="0">
                <a:solidFill>
                  <a:schemeClr val="tx1"/>
                </a:solidFill>
              </a:rPr>
              <a:t>Not for profit organisation</a:t>
            </a:r>
          </a:p>
          <a:p>
            <a:pPr marL="274320" lvl="1" indent="0">
              <a:buNone/>
            </a:pPr>
            <a:endParaRPr lang="en-IN" sz="2800" dirty="0">
              <a:solidFill>
                <a:schemeClr val="tx1"/>
              </a:solidFill>
            </a:endParaRPr>
          </a:p>
          <a:p>
            <a:endParaRPr lang="en-IN" sz="2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030474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8D0AAB-4670-4E14-84E8-33E1FF12FA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N" sz="4800" b="1" dirty="0"/>
              <a:t>Sole Trader/ Sole Proprietor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ED5EC4-69D0-414E-B1C9-55DE4FCF29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3000" y="2057399"/>
            <a:ext cx="10366829" cy="4474029"/>
          </a:xfrm>
        </p:spPr>
        <p:txBody>
          <a:bodyPr>
            <a:normAutofit fontScale="92500" lnSpcReduction="20000"/>
          </a:bodyPr>
          <a:lstStyle/>
          <a:p>
            <a:r>
              <a:rPr lang="en-IN" sz="2800" dirty="0">
                <a:solidFill>
                  <a:schemeClr val="tx1"/>
                </a:solidFill>
              </a:rPr>
              <a:t>One person owns and controls the business</a:t>
            </a:r>
          </a:p>
          <a:p>
            <a:endParaRPr lang="en-IN" sz="2800" dirty="0">
              <a:solidFill>
                <a:schemeClr val="tx1"/>
              </a:solidFill>
            </a:endParaRPr>
          </a:p>
          <a:p>
            <a:r>
              <a:rPr lang="en-IN" sz="2800" dirty="0">
                <a:solidFill>
                  <a:schemeClr val="accent2"/>
                </a:solidFill>
              </a:rPr>
              <a:t>Advantages: </a:t>
            </a:r>
          </a:p>
          <a:p>
            <a:pPr lvl="1"/>
            <a:r>
              <a:rPr lang="en-IN" sz="2800" dirty="0">
                <a:solidFill>
                  <a:schemeClr val="tx1"/>
                </a:solidFill>
              </a:rPr>
              <a:t>Easy to set up - little capital requirement, few legal requirement.</a:t>
            </a:r>
          </a:p>
          <a:p>
            <a:pPr lvl="1"/>
            <a:r>
              <a:rPr lang="en-IN" sz="2800" dirty="0">
                <a:solidFill>
                  <a:schemeClr val="tx1"/>
                </a:solidFill>
              </a:rPr>
              <a:t>Owner has full control and keeps all profits</a:t>
            </a:r>
          </a:p>
          <a:p>
            <a:pPr lvl="1"/>
            <a:r>
              <a:rPr lang="en-IN" sz="2800" dirty="0">
                <a:solidFill>
                  <a:schemeClr val="tx1"/>
                </a:solidFill>
              </a:rPr>
              <a:t>May or may not employ workers</a:t>
            </a:r>
          </a:p>
          <a:p>
            <a:pPr lvl="1"/>
            <a:endParaRPr lang="en-IN" sz="2800" dirty="0">
              <a:solidFill>
                <a:schemeClr val="tx1"/>
              </a:solidFill>
            </a:endParaRPr>
          </a:p>
          <a:p>
            <a:r>
              <a:rPr lang="en-IN" sz="2800" dirty="0">
                <a:solidFill>
                  <a:schemeClr val="accent2"/>
                </a:solidFill>
              </a:rPr>
              <a:t>Disadvantages:</a:t>
            </a:r>
          </a:p>
          <a:p>
            <a:pPr lvl="1"/>
            <a:r>
              <a:rPr lang="en-IN" sz="2800" dirty="0">
                <a:solidFill>
                  <a:schemeClr val="tx1"/>
                </a:solidFill>
              </a:rPr>
              <a:t>Unlimited liability: Owner and business are one and same</a:t>
            </a:r>
          </a:p>
          <a:p>
            <a:pPr lvl="1"/>
            <a:r>
              <a:rPr lang="en-IN" sz="2800" dirty="0">
                <a:solidFill>
                  <a:schemeClr val="tx1"/>
                </a:solidFill>
              </a:rPr>
              <a:t>Debts of business are debts of owner, to pay any business debts owners personal possession may be taken away</a:t>
            </a:r>
          </a:p>
        </p:txBody>
      </p:sp>
    </p:spTree>
    <p:extLst>
      <p:ext uri="{BB962C8B-B14F-4D97-AF65-F5344CB8AC3E}">
        <p14:creationId xmlns:p14="http://schemas.microsoft.com/office/powerpoint/2010/main" val="41212902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E00DC3-85DD-47AB-9F07-0A9A3BC296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Partnership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02A432-0CEA-467C-8D67-00BE99E678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3000" y="2057400"/>
            <a:ext cx="9872871" cy="4191000"/>
          </a:xfrm>
        </p:spPr>
        <p:txBody>
          <a:bodyPr>
            <a:normAutofit fontScale="92500" lnSpcReduction="20000"/>
          </a:bodyPr>
          <a:lstStyle/>
          <a:p>
            <a:r>
              <a:rPr lang="en-IN" sz="2800" dirty="0">
                <a:solidFill>
                  <a:schemeClr val="tx1"/>
                </a:solidFill>
              </a:rPr>
              <a:t>Two or more people are partners</a:t>
            </a:r>
          </a:p>
          <a:p>
            <a:r>
              <a:rPr lang="en-IN" sz="2800" dirty="0">
                <a:solidFill>
                  <a:schemeClr val="tx1"/>
                </a:solidFill>
              </a:rPr>
              <a:t>Partners own and control the business</a:t>
            </a:r>
          </a:p>
          <a:p>
            <a:r>
              <a:rPr lang="en-IN" sz="2800" dirty="0">
                <a:solidFill>
                  <a:schemeClr val="tx1"/>
                </a:solidFill>
              </a:rPr>
              <a:t>Capital, risks and responsibilities are shared between partners</a:t>
            </a:r>
          </a:p>
          <a:p>
            <a:endParaRPr lang="en-IN" sz="2800" dirty="0">
              <a:solidFill>
                <a:schemeClr val="tx1"/>
              </a:solidFill>
            </a:endParaRPr>
          </a:p>
          <a:p>
            <a:r>
              <a:rPr lang="en-IN" sz="2800" dirty="0">
                <a:solidFill>
                  <a:schemeClr val="accent2"/>
                </a:solidFill>
              </a:rPr>
              <a:t>Advantages:</a:t>
            </a:r>
          </a:p>
          <a:p>
            <a:pPr lvl="1"/>
            <a:r>
              <a:rPr lang="en-IN" sz="2800" dirty="0">
                <a:solidFill>
                  <a:schemeClr val="tx1"/>
                </a:solidFill>
              </a:rPr>
              <a:t>Partners have full control of business and keeps all profits</a:t>
            </a:r>
          </a:p>
          <a:p>
            <a:pPr lvl="1"/>
            <a:endParaRPr lang="en-IN" sz="2800" dirty="0">
              <a:solidFill>
                <a:schemeClr val="tx1"/>
              </a:solidFill>
            </a:endParaRPr>
          </a:p>
          <a:p>
            <a:r>
              <a:rPr lang="en-IN" sz="2800" dirty="0">
                <a:solidFill>
                  <a:schemeClr val="accent2"/>
                </a:solidFill>
              </a:rPr>
              <a:t>Disadvantages:</a:t>
            </a:r>
          </a:p>
          <a:p>
            <a:pPr lvl="1"/>
            <a:r>
              <a:rPr lang="en-IN" sz="2600" dirty="0">
                <a:solidFill>
                  <a:schemeClr val="tx1"/>
                </a:solidFill>
              </a:rPr>
              <a:t>Unlimited liability</a:t>
            </a:r>
          </a:p>
          <a:p>
            <a:pPr lvl="1"/>
            <a:r>
              <a:rPr lang="en-IN" sz="2800" dirty="0">
                <a:solidFill>
                  <a:schemeClr val="tx1"/>
                </a:solidFill>
              </a:rPr>
              <a:t>Partners liable for actions of other partner</a:t>
            </a:r>
          </a:p>
          <a:p>
            <a:pPr marL="274320" lvl="1" indent="0">
              <a:buNone/>
            </a:pPr>
            <a:endParaRPr lang="en-IN" sz="2800" dirty="0">
              <a:solidFill>
                <a:schemeClr val="tx1"/>
              </a:solidFill>
            </a:endParaRPr>
          </a:p>
          <a:p>
            <a:endParaRPr lang="en-IN" sz="2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839379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EAB9D2-EFA2-4913-A54E-826286612A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b="1" dirty="0"/>
              <a:t>Limited Companies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428348-2887-4DD1-B4AD-2710A314E8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IN" sz="2400" dirty="0">
                <a:solidFill>
                  <a:schemeClr val="tx1"/>
                </a:solidFill>
              </a:rPr>
              <a:t>Registered through legal formalities with government.</a:t>
            </a:r>
          </a:p>
          <a:p>
            <a:r>
              <a:rPr lang="en-IN" sz="2400" dirty="0">
                <a:solidFill>
                  <a:schemeClr val="accent2"/>
                </a:solidFill>
              </a:rPr>
              <a:t>Limited liability</a:t>
            </a:r>
            <a:r>
              <a:rPr lang="en-IN" sz="2400" dirty="0">
                <a:solidFill>
                  <a:schemeClr val="tx1"/>
                </a:solidFill>
              </a:rPr>
              <a:t>: company and owners(shareholders) are separate entities.</a:t>
            </a:r>
          </a:p>
          <a:p>
            <a:pPr lvl="1"/>
            <a:r>
              <a:rPr lang="en-IN" sz="2200" dirty="0">
                <a:solidFill>
                  <a:schemeClr val="tx1"/>
                </a:solidFill>
              </a:rPr>
              <a:t>If the company has debts, Shareholders only lose the amount of capital invested as share capital, personal possessions are protected.</a:t>
            </a:r>
          </a:p>
          <a:p>
            <a:pPr lvl="1"/>
            <a:r>
              <a:rPr lang="en-IN" sz="2200" dirty="0">
                <a:solidFill>
                  <a:schemeClr val="tx1"/>
                </a:solidFill>
              </a:rPr>
              <a:t>If profits made, shareholders receive the share of profits in form of dividends</a:t>
            </a:r>
          </a:p>
          <a:p>
            <a:pPr lvl="1"/>
            <a:endParaRPr lang="en-IN" sz="2200" dirty="0">
              <a:solidFill>
                <a:schemeClr val="tx1"/>
              </a:solidFill>
            </a:endParaRPr>
          </a:p>
          <a:p>
            <a:endParaRPr lang="en-IN" sz="2400" dirty="0">
              <a:solidFill>
                <a:schemeClr val="tx1"/>
              </a:solidFill>
            </a:endParaRPr>
          </a:p>
          <a:p>
            <a:endParaRPr lang="en-IN" sz="2400" dirty="0">
              <a:solidFill>
                <a:schemeClr val="tx1"/>
              </a:solidFill>
            </a:endParaRPr>
          </a:p>
          <a:p>
            <a:endParaRPr lang="en-IN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2383146"/>
      </p:ext>
    </p:extLst>
  </p:cSld>
  <p:clrMapOvr>
    <a:masterClrMapping/>
  </p:clrMapOvr>
</p:sld>
</file>

<file path=ppt/theme/theme1.xml><?xml version="1.0" encoding="utf-8"?>
<a:theme xmlns:a="http://schemas.openxmlformats.org/drawingml/2006/main" name="Basis">
  <a:themeElements>
    <a:clrScheme name="Basis">
      <a:dk1>
        <a:srgbClr val="000000"/>
      </a:dk1>
      <a:lt1>
        <a:srgbClr val="FFFFFF"/>
      </a:lt1>
      <a:dk2>
        <a:srgbClr val="565349"/>
      </a:dk2>
      <a:lt2>
        <a:srgbClr val="DDDDDD"/>
      </a:lt2>
      <a:accent1>
        <a:srgbClr val="A6B727"/>
      </a:accent1>
      <a:accent2>
        <a:srgbClr val="DF5327"/>
      </a:accent2>
      <a:accent3>
        <a:srgbClr val="FE9E00"/>
      </a:accent3>
      <a:accent4>
        <a:srgbClr val="418AB3"/>
      </a:accent4>
      <a:accent5>
        <a:srgbClr val="D7D447"/>
      </a:accent5>
      <a:accent6>
        <a:srgbClr val="818183"/>
      </a:accent6>
      <a:hlink>
        <a:srgbClr val="F59E00"/>
      </a:hlink>
      <a:folHlink>
        <a:srgbClr val="B2B2B2"/>
      </a:folHlink>
    </a:clrScheme>
    <a:fontScheme name="Basis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sis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90E45F77-AEFC-46EF-A7C1-5B338C297B0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Basis</Template>
  <TotalTime>8628</TotalTime>
  <Words>731</Words>
  <Application>Microsoft Office PowerPoint</Application>
  <PresentationFormat>Widescreen</PresentationFormat>
  <Paragraphs>127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7" baseType="lpstr">
      <vt:lpstr>Corbel</vt:lpstr>
      <vt:lpstr>Basis</vt:lpstr>
      <vt:lpstr>Chapter 1  Types of Business</vt:lpstr>
      <vt:lpstr>PowerPoint Presentation</vt:lpstr>
      <vt:lpstr>PowerPoint Presentation</vt:lpstr>
      <vt:lpstr>Structure of Unit 3 Question Paper</vt:lpstr>
      <vt:lpstr>Objectives of Lesson</vt:lpstr>
      <vt:lpstr>Private sector Organisation</vt:lpstr>
      <vt:lpstr>Sole Trader/ Sole Proprietor</vt:lpstr>
      <vt:lpstr>Partnership</vt:lpstr>
      <vt:lpstr>Limited Companies</vt:lpstr>
      <vt:lpstr>PowerPoint Presentation</vt:lpstr>
      <vt:lpstr>Cooperatives</vt:lpstr>
      <vt:lpstr>Not for profit Organisations</vt:lpstr>
      <vt:lpstr>State owned/ Public Sector organisation</vt:lpstr>
      <vt:lpstr>Joint Ventures 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1  Types of Business</dc:title>
  <dc:creator>shabi zaidi</dc:creator>
  <cp:lastModifiedBy>shabi zaidi</cp:lastModifiedBy>
  <cp:revision>23</cp:revision>
  <dcterms:created xsi:type="dcterms:W3CDTF">2021-05-09T03:57:19Z</dcterms:created>
  <dcterms:modified xsi:type="dcterms:W3CDTF">2022-11-01T03:45:23Z</dcterms:modified>
</cp:coreProperties>
</file>