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432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851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5867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8851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510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365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5389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444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925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058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439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454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34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936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739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976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47835-B70C-4808-BA7D-40B9D756037B}" type="datetimeFigureOut">
              <a:rPr lang="en-IN" smtClean="0"/>
              <a:t>07-11-2022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4E2F08-B135-476E-A33C-9074C48B2FB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817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37340-4059-4D35-9597-9BC977B85A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u="sng" dirty="0"/>
              <a:t>Chapter 2</a:t>
            </a:r>
            <a:br>
              <a:rPr lang="en-IN" b="1" u="sng" dirty="0"/>
            </a:br>
            <a:r>
              <a:rPr lang="en-IN" b="1" u="sng" dirty="0"/>
              <a:t>Size of Business</a:t>
            </a:r>
          </a:p>
        </p:txBody>
      </p:sp>
    </p:spTree>
    <p:extLst>
      <p:ext uri="{BB962C8B-B14F-4D97-AF65-F5344CB8AC3E}">
        <p14:creationId xmlns:p14="http://schemas.microsoft.com/office/powerpoint/2010/main" val="376767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26A2F-6AB3-4A6E-9111-9BF87ADAD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Vertical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2CAB7-9595-4881-9C26-9683CF3D3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1728" y="1425677"/>
            <a:ext cx="8915400" cy="3777622"/>
          </a:xfrm>
        </p:spPr>
        <p:txBody>
          <a:bodyPr/>
          <a:lstStyle/>
          <a:p>
            <a:r>
              <a:rPr lang="en-IN" b="1" dirty="0"/>
              <a:t>Merger between two firms in same industry at different stages of production</a:t>
            </a: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4A240F8-7EDE-476C-BEBB-D8C805CCE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883828"/>
              </p:ext>
            </p:extLst>
          </p:nvPr>
        </p:nvGraphicFramePr>
        <p:xfrm>
          <a:off x="2592925" y="1955845"/>
          <a:ext cx="9486004" cy="4828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3002">
                  <a:extLst>
                    <a:ext uri="{9D8B030D-6E8A-4147-A177-3AD203B41FA5}">
                      <a16:colId xmlns:a16="http://schemas.microsoft.com/office/drawing/2014/main" val="2027219402"/>
                    </a:ext>
                  </a:extLst>
                </a:gridCol>
                <a:gridCol w="4743002">
                  <a:extLst>
                    <a:ext uri="{9D8B030D-6E8A-4147-A177-3AD203B41FA5}">
                      <a16:colId xmlns:a16="http://schemas.microsoft.com/office/drawing/2014/main" val="10228609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sz="2000" b="1" dirty="0"/>
                        <a:t>Forward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Backward integration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575765"/>
                  </a:ext>
                </a:extLst>
              </a:tr>
              <a:tr h="4431777">
                <a:tc>
                  <a:txBody>
                    <a:bodyPr/>
                    <a:lstStyle/>
                    <a:p>
                      <a:r>
                        <a:rPr lang="en-IN" sz="2000" b="1" dirty="0"/>
                        <a:t>Supplier merging with manufacturer/ buyer</a:t>
                      </a:r>
                    </a:p>
                    <a:p>
                      <a:r>
                        <a:rPr lang="en-IN" sz="2000" b="1" dirty="0"/>
                        <a:t>Or manufacturer merging with distributor/retailer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E.g. Supplier of steel merges with car manufacturer</a:t>
                      </a:r>
                    </a:p>
                    <a:p>
                      <a:r>
                        <a:rPr lang="en-IN" sz="2000" b="1" dirty="0"/>
                        <a:t>Car manufacturer merges with dealer </a:t>
                      </a:r>
                    </a:p>
                    <a:p>
                      <a:r>
                        <a:rPr lang="en-IN" sz="2000" b="1" dirty="0"/>
                        <a:t>Bread manufacturer merges with bakery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Real-life example: </a:t>
                      </a:r>
                      <a:r>
                        <a:rPr lang="en-IN" sz="2000" b="1" dirty="0" err="1"/>
                        <a:t>Ebay</a:t>
                      </a:r>
                      <a:r>
                        <a:rPr lang="en-IN" sz="2000" b="1" dirty="0"/>
                        <a:t> purchases PayPal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Manufacturer/buyer merging with supplier</a:t>
                      </a:r>
                    </a:p>
                    <a:p>
                      <a:r>
                        <a:rPr lang="en-IN" sz="2000" b="1" dirty="0"/>
                        <a:t>Or supplier merging with commodity producer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E.g. Drinks manufacturer merging with bottle manufacturer</a:t>
                      </a:r>
                    </a:p>
                    <a:p>
                      <a:r>
                        <a:rPr lang="en-IN" sz="2000" b="1" dirty="0"/>
                        <a:t>Car manufacturer merging with a tyre company</a:t>
                      </a:r>
                    </a:p>
                    <a:p>
                      <a:endParaRPr lang="en-IN" sz="2000" b="1" dirty="0"/>
                    </a:p>
                    <a:p>
                      <a:endParaRPr lang="en-IN" sz="2000" b="1" dirty="0"/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Real-life examples: Netflix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338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764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2AC04-16AF-4A10-BBF2-DD383603E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819" y="206476"/>
            <a:ext cx="9852793" cy="5704745"/>
          </a:xfrm>
        </p:spPr>
        <p:txBody>
          <a:bodyPr/>
          <a:lstStyle/>
          <a:p>
            <a:r>
              <a:rPr lang="en-IN" sz="2000" b="1" i="1" dirty="0"/>
              <a:t>Advantages and Disadvantages of vertical integration:</a:t>
            </a:r>
          </a:p>
          <a:p>
            <a:endParaRPr lang="en-IN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E64197B-E6DC-4FC0-AB85-1A3AB8BDD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33824"/>
              </p:ext>
            </p:extLst>
          </p:nvPr>
        </p:nvGraphicFramePr>
        <p:xfrm>
          <a:off x="2032000" y="719666"/>
          <a:ext cx="8128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7231276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36215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000" b="1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888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/>
                        <a:t>Cost saving and efficient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Reduce risk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More control over its market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Control the branding of product</a:t>
                      </a:r>
                    </a:p>
                    <a:p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Little expertise and knowledge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Pay too much when takeover another firm, share price of acquirer firm falls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Higher cost – management costs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Target firm employees may leave taking expertise along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504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508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0C762-6024-4B34-AA7C-76D57319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Conglomerate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B538E-D4F3-4A5A-BDC1-89721A55F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1" dirty="0"/>
              <a:t>Merging of two firms with no common interest/ acquiring diversified business in different industries </a:t>
            </a:r>
          </a:p>
          <a:p>
            <a:r>
              <a:rPr lang="en-IN" sz="2400" b="1" dirty="0"/>
              <a:t>E.g. Tea company buying insurance company</a:t>
            </a:r>
          </a:p>
          <a:p>
            <a:r>
              <a:rPr lang="en-IN" sz="2400" b="1" dirty="0"/>
              <a:t>Food company buying a clothing chain</a:t>
            </a:r>
          </a:p>
          <a:p>
            <a:endParaRPr lang="en-IN" sz="2400" b="1" dirty="0"/>
          </a:p>
          <a:p>
            <a:r>
              <a:rPr lang="en-IN" sz="2400" b="1" dirty="0"/>
              <a:t>Real-life example: Samsung </a:t>
            </a:r>
          </a:p>
        </p:txBody>
      </p:sp>
    </p:spTree>
    <p:extLst>
      <p:ext uri="{BB962C8B-B14F-4D97-AF65-F5344CB8AC3E}">
        <p14:creationId xmlns:p14="http://schemas.microsoft.com/office/powerpoint/2010/main" val="4260280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843EA-42F3-4A90-B5E5-DE0EC57C5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39" y="235974"/>
            <a:ext cx="9572573" cy="5675248"/>
          </a:xfrm>
        </p:spPr>
        <p:txBody>
          <a:bodyPr/>
          <a:lstStyle/>
          <a:p>
            <a:r>
              <a:rPr lang="en-IN" dirty="0"/>
              <a:t>Advantages and disadvantages of conglomerate integration:</a:t>
            </a: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1496B7-95DD-4600-B7E8-F9A4855AB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973450"/>
              </p:ext>
            </p:extLst>
          </p:nvPr>
        </p:nvGraphicFramePr>
        <p:xfrm>
          <a:off x="2032000" y="719666"/>
          <a:ext cx="9796206" cy="5813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103">
                  <a:extLst>
                    <a:ext uri="{9D8B030D-6E8A-4147-A177-3AD203B41FA5}">
                      <a16:colId xmlns:a16="http://schemas.microsoft.com/office/drawing/2014/main" val="412984631"/>
                    </a:ext>
                  </a:extLst>
                </a:gridCol>
                <a:gridCol w="4898103">
                  <a:extLst>
                    <a:ext uri="{9D8B030D-6E8A-4147-A177-3AD203B41FA5}">
                      <a16:colId xmlns:a16="http://schemas.microsoft.com/office/drawing/2014/main" val="4155690610"/>
                    </a:ext>
                  </a:extLst>
                </a:gridCol>
              </a:tblGrid>
              <a:tr h="451357">
                <a:tc>
                  <a:txBody>
                    <a:bodyPr/>
                    <a:lstStyle/>
                    <a:p>
                      <a:r>
                        <a:rPr lang="en-IN" sz="2000" b="1" dirty="0"/>
                        <a:t>Advantage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Disadvantage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269599"/>
                  </a:ext>
                </a:extLst>
              </a:tr>
              <a:tr h="5362512">
                <a:tc>
                  <a:txBody>
                    <a:bodyPr/>
                    <a:lstStyle/>
                    <a:p>
                      <a:r>
                        <a:rPr lang="en-IN" sz="2000" b="1" dirty="0"/>
                        <a:t>Reduce risk- firms not dependent on ups and downs of one market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Easier to expand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Finance easily available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Successful senior managers can be transferred from company to company depending on their need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Asset stripping – individual assets of a company sold at higher value than the price paid for buying the 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No expertise in market which they buy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Reduce performance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Asset stripping benefits only asset stripper, no benefit to workers, customers, or local economies.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Workers may leave after takeover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Poor management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Firm pay too much price for another firm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098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71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12EA8-0302-4E95-909D-54E7495E8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722671"/>
          </a:xfrm>
        </p:spPr>
        <p:txBody>
          <a:bodyPr/>
          <a:lstStyle/>
          <a:p>
            <a:r>
              <a:rPr lang="en-IN" b="1" dirty="0"/>
              <a:t>Constraint on business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73FCE-D835-4F57-BE4C-B9C828BB5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22671"/>
            <a:ext cx="9460220" cy="6002593"/>
          </a:xfrm>
        </p:spPr>
        <p:txBody>
          <a:bodyPr>
            <a:normAutofit/>
          </a:bodyPr>
          <a:lstStyle/>
          <a:p>
            <a:r>
              <a:rPr lang="en-IN" sz="2400" b="1" dirty="0"/>
              <a:t>Size of the market</a:t>
            </a:r>
          </a:p>
          <a:p>
            <a:pPr marL="0" indent="0">
              <a:buNone/>
            </a:pPr>
            <a:r>
              <a:rPr lang="en-IN" sz="2400" dirty="0"/>
              <a:t>Small market size – less customers for a product – difficult to expand</a:t>
            </a:r>
          </a:p>
          <a:p>
            <a:pPr marL="0" indent="0">
              <a:buNone/>
            </a:pPr>
            <a:r>
              <a:rPr lang="en-IN" sz="2400" dirty="0"/>
              <a:t>E.g. flower market, market of cricket balls</a:t>
            </a:r>
          </a:p>
          <a:p>
            <a:r>
              <a:rPr lang="en-IN" sz="2400" b="1" dirty="0"/>
              <a:t>Access of finance </a:t>
            </a:r>
          </a:p>
          <a:p>
            <a:pPr marL="0" indent="0">
              <a:buNone/>
            </a:pPr>
            <a:r>
              <a:rPr lang="en-IN" sz="2400" dirty="0"/>
              <a:t>Profits, loans from banks, issuing shares</a:t>
            </a:r>
          </a:p>
          <a:p>
            <a:r>
              <a:rPr lang="en-IN" sz="2400" b="1" dirty="0"/>
              <a:t>Owners objective</a:t>
            </a:r>
          </a:p>
          <a:p>
            <a:pPr marL="0" indent="0">
              <a:buNone/>
            </a:pPr>
            <a:r>
              <a:rPr lang="en-IN" sz="2400" dirty="0"/>
              <a:t>Satisfied with current profits, no extra work or extra risk.</a:t>
            </a:r>
          </a:p>
          <a:p>
            <a:r>
              <a:rPr lang="en-IN" sz="2400" b="1" dirty="0"/>
              <a:t>Regulation</a:t>
            </a:r>
          </a:p>
          <a:p>
            <a:pPr marL="0" indent="0">
              <a:buNone/>
            </a:pPr>
            <a:r>
              <a:rPr lang="en-IN" sz="2400" dirty="0"/>
              <a:t>Prohibits mergers/takeovers – reduce competition and exploit consumers</a:t>
            </a:r>
          </a:p>
          <a:p>
            <a:pPr marL="0" indent="0">
              <a:buNone/>
            </a:pPr>
            <a:r>
              <a:rPr lang="en-IN" sz="2400" dirty="0"/>
              <a:t>Investigate and forbid it.</a:t>
            </a:r>
          </a:p>
        </p:txBody>
      </p:sp>
    </p:spTree>
    <p:extLst>
      <p:ext uri="{BB962C8B-B14F-4D97-AF65-F5344CB8AC3E}">
        <p14:creationId xmlns:p14="http://schemas.microsoft.com/office/powerpoint/2010/main" val="2446763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61B8B-4598-4346-9114-D3378DD28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1280890"/>
          </a:xfrm>
        </p:spPr>
        <p:txBody>
          <a:bodyPr/>
          <a:lstStyle/>
          <a:p>
            <a:r>
              <a:rPr lang="en-IN" b="1" dirty="0"/>
              <a:t>Reasons some firms tend to remain small and others grow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10AFD-B8F9-4CB0-864A-BF655604F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80890"/>
            <a:ext cx="9445472" cy="5577110"/>
          </a:xfrm>
        </p:spPr>
        <p:txBody>
          <a:bodyPr>
            <a:normAutofit fontScale="92500" lnSpcReduction="10000"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Large firms </a:t>
            </a:r>
          </a:p>
          <a:p>
            <a:pPr lvl="1"/>
            <a:r>
              <a:rPr lang="en-IN" sz="2000" b="1" dirty="0"/>
              <a:t>Able to exploit economies of scale</a:t>
            </a:r>
          </a:p>
          <a:p>
            <a:pPr lvl="1"/>
            <a:r>
              <a:rPr lang="en-IN" sz="2000" b="1" dirty="0"/>
              <a:t>Horizontal merger – high potential economies of scale, vertical or conglomerate merger – less economies of scale – lack of technical economies but marketing economies and financial economies</a:t>
            </a:r>
          </a:p>
          <a:p>
            <a:pPr lvl="1"/>
            <a:r>
              <a:rPr lang="en-IN" sz="2000" b="1" dirty="0"/>
              <a:t>Able to control markets, reduce competition, price – setting power increase</a:t>
            </a:r>
          </a:p>
          <a:p>
            <a:pPr lvl="1"/>
            <a:r>
              <a:rPr lang="en-IN" sz="2000" b="1" dirty="0"/>
              <a:t>Reduce risk - diversified</a:t>
            </a:r>
          </a:p>
          <a:p>
            <a:pPr lvl="1"/>
            <a:r>
              <a:rPr lang="en-IN" sz="2000" b="1" dirty="0"/>
              <a:t>Divorce of ownership in large firms – justify high salaries and bonuses to managers and directors.</a:t>
            </a:r>
          </a:p>
          <a:p>
            <a:r>
              <a:rPr lang="en-IN" sz="2400" b="1" dirty="0">
                <a:solidFill>
                  <a:srgbClr val="FF0000"/>
                </a:solidFill>
              </a:rPr>
              <a:t>Small firms</a:t>
            </a:r>
          </a:p>
          <a:p>
            <a:pPr lvl="1"/>
            <a:r>
              <a:rPr lang="en-IN" sz="2000" b="1" dirty="0"/>
              <a:t>Don’t want increased risk from operations or personal finances</a:t>
            </a:r>
          </a:p>
          <a:p>
            <a:pPr lvl="1"/>
            <a:r>
              <a:rPr lang="en-IN" sz="2000" b="1" dirty="0"/>
              <a:t>Operate in niche market - Demand too low to expand</a:t>
            </a:r>
          </a:p>
          <a:p>
            <a:pPr lvl="1"/>
            <a:r>
              <a:rPr lang="en-IN" sz="2000" b="1" dirty="0"/>
              <a:t>Personal services - Customer loyalty</a:t>
            </a:r>
          </a:p>
          <a:p>
            <a:pPr lvl="1"/>
            <a:r>
              <a:rPr lang="en-IN" sz="2000" b="1" dirty="0"/>
              <a:t>Lack expertise and finance to expand</a:t>
            </a:r>
          </a:p>
        </p:txBody>
      </p:sp>
    </p:spTree>
    <p:extLst>
      <p:ext uri="{BB962C8B-B14F-4D97-AF65-F5344CB8AC3E}">
        <p14:creationId xmlns:p14="http://schemas.microsoft.com/office/powerpoint/2010/main" val="1867126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7C368-250B-420C-BFC6-486F44A57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1280890"/>
          </a:xfrm>
        </p:spPr>
        <p:txBody>
          <a:bodyPr/>
          <a:lstStyle/>
          <a:p>
            <a:r>
              <a:rPr lang="en-IN" b="1" dirty="0"/>
              <a:t>Impact of growth of firms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4693F-8A8A-49F9-9B0E-2F3154D8E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870155"/>
            <a:ext cx="9382766" cy="5825613"/>
          </a:xfrm>
        </p:spPr>
        <p:txBody>
          <a:bodyPr>
            <a:normAutofit fontScale="92500"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Business </a:t>
            </a:r>
          </a:p>
          <a:p>
            <a:pPr lvl="1"/>
            <a:r>
              <a:rPr lang="en-IN" sz="2000" b="1" dirty="0"/>
              <a:t>Greater efficiency due to economies of scale</a:t>
            </a:r>
          </a:p>
          <a:p>
            <a:pPr lvl="1"/>
            <a:r>
              <a:rPr lang="en-IN" sz="2000" b="1" dirty="0"/>
              <a:t>Profits rise due to reduced costs, develop new and innovative products</a:t>
            </a:r>
          </a:p>
          <a:p>
            <a:pPr lvl="1"/>
            <a:r>
              <a:rPr lang="en-IN" sz="2000" b="1" dirty="0"/>
              <a:t>Greater efficiency – greater competition</a:t>
            </a:r>
          </a:p>
          <a:p>
            <a:pPr lvl="1"/>
            <a:r>
              <a:rPr lang="en-IN" sz="2000" b="1" dirty="0"/>
              <a:t>May lead to diseconomies of scale, inefficiency and profits may fall.</a:t>
            </a:r>
          </a:p>
          <a:p>
            <a:r>
              <a:rPr lang="en-IN" sz="2400" b="1" dirty="0">
                <a:solidFill>
                  <a:srgbClr val="FF0000"/>
                </a:solidFill>
              </a:rPr>
              <a:t>Workers</a:t>
            </a:r>
          </a:p>
          <a:p>
            <a:pPr lvl="1"/>
            <a:r>
              <a:rPr lang="en-IN" sz="2000" b="1" dirty="0"/>
              <a:t>Some gain promotion, some may loose their jobs.</a:t>
            </a:r>
          </a:p>
          <a:p>
            <a:pPr lvl="1"/>
            <a:r>
              <a:rPr lang="en-IN" sz="2000" b="1" dirty="0"/>
              <a:t>Higher wages may be paid if merger is successful</a:t>
            </a:r>
          </a:p>
          <a:p>
            <a:r>
              <a:rPr lang="en-IN" sz="2400" b="1" dirty="0">
                <a:solidFill>
                  <a:srgbClr val="FF0000"/>
                </a:solidFill>
              </a:rPr>
              <a:t>Consumers</a:t>
            </a:r>
          </a:p>
          <a:p>
            <a:pPr lvl="1"/>
            <a:r>
              <a:rPr lang="en-IN" sz="2000" b="1" dirty="0"/>
              <a:t>Firms more efficient – cut costs – offer lower prices</a:t>
            </a:r>
          </a:p>
          <a:p>
            <a:pPr lvl="1"/>
            <a:r>
              <a:rPr lang="en-IN" sz="2000" b="1" dirty="0"/>
              <a:t>Firms invest more – develop new and innovative products – more choices – better quality</a:t>
            </a:r>
          </a:p>
          <a:p>
            <a:pPr lvl="1"/>
            <a:r>
              <a:rPr lang="en-IN" sz="2000" b="1" dirty="0"/>
              <a:t>If competition reduced, less choices and increased prices</a:t>
            </a:r>
          </a:p>
          <a:p>
            <a:pPr lvl="1"/>
            <a:r>
              <a:rPr lang="en-IN" sz="2000" b="1" dirty="0"/>
              <a:t>Rise in market share – monopoly power – higher prices</a:t>
            </a:r>
          </a:p>
        </p:txBody>
      </p:sp>
    </p:spTree>
    <p:extLst>
      <p:ext uri="{BB962C8B-B14F-4D97-AF65-F5344CB8AC3E}">
        <p14:creationId xmlns:p14="http://schemas.microsoft.com/office/powerpoint/2010/main" val="1934815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5EA1C-745E-428F-9C9A-755649A30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1280890"/>
          </a:xfrm>
        </p:spPr>
        <p:txBody>
          <a:bodyPr/>
          <a:lstStyle/>
          <a:p>
            <a:r>
              <a:rPr lang="en-IN" b="1" dirty="0"/>
              <a:t>Demerger and reasons for demerger</a:t>
            </a:r>
            <a:br>
              <a:rPr lang="en-IN" b="1" dirty="0"/>
            </a:b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30559-19CB-4023-8955-3555A4DBA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101" y="1032387"/>
            <a:ext cx="11500899" cy="5825613"/>
          </a:xfrm>
        </p:spPr>
        <p:txBody>
          <a:bodyPr>
            <a:normAutofit fontScale="92500" lnSpcReduction="10000"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Demerger </a:t>
            </a:r>
            <a:r>
              <a:rPr lang="en-IN" sz="2400" b="1" dirty="0"/>
              <a:t>– Firms split itself into two or more separate parts to create two or more firms/ sale of small part of business to another business.</a:t>
            </a:r>
          </a:p>
          <a:p>
            <a:r>
              <a:rPr lang="en-IN" sz="2400" b="1" dirty="0"/>
              <a:t>New firms – roughly equal size</a:t>
            </a:r>
          </a:p>
          <a:p>
            <a:r>
              <a:rPr lang="en-IN" sz="2400" b="1" dirty="0"/>
              <a:t>Sale of small part of business </a:t>
            </a:r>
          </a:p>
          <a:p>
            <a:r>
              <a:rPr lang="en-IN" sz="2400" b="1" dirty="0">
                <a:solidFill>
                  <a:srgbClr val="FF0000"/>
                </a:solidFill>
              </a:rPr>
              <a:t>Reasons:</a:t>
            </a:r>
          </a:p>
          <a:p>
            <a:pPr lvl="1"/>
            <a:r>
              <a:rPr lang="en-IN" sz="2000" b="1" dirty="0">
                <a:solidFill>
                  <a:srgbClr val="FF0000"/>
                </a:solidFill>
              </a:rPr>
              <a:t>Lack of synergies: no synergies between parts of firms</a:t>
            </a:r>
          </a:p>
          <a:p>
            <a:pPr marL="857250" lvl="2" indent="0">
              <a:buNone/>
            </a:pPr>
            <a:r>
              <a:rPr lang="en-IN" sz="1800" b="1" dirty="0"/>
              <a:t>One part of firm having no impact on more efficient and profitable running part of firm</a:t>
            </a:r>
          </a:p>
          <a:p>
            <a:pPr marL="857250" lvl="2" indent="0">
              <a:buNone/>
            </a:pPr>
            <a:r>
              <a:rPr lang="en-IN" sz="1800" b="1" dirty="0"/>
              <a:t>Diseconomies of scale – senior management divide their time between two or more business</a:t>
            </a:r>
          </a:p>
          <a:p>
            <a:pPr lvl="1"/>
            <a:r>
              <a:rPr lang="en-IN" sz="2000" b="1" dirty="0">
                <a:solidFill>
                  <a:srgbClr val="FF0000"/>
                </a:solidFill>
              </a:rPr>
              <a:t>Value:</a:t>
            </a:r>
          </a:p>
          <a:p>
            <a:pPr marL="857250" lvl="2" indent="0">
              <a:buNone/>
            </a:pPr>
            <a:r>
              <a:rPr lang="en-IN" sz="1800" b="1" dirty="0"/>
              <a:t>Price of demerged firm &gt; price of single firm</a:t>
            </a:r>
          </a:p>
          <a:p>
            <a:pPr marL="857250" lvl="2" indent="0">
              <a:buNone/>
            </a:pPr>
            <a:r>
              <a:rPr lang="en-IN" sz="1800" b="1" dirty="0"/>
              <a:t>One part may be growing fast and other part slow leading to poor performance, share price of whole firm reduced due to slower running part</a:t>
            </a:r>
          </a:p>
          <a:p>
            <a:pPr lvl="1"/>
            <a:r>
              <a:rPr lang="en-IN" sz="2000" b="1" dirty="0">
                <a:solidFill>
                  <a:srgbClr val="FF0000"/>
                </a:solidFill>
              </a:rPr>
              <a:t>Focused Companies:</a:t>
            </a:r>
          </a:p>
          <a:p>
            <a:pPr marL="857250" lvl="2" indent="0">
              <a:buNone/>
            </a:pPr>
            <a:r>
              <a:rPr lang="en-IN" sz="1800" b="1" dirty="0"/>
              <a:t>Focus on one or just few key markets</a:t>
            </a:r>
          </a:p>
          <a:p>
            <a:pPr marL="857250" lvl="2" indent="0">
              <a:buNone/>
            </a:pPr>
            <a:r>
              <a:rPr lang="en-IN" sz="1800" b="1" dirty="0"/>
              <a:t>Management can deliver higher profits, more expertise and knowledge of particular market</a:t>
            </a:r>
          </a:p>
          <a:p>
            <a:pPr marL="857250" lvl="2" indent="0">
              <a:buNone/>
            </a:pPr>
            <a:endParaRPr lang="en-IN" sz="1800" b="1" dirty="0"/>
          </a:p>
          <a:p>
            <a:pPr lvl="1"/>
            <a:endParaRPr lang="en-IN" sz="2000" b="1" dirty="0"/>
          </a:p>
          <a:p>
            <a:pPr marL="857250" lvl="2" indent="0">
              <a:buNone/>
            </a:pPr>
            <a:endParaRPr lang="en-IN" sz="1800" b="1" dirty="0"/>
          </a:p>
        </p:txBody>
      </p:sp>
    </p:spTree>
    <p:extLst>
      <p:ext uri="{BB962C8B-B14F-4D97-AF65-F5344CB8AC3E}">
        <p14:creationId xmlns:p14="http://schemas.microsoft.com/office/powerpoint/2010/main" val="866785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115D-9CD4-4252-AD06-DE4AA15D5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Impact of demerger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1A6EF-369C-4DAD-8FEF-DA65F5A4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5562" y="1430594"/>
            <a:ext cx="10323870" cy="5324167"/>
          </a:xfrm>
        </p:spPr>
        <p:txBody>
          <a:bodyPr>
            <a:normAutofit fontScale="92500" lnSpcReduction="20000"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Business</a:t>
            </a:r>
          </a:p>
          <a:p>
            <a:pPr lvl="1"/>
            <a:r>
              <a:rPr lang="en-IN" sz="2400" b="1" dirty="0"/>
              <a:t>Increased specialisation - greater efficiency</a:t>
            </a:r>
          </a:p>
          <a:p>
            <a:pPr lvl="1"/>
            <a:r>
              <a:rPr lang="en-IN" sz="2400" b="1" dirty="0"/>
              <a:t>Cuts costs/ develop new and innovative products - Profits rise</a:t>
            </a:r>
          </a:p>
          <a:p>
            <a:pPr lvl="1"/>
            <a:r>
              <a:rPr lang="en-IN" sz="2400" b="1" dirty="0"/>
              <a:t>Greater efficiency – greater competition</a:t>
            </a:r>
          </a:p>
          <a:p>
            <a:pPr lvl="1"/>
            <a:r>
              <a:rPr lang="en-IN" sz="2400" b="1" dirty="0"/>
              <a:t>Inefficiency &amp; profits may fall </a:t>
            </a:r>
          </a:p>
          <a:p>
            <a:r>
              <a:rPr lang="en-IN" sz="2800" b="1" dirty="0">
                <a:solidFill>
                  <a:srgbClr val="FF0000"/>
                </a:solidFill>
              </a:rPr>
              <a:t>Workers</a:t>
            </a:r>
          </a:p>
          <a:p>
            <a:pPr lvl="1"/>
            <a:r>
              <a:rPr lang="en-IN" sz="2400" b="1" dirty="0"/>
              <a:t>Promotions – each firm needs senior director </a:t>
            </a:r>
          </a:p>
          <a:p>
            <a:pPr lvl="1"/>
            <a:r>
              <a:rPr lang="en-IN" sz="2400" b="1" dirty="0"/>
              <a:t>Job losses – firms more efficient – less workers needed</a:t>
            </a:r>
          </a:p>
          <a:p>
            <a:r>
              <a:rPr lang="en-IN" sz="2800" b="1" dirty="0">
                <a:solidFill>
                  <a:srgbClr val="FF0000"/>
                </a:solidFill>
              </a:rPr>
              <a:t>Consumers</a:t>
            </a:r>
          </a:p>
          <a:p>
            <a:pPr lvl="1"/>
            <a:r>
              <a:rPr lang="en-IN" sz="2400" b="1" dirty="0" err="1"/>
              <a:t>Effiicent</a:t>
            </a:r>
            <a:r>
              <a:rPr lang="en-IN" sz="2400" b="1" dirty="0"/>
              <a:t> – cut costs - Lower price</a:t>
            </a:r>
          </a:p>
          <a:p>
            <a:pPr lvl="1"/>
            <a:r>
              <a:rPr lang="en-IN" sz="2400" b="1" dirty="0"/>
              <a:t>Invest more and develop new and innovative products – more choices</a:t>
            </a:r>
          </a:p>
          <a:p>
            <a:pPr lvl="1"/>
            <a:r>
              <a:rPr lang="en-IN" sz="2400" b="1" dirty="0"/>
              <a:t>If too focused on increasing profits – price rise and reduce choices</a:t>
            </a:r>
          </a:p>
        </p:txBody>
      </p:sp>
    </p:spTree>
    <p:extLst>
      <p:ext uri="{BB962C8B-B14F-4D97-AF65-F5344CB8AC3E}">
        <p14:creationId xmlns:p14="http://schemas.microsoft.com/office/powerpoint/2010/main" val="419110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0D5F3-24BF-4F45-A4CF-70D7AD0B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23E9-A706-4A1B-91A1-FED1CA678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sz="2400" b="1" dirty="0"/>
              <a:t>Different size of business and the ways business grow</a:t>
            </a:r>
          </a:p>
          <a:p>
            <a:r>
              <a:rPr lang="en-IN" sz="2400" b="1" dirty="0"/>
              <a:t>Advantages and Disadvantages of each type of merger/takeover</a:t>
            </a:r>
          </a:p>
          <a:p>
            <a:r>
              <a:rPr lang="en-IN" sz="2400" b="1" dirty="0"/>
              <a:t>Constraints on business growth</a:t>
            </a:r>
          </a:p>
          <a:p>
            <a:r>
              <a:rPr lang="en-IN" sz="2400" b="1" dirty="0"/>
              <a:t>Reason for some firms remaining small and others growing</a:t>
            </a:r>
          </a:p>
          <a:p>
            <a:r>
              <a:rPr lang="en-IN" sz="2400" b="1" dirty="0"/>
              <a:t>Impact of growth of firms on business , workers and consumers</a:t>
            </a:r>
          </a:p>
          <a:p>
            <a:r>
              <a:rPr lang="en-IN" sz="2400" b="1" dirty="0"/>
              <a:t>Reasons for demergers on business, workers and consumers</a:t>
            </a:r>
          </a:p>
        </p:txBody>
      </p:sp>
    </p:spTree>
    <p:extLst>
      <p:ext uri="{BB962C8B-B14F-4D97-AF65-F5344CB8AC3E}">
        <p14:creationId xmlns:p14="http://schemas.microsoft.com/office/powerpoint/2010/main" val="228160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B20C-9874-4517-9EF4-A9B12B8BC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Size of business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A01AF57-FDA7-4CF0-AF94-6F7B2FC844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757894"/>
              </p:ext>
            </p:extLst>
          </p:nvPr>
        </p:nvGraphicFramePr>
        <p:xfrm>
          <a:off x="2589212" y="2240280"/>
          <a:ext cx="89154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4233713506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35609913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200" b="1" dirty="0"/>
                        <a:t>Small and Medium-sized enterprises (SMEs)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b="1" dirty="0"/>
                        <a:t>Large Firms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8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200" b="1" dirty="0"/>
                        <a:t>Independent firms- not owned by another firms</a:t>
                      </a:r>
                    </a:p>
                    <a:p>
                      <a:endParaRPr lang="en-IN" sz="2200" b="1" dirty="0"/>
                    </a:p>
                    <a:p>
                      <a:r>
                        <a:rPr lang="en-IN" sz="2200" b="1" dirty="0"/>
                        <a:t>Employs fewer than 250 employees</a:t>
                      </a:r>
                    </a:p>
                    <a:p>
                      <a:endParaRPr lang="en-IN" sz="2200" b="1" dirty="0"/>
                    </a:p>
                    <a:p>
                      <a:r>
                        <a:rPr lang="en-IN" sz="2200" b="1" dirty="0"/>
                        <a:t>Annual turnover less than €50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b="1" dirty="0"/>
                        <a:t>Independent or owned by another firms</a:t>
                      </a:r>
                    </a:p>
                    <a:p>
                      <a:endParaRPr lang="en-IN" sz="2200" b="1" dirty="0"/>
                    </a:p>
                    <a:p>
                      <a:r>
                        <a:rPr lang="en-IN" sz="2200" b="1" dirty="0"/>
                        <a:t>Employs more than 250 employees</a:t>
                      </a:r>
                    </a:p>
                    <a:p>
                      <a:endParaRPr lang="en-IN" sz="2200" b="1" dirty="0"/>
                    </a:p>
                    <a:p>
                      <a:r>
                        <a:rPr lang="en-IN" sz="2200" b="1" dirty="0"/>
                        <a:t>Annual turnover more than €50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48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285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CECFC-C6B8-475B-BE2A-AF67F12A5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065" y="162232"/>
            <a:ext cx="10382864" cy="6548284"/>
          </a:xfrm>
        </p:spPr>
        <p:txBody>
          <a:bodyPr>
            <a:normAutofit/>
          </a:bodyPr>
          <a:lstStyle/>
          <a:p>
            <a:r>
              <a:rPr lang="en-IN" sz="2000" b="1" i="1" dirty="0"/>
              <a:t>Reasons for existence of large and small firms</a:t>
            </a:r>
          </a:p>
          <a:p>
            <a:endParaRPr lang="en-IN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8CEACC3-3524-47D5-985D-45FD12BAB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479442"/>
              </p:ext>
            </p:extLst>
          </p:nvPr>
        </p:nvGraphicFramePr>
        <p:xfrm>
          <a:off x="2031999" y="719666"/>
          <a:ext cx="10046930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3465">
                  <a:extLst>
                    <a:ext uri="{9D8B030D-6E8A-4147-A177-3AD203B41FA5}">
                      <a16:colId xmlns:a16="http://schemas.microsoft.com/office/drawing/2014/main" val="4289805785"/>
                    </a:ext>
                  </a:extLst>
                </a:gridCol>
                <a:gridCol w="5023465">
                  <a:extLst>
                    <a:ext uri="{9D8B030D-6E8A-4147-A177-3AD203B41FA5}">
                      <a16:colId xmlns:a16="http://schemas.microsoft.com/office/drawing/2014/main" val="10387088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000" b="1" dirty="0"/>
                        <a:t>Large Firms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Small Firms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170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/>
                        <a:t>Significant economies of scale 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Few large firms at minimum efficient scale satisfies total demand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Barriers to entry high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May lead to diseconomies of scale- productive inefficiencies, poorly organised, X- inefficiency,</a:t>
                      </a:r>
                    </a:p>
                    <a:p>
                      <a:r>
                        <a:rPr lang="en-IN" sz="2000" b="1" dirty="0"/>
                        <a:t>Formal labour market – have to pay higher wages, recognised and pay taxes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Small economies of scale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Large number of small firms at minimum efficient scale satisfies total demand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Barriers to entry are low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Takes advantage of higher costs of large firms- informal labour markets- pay lower wages, not recognised by government and do not pay taxes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Changing technology – cost advantage to small niche market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Small firms can be monopolists </a:t>
                      </a:r>
                    </a:p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38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632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B55F3-432B-45F3-909C-8F79070D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How Business grow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A17DDAC-0648-4CBB-9AC4-984AA06C17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133617"/>
              </p:ext>
            </p:extLst>
          </p:nvPr>
        </p:nvGraphicFramePr>
        <p:xfrm>
          <a:off x="2589213" y="2133600"/>
          <a:ext cx="8915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1445700082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2589540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400" b="1" dirty="0"/>
                        <a:t>Organic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dirty="0"/>
                        <a:t>External growth- Merger/takeover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158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400" b="1" dirty="0"/>
                        <a:t>Firms increasing their output through investment or increased labour force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b="1" i="1" dirty="0">
                          <a:solidFill>
                            <a:srgbClr val="FF0000"/>
                          </a:solidFill>
                        </a:rPr>
                        <a:t>Merger-</a:t>
                      </a:r>
                      <a:r>
                        <a:rPr lang="en-IN" sz="2400" b="1" dirty="0"/>
                        <a:t> Joining of two or more firms under common ownership</a:t>
                      </a:r>
                    </a:p>
                    <a:p>
                      <a:endParaRPr lang="en-IN" sz="2400" b="1" dirty="0"/>
                    </a:p>
                    <a:p>
                      <a:r>
                        <a:rPr lang="en-IN" sz="2400" b="1" i="1" dirty="0">
                          <a:solidFill>
                            <a:srgbClr val="FF0000"/>
                          </a:solidFill>
                        </a:rPr>
                        <a:t>Takeover-</a:t>
                      </a:r>
                      <a:r>
                        <a:rPr lang="en-IN" sz="2400" b="1" i="1" dirty="0"/>
                        <a:t> </a:t>
                      </a:r>
                      <a:r>
                        <a:rPr lang="en-IN" sz="2400" b="1" dirty="0"/>
                        <a:t>one company wishes to buy another company(bidding)</a:t>
                      </a:r>
                    </a:p>
                    <a:p>
                      <a:r>
                        <a:rPr lang="en-IN" sz="2400" b="1" dirty="0"/>
                        <a:t>May be amicable/ contested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856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675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DC2F3-BA8A-4E52-ADA7-999F91C38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5277" y="309715"/>
            <a:ext cx="9586452" cy="6297561"/>
          </a:xfrm>
        </p:spPr>
        <p:txBody>
          <a:bodyPr/>
          <a:lstStyle/>
          <a:p>
            <a:r>
              <a:rPr lang="en-IN" b="1" i="1" dirty="0"/>
              <a:t>Advantages and disadvantages of organic and external growth(merger/takeover)</a:t>
            </a: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807414-1C54-4C47-98AE-723C90893F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344012"/>
              </p:ext>
            </p:extLst>
          </p:nvPr>
        </p:nvGraphicFramePr>
        <p:xfrm>
          <a:off x="2223729" y="1147369"/>
          <a:ext cx="81280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1461448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6029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000" b="1" dirty="0"/>
                        <a:t>Organic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External Growth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701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 dirty="0">
                          <a:solidFill>
                            <a:srgbClr val="FF0000"/>
                          </a:solidFill>
                        </a:rPr>
                        <a:t>Advantages</a:t>
                      </a:r>
                      <a:r>
                        <a:rPr lang="en-IN" sz="2000" b="1" dirty="0"/>
                        <a:t> </a:t>
                      </a:r>
                    </a:p>
                    <a:p>
                      <a:r>
                        <a:rPr lang="en-IN" sz="2000" b="1" dirty="0"/>
                        <a:t>Initially all firms grow organically – increasing labour force, renting extra space, buying extra machinery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>
                          <a:solidFill>
                            <a:srgbClr val="FF0000"/>
                          </a:solidFill>
                        </a:rPr>
                        <a:t>Disadvantages</a:t>
                      </a:r>
                    </a:p>
                    <a:p>
                      <a:r>
                        <a:rPr lang="en-IN" sz="2000" b="1" dirty="0"/>
                        <a:t>Impossible to gain market/assets that another firm has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Too slow if objective is to maximize salaries/ bonuses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>
                          <a:solidFill>
                            <a:srgbClr val="FF0000"/>
                          </a:solidFill>
                        </a:rPr>
                        <a:t>Advantages </a:t>
                      </a:r>
                    </a:p>
                    <a:p>
                      <a:r>
                        <a:rPr lang="en-IN" sz="2000" b="1" dirty="0"/>
                        <a:t>Medium-sized or large firms grow through merger/takeover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Easiest way to expand rapidly and justify higher pay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>
                          <a:solidFill>
                            <a:srgbClr val="FF0000"/>
                          </a:solidFill>
                        </a:rPr>
                        <a:t>Disadvantages</a:t>
                      </a:r>
                    </a:p>
                    <a:p>
                      <a:r>
                        <a:rPr lang="en-IN" sz="2000" b="1" dirty="0"/>
                        <a:t>Expensive &amp; time consuming, high risk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Even with medium and large firm organic growth is norm and mergers/takeover is an exception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806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52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1449F-796C-4496-B28F-191AD835E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6000" b="1" dirty="0"/>
              <a:t>Types of merger/takeover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3FD2D-D63C-407E-8007-82E216F49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Horizontal integration</a:t>
            </a:r>
          </a:p>
          <a:p>
            <a:r>
              <a:rPr lang="en-IN" sz="3200" b="1" dirty="0"/>
              <a:t>Vertical integration </a:t>
            </a:r>
          </a:p>
          <a:p>
            <a:r>
              <a:rPr lang="en-IN" sz="3200" b="1" dirty="0"/>
              <a:t>Conglomerate Integration</a:t>
            </a:r>
          </a:p>
        </p:txBody>
      </p:sp>
    </p:spTree>
    <p:extLst>
      <p:ext uri="{BB962C8B-B14F-4D97-AF65-F5344CB8AC3E}">
        <p14:creationId xmlns:p14="http://schemas.microsoft.com/office/powerpoint/2010/main" val="245224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B7AA-222D-4004-A3E1-8A1970F71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Horizontal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FED14-AC1D-4262-9E97-F2BCE012A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1" dirty="0"/>
              <a:t>Merger between two firms in same industry at same stage of production</a:t>
            </a:r>
          </a:p>
          <a:p>
            <a:r>
              <a:rPr lang="en-IN" sz="2400" b="1" dirty="0"/>
              <a:t>E.g. </a:t>
            </a:r>
          </a:p>
          <a:p>
            <a:pPr lvl="1"/>
            <a:r>
              <a:rPr lang="en-IN" sz="2000" b="1" dirty="0"/>
              <a:t>Merger of two car manufacturer</a:t>
            </a:r>
          </a:p>
          <a:p>
            <a:pPr lvl="1"/>
            <a:r>
              <a:rPr lang="en-IN" sz="2000" b="1" dirty="0"/>
              <a:t>Merger of two bakeries</a:t>
            </a:r>
          </a:p>
          <a:p>
            <a:pPr lvl="1"/>
            <a:endParaRPr lang="en-IN" sz="2000" b="1" dirty="0"/>
          </a:p>
          <a:p>
            <a:r>
              <a:rPr lang="en-IN" sz="2400" b="1" dirty="0"/>
              <a:t>Real-life example – Facebook and Instagram</a:t>
            </a:r>
          </a:p>
        </p:txBody>
      </p:sp>
    </p:spTree>
    <p:extLst>
      <p:ext uri="{BB962C8B-B14F-4D97-AF65-F5344CB8AC3E}">
        <p14:creationId xmlns:p14="http://schemas.microsoft.com/office/powerpoint/2010/main" val="376309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861F9-048D-4C2A-81A9-9CA276E8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819" y="117987"/>
            <a:ext cx="10397613" cy="6592529"/>
          </a:xfrm>
        </p:spPr>
        <p:txBody>
          <a:bodyPr/>
          <a:lstStyle/>
          <a:p>
            <a:r>
              <a:rPr lang="en-IN" sz="2000" b="1" i="1" dirty="0"/>
              <a:t>Advantages and Disadvantages of Horizontal integration:</a:t>
            </a: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F767E2-CCB1-4BE6-BDDA-DBAA22C32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489078"/>
              </p:ext>
            </p:extLst>
          </p:nvPr>
        </p:nvGraphicFramePr>
        <p:xfrm>
          <a:off x="2032000" y="719666"/>
          <a:ext cx="10017432" cy="599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8716">
                  <a:extLst>
                    <a:ext uri="{9D8B030D-6E8A-4147-A177-3AD203B41FA5}">
                      <a16:colId xmlns:a16="http://schemas.microsoft.com/office/drawing/2014/main" val="2607876975"/>
                    </a:ext>
                  </a:extLst>
                </a:gridCol>
                <a:gridCol w="5008716">
                  <a:extLst>
                    <a:ext uri="{9D8B030D-6E8A-4147-A177-3AD203B41FA5}">
                      <a16:colId xmlns:a16="http://schemas.microsoft.com/office/drawing/2014/main" val="1166502189"/>
                    </a:ext>
                  </a:extLst>
                </a:gridCol>
              </a:tblGrid>
              <a:tr h="442506">
                <a:tc>
                  <a:txBody>
                    <a:bodyPr/>
                    <a:lstStyle/>
                    <a:p>
                      <a:r>
                        <a:rPr lang="en-IN" sz="2000" b="1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731989"/>
                  </a:ext>
                </a:extLst>
              </a:tr>
              <a:tr h="5548344">
                <a:tc>
                  <a:txBody>
                    <a:bodyPr/>
                    <a:lstStyle/>
                    <a:p>
                      <a:r>
                        <a:rPr lang="en-IN" sz="2000" b="1" dirty="0"/>
                        <a:t>Significant economies of scale 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Reduce competition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Increased ability to control prices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Buys unique assets of another firms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Business grow in market where it already has knowledge and expertise, merger more successful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Risk of diseconomies of scale- Clashes in management style, culture and environment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Monopoly power – charge higher price, lower welfare of consumers, choices reduced for consumers, less innovation – quality reduced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Strict investigation from government authorities</a:t>
                      </a:r>
                    </a:p>
                    <a:p>
                      <a:endParaRPr lang="en-IN" sz="2000" b="1" dirty="0"/>
                    </a:p>
                    <a:p>
                      <a:r>
                        <a:rPr lang="en-IN" sz="2000" b="1" dirty="0"/>
                        <a:t>More complex and challenging to manage, less flexible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55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9631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2233</TotalTime>
  <Words>1315</Words>
  <Application>Microsoft Office PowerPoint</Application>
  <PresentationFormat>Widescreen</PresentationFormat>
  <Paragraphs>232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Chapter 2 Size of Business</vt:lpstr>
      <vt:lpstr>Learning Objectives</vt:lpstr>
      <vt:lpstr>Size of business</vt:lpstr>
      <vt:lpstr>PowerPoint Presentation</vt:lpstr>
      <vt:lpstr>How Business grow</vt:lpstr>
      <vt:lpstr>PowerPoint Presentation</vt:lpstr>
      <vt:lpstr>Types of merger/takeover</vt:lpstr>
      <vt:lpstr>Horizontal integration</vt:lpstr>
      <vt:lpstr>PowerPoint Presentation</vt:lpstr>
      <vt:lpstr>Vertical Integration</vt:lpstr>
      <vt:lpstr>PowerPoint Presentation</vt:lpstr>
      <vt:lpstr>Conglomerate Integration</vt:lpstr>
      <vt:lpstr>PowerPoint Presentation</vt:lpstr>
      <vt:lpstr>Constraint on business growth</vt:lpstr>
      <vt:lpstr>Reasons some firms tend to remain small and others grow </vt:lpstr>
      <vt:lpstr>Impact of growth of firms</vt:lpstr>
      <vt:lpstr>Demerger and reasons for demerger </vt:lpstr>
      <vt:lpstr>Impact of demerger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 Size of Business</dc:title>
  <dc:creator>shabi zaidi</dc:creator>
  <cp:lastModifiedBy>shabi zaidi</cp:lastModifiedBy>
  <cp:revision>30</cp:revision>
  <dcterms:created xsi:type="dcterms:W3CDTF">2021-05-16T03:25:24Z</dcterms:created>
  <dcterms:modified xsi:type="dcterms:W3CDTF">2022-11-07T03:44:45Z</dcterms:modified>
</cp:coreProperties>
</file>