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162" autoAdjust="0"/>
    <p:restoredTop sz="95126" autoAdjust="0"/>
  </p:normalViewPr>
  <p:slideViewPr>
    <p:cSldViewPr snapToGrid="0">
      <p:cViewPr varScale="1">
        <p:scale>
          <a:sx n="81" d="100"/>
          <a:sy n="81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83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45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68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897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21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26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9696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434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17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71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5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201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14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845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650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483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88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4C54B47-C77E-44F1-A404-E43567F4F89D}" type="datetimeFigureOut">
              <a:rPr lang="en-IN" smtClean="0"/>
              <a:t>15-06-2021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62230-A41E-4CCE-A0F6-138BD814DD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5491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780B-98C5-4346-9359-9FDFA95A1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Chapter 3 </a:t>
            </a:r>
            <a:br>
              <a:rPr lang="en-IN" dirty="0"/>
            </a:br>
            <a:r>
              <a:rPr lang="en-IN" dirty="0"/>
              <a:t>Business Objectives</a:t>
            </a:r>
          </a:p>
        </p:txBody>
      </p:sp>
    </p:spTree>
    <p:extLst>
      <p:ext uri="{BB962C8B-B14F-4D97-AF65-F5344CB8AC3E}">
        <p14:creationId xmlns:p14="http://schemas.microsoft.com/office/powerpoint/2010/main" val="171951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C9D99-81D1-4D62-8A7D-0CE0C59A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04723" cy="609601"/>
          </a:xfrm>
        </p:spPr>
        <p:txBody>
          <a:bodyPr/>
          <a:lstStyle/>
          <a:p>
            <a:r>
              <a:rPr lang="en-IN" dirty="0"/>
              <a:t>Sales Volume Maximisation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E1190-0022-4231-8727-916292303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71" y="784557"/>
            <a:ext cx="11919513" cy="5955456"/>
          </a:xfrm>
        </p:spPr>
        <p:txBody>
          <a:bodyPr/>
          <a:lstStyle/>
          <a:p>
            <a:r>
              <a:rPr lang="en-IN" dirty="0"/>
              <a:t>Aim is to maximise the number of products they sell.</a:t>
            </a:r>
          </a:p>
          <a:p>
            <a:r>
              <a:rPr lang="en-IN" dirty="0"/>
              <a:t>Managers/ Directors – justify the rewards – achieving higher sales</a:t>
            </a:r>
          </a:p>
          <a:p>
            <a:endParaRPr lang="en-IN" dirty="0"/>
          </a:p>
          <a:p>
            <a:r>
              <a:rPr lang="en-IN" dirty="0"/>
              <a:t>Assumption</a:t>
            </a:r>
          </a:p>
          <a:p>
            <a:pPr lvl="1"/>
            <a:r>
              <a:rPr lang="en-IN" dirty="0"/>
              <a:t>Normal profits – need of owners</a:t>
            </a:r>
          </a:p>
          <a:p>
            <a:pPr lvl="1"/>
            <a:r>
              <a:rPr lang="en-IN" dirty="0"/>
              <a:t>Monopoly/oligopoly – supernormal profits in SR/LR</a:t>
            </a:r>
          </a:p>
          <a:p>
            <a:endParaRPr lang="en-IN" dirty="0"/>
          </a:p>
          <a:p>
            <a:r>
              <a:rPr lang="en-IN" dirty="0"/>
              <a:t>Sales volume maximisation – AC = AR (TC = TR)</a:t>
            </a:r>
          </a:p>
          <a:p>
            <a:r>
              <a:rPr lang="en-IN" dirty="0"/>
              <a:t>Firm makes normal profit because normal profit(opportunity cost) is part of cost.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81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A134EE-C5EE-416F-B63D-B9C76B3D566F}"/>
              </a:ext>
            </a:extLst>
          </p:cNvPr>
          <p:cNvCxnSpPr/>
          <p:nvPr/>
        </p:nvCxnSpPr>
        <p:spPr>
          <a:xfrm>
            <a:off x="253647" y="1922712"/>
            <a:ext cx="0" cy="339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E05E2-823A-4899-BDA2-50D113FBF6C9}"/>
              </a:ext>
            </a:extLst>
          </p:cNvPr>
          <p:cNvCxnSpPr/>
          <p:nvPr/>
        </p:nvCxnSpPr>
        <p:spPr>
          <a:xfrm>
            <a:off x="253647" y="5325110"/>
            <a:ext cx="4616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59DB7F-297C-4CD4-B48D-AF839C3364F9}"/>
              </a:ext>
            </a:extLst>
          </p:cNvPr>
          <p:cNvSpPr txBox="1"/>
          <p:nvPr/>
        </p:nvSpPr>
        <p:spPr>
          <a:xfrm>
            <a:off x="88359" y="1536839"/>
            <a:ext cx="1814048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Cost/revenue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AE3A5-C305-4387-BCED-B5C125755B6D}"/>
              </a:ext>
            </a:extLst>
          </p:cNvPr>
          <p:cNvSpPr txBox="1"/>
          <p:nvPr/>
        </p:nvSpPr>
        <p:spPr>
          <a:xfrm>
            <a:off x="4458189" y="5308884"/>
            <a:ext cx="1814048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954F5-D0D9-463D-B7A8-63089B434E9D}"/>
              </a:ext>
            </a:extLst>
          </p:cNvPr>
          <p:cNvSpPr txBox="1"/>
          <p:nvPr/>
        </p:nvSpPr>
        <p:spPr>
          <a:xfrm>
            <a:off x="9709" y="5308884"/>
            <a:ext cx="28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43E869A-79AC-4993-AE24-41F241147BE4}"/>
              </a:ext>
            </a:extLst>
          </p:cNvPr>
          <p:cNvSpPr/>
          <p:nvPr/>
        </p:nvSpPr>
        <p:spPr>
          <a:xfrm rot="7892543">
            <a:off x="501208" y="260292"/>
            <a:ext cx="3775566" cy="3878825"/>
          </a:xfrm>
          <a:prstGeom prst="arc">
            <a:avLst>
              <a:gd name="adj1" fmla="val 15059448"/>
              <a:gd name="adj2" fmla="val 111635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B4B24-1FCA-473F-8EFA-86F21FD33A90}"/>
              </a:ext>
            </a:extLst>
          </p:cNvPr>
          <p:cNvSpPr txBox="1"/>
          <p:nvPr/>
        </p:nvSpPr>
        <p:spPr>
          <a:xfrm>
            <a:off x="4059318" y="2559461"/>
            <a:ext cx="604684" cy="38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AC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E7BD5E-2F74-4176-BCBF-FFDBBB822834}"/>
              </a:ext>
            </a:extLst>
          </p:cNvPr>
          <p:cNvSpPr/>
          <p:nvPr/>
        </p:nvSpPr>
        <p:spPr>
          <a:xfrm>
            <a:off x="950859" y="2659791"/>
            <a:ext cx="2693682" cy="2474919"/>
          </a:xfrm>
          <a:custGeom>
            <a:avLst/>
            <a:gdLst>
              <a:gd name="connsiteX0" fmla="*/ 1666568 w 1666568"/>
              <a:gd name="connsiteY0" fmla="*/ 0 h 2672157"/>
              <a:gd name="connsiteX1" fmla="*/ 1268361 w 1666568"/>
              <a:gd name="connsiteY1" fmla="*/ 2595716 h 2672157"/>
              <a:gd name="connsiteX2" fmla="*/ 0 w 1666568"/>
              <a:gd name="connsiteY2" fmla="*/ 2035278 h 2672157"/>
              <a:gd name="connsiteX3" fmla="*/ 0 w 1666568"/>
              <a:gd name="connsiteY3" fmla="*/ 2035278 h 2672157"/>
              <a:gd name="connsiteX0" fmla="*/ 1666568 w 1666568"/>
              <a:gd name="connsiteY0" fmla="*/ 0 h 2631019"/>
              <a:gd name="connsiteX1" fmla="*/ 707923 w 1666568"/>
              <a:gd name="connsiteY1" fmla="*/ 2551470 h 2631019"/>
              <a:gd name="connsiteX2" fmla="*/ 0 w 1666568"/>
              <a:gd name="connsiteY2" fmla="*/ 2035278 h 2631019"/>
              <a:gd name="connsiteX3" fmla="*/ 0 w 1666568"/>
              <a:gd name="connsiteY3" fmla="*/ 2035278 h 2631019"/>
              <a:gd name="connsiteX0" fmla="*/ 2271251 w 2271251"/>
              <a:gd name="connsiteY0" fmla="*/ 0 h 2443982"/>
              <a:gd name="connsiteX1" fmla="*/ 707923 w 2271251"/>
              <a:gd name="connsiteY1" fmla="*/ 2374489 h 2443982"/>
              <a:gd name="connsiteX2" fmla="*/ 0 w 2271251"/>
              <a:gd name="connsiteY2" fmla="*/ 1858297 h 2443982"/>
              <a:gd name="connsiteX3" fmla="*/ 0 w 2271251"/>
              <a:gd name="connsiteY3" fmla="*/ 1858297 h 2443982"/>
              <a:gd name="connsiteX0" fmla="*/ 2713703 w 2713703"/>
              <a:gd name="connsiteY0" fmla="*/ 0 h 2927699"/>
              <a:gd name="connsiteX1" fmla="*/ 707923 w 2713703"/>
              <a:gd name="connsiteY1" fmla="*/ 2831689 h 2927699"/>
              <a:gd name="connsiteX2" fmla="*/ 0 w 2713703"/>
              <a:gd name="connsiteY2" fmla="*/ 2315497 h 2927699"/>
              <a:gd name="connsiteX3" fmla="*/ 0 w 2713703"/>
              <a:gd name="connsiteY3" fmla="*/ 2315497 h 2927699"/>
              <a:gd name="connsiteX0" fmla="*/ 2713703 w 2713703"/>
              <a:gd name="connsiteY0" fmla="*/ 0 h 3005867"/>
              <a:gd name="connsiteX1" fmla="*/ 707923 w 2713703"/>
              <a:gd name="connsiteY1" fmla="*/ 2905430 h 3005867"/>
              <a:gd name="connsiteX2" fmla="*/ 0 w 2713703"/>
              <a:gd name="connsiteY2" fmla="*/ 2389238 h 3005867"/>
              <a:gd name="connsiteX3" fmla="*/ 0 w 2713703"/>
              <a:gd name="connsiteY3" fmla="*/ 2389238 h 3005867"/>
              <a:gd name="connsiteX0" fmla="*/ 2713703 w 2713703"/>
              <a:gd name="connsiteY0" fmla="*/ 0 h 2963193"/>
              <a:gd name="connsiteX1" fmla="*/ 2344244 w 2713703"/>
              <a:gd name="connsiteY1" fmla="*/ 744756 h 2963193"/>
              <a:gd name="connsiteX2" fmla="*/ 707923 w 2713703"/>
              <a:gd name="connsiteY2" fmla="*/ 2905430 h 2963193"/>
              <a:gd name="connsiteX3" fmla="*/ 0 w 2713703"/>
              <a:gd name="connsiteY3" fmla="*/ 2389238 h 2963193"/>
              <a:gd name="connsiteX4" fmla="*/ 0 w 2713703"/>
              <a:gd name="connsiteY4" fmla="*/ 2389238 h 2963193"/>
              <a:gd name="connsiteX0" fmla="*/ 2816941 w 2816941"/>
              <a:gd name="connsiteY0" fmla="*/ 0 h 2977942"/>
              <a:gd name="connsiteX1" fmla="*/ 2344244 w 2816941"/>
              <a:gd name="connsiteY1" fmla="*/ 759505 h 2977942"/>
              <a:gd name="connsiteX2" fmla="*/ 707923 w 2816941"/>
              <a:gd name="connsiteY2" fmla="*/ 2920179 h 2977942"/>
              <a:gd name="connsiteX3" fmla="*/ 0 w 2816941"/>
              <a:gd name="connsiteY3" fmla="*/ 2403987 h 2977942"/>
              <a:gd name="connsiteX4" fmla="*/ 0 w 2816941"/>
              <a:gd name="connsiteY4" fmla="*/ 2403987 h 2977942"/>
              <a:gd name="connsiteX0" fmla="*/ 2816941 w 2816941"/>
              <a:gd name="connsiteY0" fmla="*/ 0 h 2976364"/>
              <a:gd name="connsiteX1" fmla="*/ 2506476 w 2816941"/>
              <a:gd name="connsiteY1" fmla="*/ 789001 h 2976364"/>
              <a:gd name="connsiteX2" fmla="*/ 707923 w 2816941"/>
              <a:gd name="connsiteY2" fmla="*/ 2920179 h 2976364"/>
              <a:gd name="connsiteX3" fmla="*/ 0 w 2816941"/>
              <a:gd name="connsiteY3" fmla="*/ 2403987 h 2976364"/>
              <a:gd name="connsiteX4" fmla="*/ 0 w 2816941"/>
              <a:gd name="connsiteY4" fmla="*/ 2403987 h 2976364"/>
              <a:gd name="connsiteX0" fmla="*/ 2831690 w 2831690"/>
              <a:gd name="connsiteY0" fmla="*/ 0 h 2843629"/>
              <a:gd name="connsiteX1" fmla="*/ 2506476 w 2831690"/>
              <a:gd name="connsiteY1" fmla="*/ 656266 h 2843629"/>
              <a:gd name="connsiteX2" fmla="*/ 707923 w 2831690"/>
              <a:gd name="connsiteY2" fmla="*/ 2787444 h 2843629"/>
              <a:gd name="connsiteX3" fmla="*/ 0 w 2831690"/>
              <a:gd name="connsiteY3" fmla="*/ 2271252 h 2843629"/>
              <a:gd name="connsiteX4" fmla="*/ 0 w 2831690"/>
              <a:gd name="connsiteY4" fmla="*/ 2271252 h 2843629"/>
              <a:gd name="connsiteX0" fmla="*/ 2772696 w 2772696"/>
              <a:gd name="connsiteY0" fmla="*/ 0 h 2637152"/>
              <a:gd name="connsiteX1" fmla="*/ 2506476 w 2772696"/>
              <a:gd name="connsiteY1" fmla="*/ 449789 h 2637152"/>
              <a:gd name="connsiteX2" fmla="*/ 707923 w 2772696"/>
              <a:gd name="connsiteY2" fmla="*/ 2580967 h 2637152"/>
              <a:gd name="connsiteX3" fmla="*/ 0 w 2772696"/>
              <a:gd name="connsiteY3" fmla="*/ 2064775 h 2637152"/>
              <a:gd name="connsiteX4" fmla="*/ 0 w 2772696"/>
              <a:gd name="connsiteY4" fmla="*/ 2064775 h 2637152"/>
              <a:gd name="connsiteX0" fmla="*/ 2698954 w 2714262"/>
              <a:gd name="connsiteY0" fmla="*/ 0 h 2533913"/>
              <a:gd name="connsiteX1" fmla="*/ 2506476 w 2714262"/>
              <a:gd name="connsiteY1" fmla="*/ 346550 h 2533913"/>
              <a:gd name="connsiteX2" fmla="*/ 707923 w 2714262"/>
              <a:gd name="connsiteY2" fmla="*/ 2477728 h 2533913"/>
              <a:gd name="connsiteX3" fmla="*/ 0 w 2714262"/>
              <a:gd name="connsiteY3" fmla="*/ 1961536 h 2533913"/>
              <a:gd name="connsiteX4" fmla="*/ 0 w 2714262"/>
              <a:gd name="connsiteY4" fmla="*/ 1961536 h 2533913"/>
              <a:gd name="connsiteX0" fmla="*/ 2654709 w 2693682"/>
              <a:gd name="connsiteY0" fmla="*/ 0 h 2474919"/>
              <a:gd name="connsiteX1" fmla="*/ 2506476 w 2693682"/>
              <a:gd name="connsiteY1" fmla="*/ 287556 h 2474919"/>
              <a:gd name="connsiteX2" fmla="*/ 707923 w 2693682"/>
              <a:gd name="connsiteY2" fmla="*/ 2418734 h 2474919"/>
              <a:gd name="connsiteX3" fmla="*/ 0 w 2693682"/>
              <a:gd name="connsiteY3" fmla="*/ 1902542 h 2474919"/>
              <a:gd name="connsiteX4" fmla="*/ 0 w 2693682"/>
              <a:gd name="connsiteY4" fmla="*/ 1902542 h 247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3682" h="2474919">
                <a:moveTo>
                  <a:pt x="2654709" y="0"/>
                </a:moveTo>
                <a:cubicBezTo>
                  <a:pt x="2617713" y="119210"/>
                  <a:pt x="2840773" y="-196682"/>
                  <a:pt x="2506476" y="287556"/>
                </a:cubicBezTo>
                <a:cubicBezTo>
                  <a:pt x="2172179" y="771794"/>
                  <a:pt x="1125669" y="2149570"/>
                  <a:pt x="707923" y="2418734"/>
                </a:cubicBezTo>
                <a:cubicBezTo>
                  <a:pt x="290177" y="2687898"/>
                  <a:pt x="0" y="1902542"/>
                  <a:pt x="0" y="1902542"/>
                </a:cubicBezTo>
                <a:lnTo>
                  <a:pt x="0" y="190254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12790D-13BD-40E7-8DF6-FCA1EE5C4FCF}"/>
              </a:ext>
            </a:extLst>
          </p:cNvPr>
          <p:cNvSpPr txBox="1"/>
          <p:nvPr/>
        </p:nvSpPr>
        <p:spPr>
          <a:xfrm>
            <a:off x="3345886" y="2031093"/>
            <a:ext cx="60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dirty="0"/>
              <a:t>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E0001D-4B54-4822-A5C8-CF22472B56A1}"/>
              </a:ext>
            </a:extLst>
          </p:cNvPr>
          <p:cNvCxnSpPr/>
          <p:nvPr/>
        </p:nvCxnSpPr>
        <p:spPr>
          <a:xfrm>
            <a:off x="261022" y="2388636"/>
            <a:ext cx="4400373" cy="246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8F10B9-5628-4B27-8731-97E055B68CF8}"/>
              </a:ext>
            </a:extLst>
          </p:cNvPr>
          <p:cNvSpPr txBox="1"/>
          <p:nvPr/>
        </p:nvSpPr>
        <p:spPr>
          <a:xfrm>
            <a:off x="4631825" y="4647430"/>
            <a:ext cx="107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D=AR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373DC-E300-4C6C-8114-D08BB2888253}"/>
              </a:ext>
            </a:extLst>
          </p:cNvPr>
          <p:cNvCxnSpPr/>
          <p:nvPr/>
        </p:nvCxnSpPr>
        <p:spPr>
          <a:xfrm>
            <a:off x="282213" y="2717866"/>
            <a:ext cx="2448232" cy="3045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9ACC3A-38A8-4F32-8A37-43979A20E277}"/>
              </a:ext>
            </a:extLst>
          </p:cNvPr>
          <p:cNvSpPr txBox="1"/>
          <p:nvPr/>
        </p:nvSpPr>
        <p:spPr>
          <a:xfrm>
            <a:off x="2730445" y="5678216"/>
            <a:ext cx="8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114D8C3-0877-421C-86FC-D17E3EE2DA2B}"/>
              </a:ext>
            </a:extLst>
          </p:cNvPr>
          <p:cNvCxnSpPr>
            <a:cxnSpLocks/>
          </p:cNvCxnSpPr>
          <p:nvPr/>
        </p:nvCxnSpPr>
        <p:spPr>
          <a:xfrm flipV="1">
            <a:off x="3061878" y="4006012"/>
            <a:ext cx="22230" cy="13190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D6BF642-0667-4AF1-A9C5-5804215D5B45}"/>
              </a:ext>
            </a:extLst>
          </p:cNvPr>
          <p:cNvSpPr txBox="1"/>
          <p:nvPr/>
        </p:nvSpPr>
        <p:spPr>
          <a:xfrm>
            <a:off x="2856741" y="5326395"/>
            <a:ext cx="398205" cy="37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BA55C0-AA2C-4A8B-991C-159D2F4DFF34}"/>
              </a:ext>
            </a:extLst>
          </p:cNvPr>
          <p:cNvCxnSpPr/>
          <p:nvPr/>
        </p:nvCxnSpPr>
        <p:spPr>
          <a:xfrm flipH="1">
            <a:off x="261022" y="3987834"/>
            <a:ext cx="28459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098702F-BC2E-4968-B5C6-F1D7B07728DC}"/>
              </a:ext>
            </a:extLst>
          </p:cNvPr>
          <p:cNvSpPr txBox="1"/>
          <p:nvPr/>
        </p:nvSpPr>
        <p:spPr>
          <a:xfrm>
            <a:off x="-85765" y="3798720"/>
            <a:ext cx="398205" cy="37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4D12E-52D9-44B1-954B-D74F276C1083}"/>
              </a:ext>
            </a:extLst>
          </p:cNvPr>
          <p:cNvSpPr txBox="1"/>
          <p:nvPr/>
        </p:nvSpPr>
        <p:spPr>
          <a:xfrm>
            <a:off x="5321259" y="1164639"/>
            <a:ext cx="6980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Output beyond OC </a:t>
            </a:r>
            <a:r>
              <a:rPr lang="en-IN" dirty="0"/>
              <a:t>– Make a loss (AC &gt; AR)</a:t>
            </a:r>
          </a:p>
          <a:p>
            <a:pPr marL="2571750" lvl="5" indent="-285750">
              <a:buFont typeface="Arial" panose="020B0604020202020204" pitchFamily="34" charset="0"/>
              <a:buChar char="•"/>
            </a:pPr>
            <a:r>
              <a:rPr lang="en-IN" dirty="0"/>
              <a:t>Not even make normal profit</a:t>
            </a:r>
          </a:p>
          <a:p>
            <a:endParaRPr lang="en-IN" dirty="0"/>
          </a:p>
          <a:p>
            <a:r>
              <a:rPr lang="en-IN" b="1" dirty="0"/>
              <a:t>At OC </a:t>
            </a:r>
          </a:p>
          <a:p>
            <a:r>
              <a:rPr lang="en-IN" dirty="0"/>
              <a:t>Sales maximising output &gt; Revenue/ Profit Maximising output</a:t>
            </a:r>
          </a:p>
          <a:p>
            <a:endParaRPr lang="en-IN" dirty="0"/>
          </a:p>
          <a:p>
            <a:r>
              <a:rPr lang="en-IN" dirty="0"/>
              <a:t>Sales maximising price &lt; Revenue/ Profit maximising price </a:t>
            </a:r>
          </a:p>
          <a:p>
            <a:endParaRPr lang="en-IN" dirty="0"/>
          </a:p>
          <a:p>
            <a:r>
              <a:rPr lang="en-IN" dirty="0"/>
              <a:t>Firm makes no supernormal profits</a:t>
            </a:r>
          </a:p>
          <a:p>
            <a:endParaRPr lang="en-IN" dirty="0"/>
          </a:p>
          <a:p>
            <a:r>
              <a:rPr lang="en-IN" b="1" dirty="0"/>
              <a:t>Sales maximisation – AC = AR</a:t>
            </a:r>
          </a:p>
          <a:p>
            <a:endParaRPr lang="en-IN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82F77C4-09D7-4730-A04A-EAB7E9B17CB7}"/>
              </a:ext>
            </a:extLst>
          </p:cNvPr>
          <p:cNvSpPr/>
          <p:nvPr/>
        </p:nvSpPr>
        <p:spPr>
          <a:xfrm>
            <a:off x="3061878" y="3923382"/>
            <a:ext cx="147695" cy="1410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622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A3DA047-DDD4-4F82-9B12-2EF439052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023279"/>
              </p:ext>
            </p:extLst>
          </p:nvPr>
        </p:nvGraphicFramePr>
        <p:xfrm>
          <a:off x="0" y="2052638"/>
          <a:ext cx="121920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987734554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15174162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IN" sz="2400" b="1" dirty="0"/>
                        <a:t>Formulae for different business objectives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82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1" dirty="0"/>
                        <a:t>Profit maximising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MC=MR</a:t>
                      </a:r>
                    </a:p>
                    <a:p>
                      <a:r>
                        <a:rPr lang="en-IN" sz="2400" b="1" dirty="0"/>
                        <a:t>Difference between TR and TC highest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1" dirty="0"/>
                        <a:t>Revenue maximising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MR = 0</a:t>
                      </a:r>
                    </a:p>
                    <a:p>
                      <a:r>
                        <a:rPr lang="en-IN" sz="2400" b="1" dirty="0"/>
                        <a:t>TR is highest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728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2400" b="1" dirty="0"/>
                        <a:t>Sales volume maximising output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/>
                        <a:t>AC=AR</a:t>
                      </a:r>
                    </a:p>
                    <a:p>
                      <a:r>
                        <a:rPr lang="en-IN" sz="2400" b="1" dirty="0"/>
                        <a:t>TC = TR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083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68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65BE-CDB7-4669-8D76-C43D5F4F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04723" cy="737937"/>
          </a:xfrm>
        </p:spPr>
        <p:txBody>
          <a:bodyPr/>
          <a:lstStyle/>
          <a:p>
            <a:r>
              <a:rPr lang="en-IN" dirty="0"/>
              <a:t>Behavioural theories : Satisficing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66707-436D-4F9F-874D-88DF9FE42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7887"/>
            <a:ext cx="12192000" cy="5960113"/>
          </a:xfrm>
        </p:spPr>
        <p:txBody>
          <a:bodyPr>
            <a:normAutofit/>
          </a:bodyPr>
          <a:lstStyle/>
          <a:p>
            <a:r>
              <a:rPr lang="en-IN" sz="2400" b="1" dirty="0"/>
              <a:t>Profit satisficing – ownership of business is separate from control.</a:t>
            </a:r>
          </a:p>
          <a:p>
            <a:r>
              <a:rPr lang="en-I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Owner – maximise profit</a:t>
            </a:r>
          </a:p>
          <a:p>
            <a:r>
              <a:rPr lang="en-IN" sz="2400" b="1" dirty="0"/>
              <a:t>Managers/ directors – runs the firms</a:t>
            </a:r>
          </a:p>
          <a:p>
            <a:r>
              <a:rPr lang="en-I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Shareholders – maximise dividends</a:t>
            </a:r>
          </a:p>
          <a:p>
            <a:r>
              <a:rPr lang="en-IN" sz="2400" b="1" dirty="0"/>
              <a:t>Owner have no info about managers efforts and actions</a:t>
            </a:r>
          </a:p>
          <a:p>
            <a:r>
              <a:rPr lang="en-I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Managers make sufficient profit to satisfy owners</a:t>
            </a:r>
          </a:p>
          <a:p>
            <a:r>
              <a:rPr lang="en-IN" sz="2400" b="1" dirty="0"/>
              <a:t>Owners not aware that maximum profits not achieved.</a:t>
            </a:r>
          </a:p>
          <a:p>
            <a:r>
              <a:rPr lang="en-I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Behavioural theory: firms does not aim to maximise profits but rather to achieve a certain minimum or target level of profits</a:t>
            </a:r>
          </a:p>
          <a:p>
            <a:r>
              <a:rPr lang="en-IN" sz="2400" b="1" dirty="0"/>
              <a:t>Factors that motivate people to work: Profits, Bonus, Recognition, Responsibility, creativity</a:t>
            </a:r>
          </a:p>
          <a:p>
            <a:r>
              <a:rPr lang="en-I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Managers do best job to maximise rewards and ready to take more risks.</a:t>
            </a:r>
          </a:p>
        </p:txBody>
      </p:sp>
    </p:spTree>
    <p:extLst>
      <p:ext uri="{BB962C8B-B14F-4D97-AF65-F5344CB8AC3E}">
        <p14:creationId xmlns:p14="http://schemas.microsoft.com/office/powerpoint/2010/main" val="355951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F8A6-3029-44AC-B456-33638B83D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404723" cy="770021"/>
          </a:xfrm>
        </p:spPr>
        <p:txBody>
          <a:bodyPr/>
          <a:lstStyle/>
          <a:p>
            <a:r>
              <a:rPr lang="en-IN" dirty="0"/>
              <a:t>Divorce of ownership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8B33A-EF64-4B09-9C70-A4A2D807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021"/>
            <a:ext cx="12015537" cy="5855368"/>
          </a:xfrm>
        </p:spPr>
        <p:txBody>
          <a:bodyPr>
            <a:normAutofit lnSpcReduction="10000"/>
          </a:bodyPr>
          <a:lstStyle/>
          <a:p>
            <a:r>
              <a:rPr lang="en-IN" sz="2400" b="1" dirty="0"/>
              <a:t>Small/medium size firm – owners run the firm</a:t>
            </a:r>
          </a:p>
          <a:p>
            <a:pPr marL="0" indent="0">
              <a:buNone/>
            </a:pPr>
            <a:endParaRPr lang="en-IN" sz="2400" b="1" dirty="0"/>
          </a:p>
          <a:p>
            <a:r>
              <a:rPr lang="en-I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Large firm – Owners appoint directors/managers               divorce of ownership</a:t>
            </a:r>
          </a:p>
          <a:p>
            <a:r>
              <a:rPr lang="en-I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Large firms are companies, shares traded on stock exchanges </a:t>
            </a:r>
          </a:p>
          <a:p>
            <a:r>
              <a:rPr lang="en-I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Owner/founder owns large % shares </a:t>
            </a:r>
          </a:p>
          <a:p>
            <a:r>
              <a:rPr lang="en-I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Older the company               most or all of the shares sold </a:t>
            </a:r>
          </a:p>
          <a:p>
            <a:r>
              <a:rPr lang="en-IN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Shareholdings split across many different people &amp; organisation, largest shareholder holding no more than 10% of shares.</a:t>
            </a:r>
          </a:p>
          <a:p>
            <a:pPr marL="0" indent="0">
              <a:buNone/>
            </a:pPr>
            <a:endParaRPr lang="en-IN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IN" sz="2400" b="1" dirty="0">
                <a:solidFill>
                  <a:schemeClr val="bg1"/>
                </a:solidFill>
              </a:rPr>
              <a:t>Owners/Shareholders – maximise returns on their investment in form of dividends</a:t>
            </a:r>
          </a:p>
          <a:p>
            <a:r>
              <a:rPr lang="en-IN" sz="2400" b="1" dirty="0">
                <a:solidFill>
                  <a:srgbClr val="FFFF00"/>
                </a:solidFill>
              </a:rPr>
              <a:t>Directors/ managers – maximise rewards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16EF57-0DC3-44D7-9427-ECDE9EF15102}"/>
              </a:ext>
            </a:extLst>
          </p:cNvPr>
          <p:cNvCxnSpPr/>
          <p:nvPr/>
        </p:nvCxnSpPr>
        <p:spPr>
          <a:xfrm>
            <a:off x="7734029" y="1919780"/>
            <a:ext cx="825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B006EF-868E-4181-A25A-80C664B85A6B}"/>
              </a:ext>
            </a:extLst>
          </p:cNvPr>
          <p:cNvCxnSpPr/>
          <p:nvPr/>
        </p:nvCxnSpPr>
        <p:spPr>
          <a:xfrm>
            <a:off x="3574856" y="3625583"/>
            <a:ext cx="82591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8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2756-5C7B-4616-991C-BEF4AAB2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90" y="112059"/>
            <a:ext cx="11757281" cy="6633882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Profits – important objective of managers/ directors</a:t>
            </a:r>
          </a:p>
          <a:p>
            <a:pPr lvl="1"/>
            <a:r>
              <a:rPr lang="en-US" sz="2200" b="1" dirty="0"/>
              <a:t>Earn profits to justify their rewards</a:t>
            </a:r>
          </a:p>
          <a:p>
            <a:pPr lvl="1"/>
            <a:r>
              <a:rPr lang="en-US" sz="2200" b="1" dirty="0"/>
              <a:t>Avoid criticism from shareholders</a:t>
            </a:r>
          </a:p>
          <a:p>
            <a:pPr lvl="1"/>
            <a:r>
              <a:rPr lang="en-US" sz="2200" b="1" dirty="0"/>
              <a:t>Profits, not high enough, other company will take over, management may change</a:t>
            </a:r>
          </a:p>
          <a:p>
            <a:pPr lvl="1"/>
            <a:r>
              <a:rPr lang="en-US" sz="2200" b="1" dirty="0"/>
              <a:t>Losses – company shut down, directors/managers lose jobs</a:t>
            </a:r>
          </a:p>
          <a:p>
            <a:r>
              <a:rPr lang="en-I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Directors and managers earn enough profits to satisfy demand of shareholders/ market</a:t>
            </a:r>
          </a:p>
          <a:p>
            <a:r>
              <a:rPr lang="en-I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Profit Satisficing – making enough profits but not maximising profits</a:t>
            </a:r>
          </a:p>
          <a:p>
            <a:r>
              <a:rPr lang="en-IN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Directors/managers satisfice profits, free to maximise rewards.</a:t>
            </a:r>
          </a:p>
          <a:p>
            <a:r>
              <a:rPr lang="en-IN" sz="2400" b="1" dirty="0"/>
              <a:t>Companies attempt to change behaviour of directors/managers</a:t>
            </a:r>
          </a:p>
          <a:p>
            <a:pPr lvl="1"/>
            <a:r>
              <a:rPr lang="en-US" sz="2000" b="1" dirty="0"/>
              <a:t>Rewarding them for achieving targets</a:t>
            </a:r>
          </a:p>
          <a:p>
            <a:pPr lvl="1"/>
            <a:r>
              <a:rPr lang="en-US" sz="2000" b="1" dirty="0"/>
              <a:t>Bonuses linked to sales/ profit targets</a:t>
            </a:r>
          </a:p>
          <a:p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Growing gap between remuneration packages for senior managers &amp; average wages of workers in the company</a:t>
            </a:r>
          </a:p>
        </p:txBody>
      </p:sp>
    </p:spTree>
    <p:extLst>
      <p:ext uri="{BB962C8B-B14F-4D97-AF65-F5344CB8AC3E}">
        <p14:creationId xmlns:p14="http://schemas.microsoft.com/office/powerpoint/2010/main" val="187859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62191-BB1F-4593-B92A-FDDAC9FC2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30" y="176981"/>
            <a:ext cx="11783960" cy="654828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Principal – Agent Problem</a:t>
            </a:r>
          </a:p>
          <a:p>
            <a:endParaRPr lang="en-US" dirty="0"/>
          </a:p>
          <a:p>
            <a:r>
              <a:rPr lang="en-US" sz="2400" b="1" dirty="0"/>
              <a:t>Divorce of ownership from control                     Principal – agent problem</a:t>
            </a:r>
          </a:p>
          <a:p>
            <a:endParaRPr lang="en-US" sz="2400" b="1" dirty="0"/>
          </a:p>
          <a:p>
            <a:r>
              <a:rPr lang="en-US" sz="2400" b="1" dirty="0"/>
              <a:t>Principal – agent problem: when one group(agent) making decision on behalf of other group(principal)</a:t>
            </a:r>
          </a:p>
          <a:p>
            <a:endParaRPr lang="en-US" sz="2400" b="1" dirty="0"/>
          </a:p>
          <a:p>
            <a:r>
              <a:rPr lang="en-US" sz="2400" b="1" dirty="0"/>
              <a:t>Agent should maximize benefits of those whom they are looking after.</a:t>
            </a:r>
          </a:p>
          <a:p>
            <a:endParaRPr lang="en-US" sz="2400" b="1" dirty="0"/>
          </a:p>
          <a:p>
            <a:r>
              <a:rPr lang="en-US" sz="2400" b="1" dirty="0"/>
              <a:t>But, agent always have temptation to maximize their own benefits at the expense of principal.</a:t>
            </a:r>
            <a:endParaRPr lang="en-IN" sz="24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8796D9-38DA-48D1-BDD0-EE95BA507D08}"/>
              </a:ext>
            </a:extLst>
          </p:cNvPr>
          <p:cNvCxnSpPr/>
          <p:nvPr/>
        </p:nvCxnSpPr>
        <p:spPr>
          <a:xfrm>
            <a:off x="5855110" y="1460090"/>
            <a:ext cx="11405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98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DD316-CB5B-4E7A-A515-4A5D47F5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7" y="1331259"/>
            <a:ext cx="11816275" cy="5320264"/>
          </a:xfrm>
        </p:spPr>
        <p:txBody>
          <a:bodyPr/>
          <a:lstStyle/>
          <a:p>
            <a:r>
              <a:rPr lang="en-US" dirty="0"/>
              <a:t>Sales volume maximization – where maximum output sold.</a:t>
            </a:r>
          </a:p>
          <a:p>
            <a:r>
              <a:rPr lang="en-US" dirty="0"/>
              <a:t>App – FT maximum number of newspaper sold.</a:t>
            </a:r>
          </a:p>
          <a:p>
            <a:r>
              <a:rPr lang="en-US" dirty="0"/>
              <a:t>May be at a different output to the maximization of sales revenue, where TR is maximum.</a:t>
            </a:r>
          </a:p>
          <a:p>
            <a:r>
              <a:rPr lang="en-US" dirty="0"/>
              <a:t>If price reduced, more sales should be made, may result in lower profit.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1EDC9-427A-4DBE-8F27-AD0DFC539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99" t="71408" r="24274" b="21492"/>
          <a:stretch/>
        </p:blipFill>
        <p:spPr>
          <a:xfrm>
            <a:off x="-1" y="0"/>
            <a:ext cx="8362347" cy="92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82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92F5-A86C-470F-9E98-DD3E65DB4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09" y="1521976"/>
            <a:ext cx="11845772" cy="5114798"/>
          </a:xfrm>
        </p:spPr>
        <p:txBody>
          <a:bodyPr/>
          <a:lstStyle/>
          <a:p>
            <a:r>
              <a:rPr lang="en-US" dirty="0"/>
              <a:t>SR business objective – increase the sales of FT and increase number of countries in which it sells.</a:t>
            </a:r>
          </a:p>
          <a:p>
            <a:r>
              <a:rPr lang="en-US" dirty="0"/>
              <a:t>Maximize sales of newspaper and eventually maximize sales revenue.</a:t>
            </a:r>
          </a:p>
          <a:p>
            <a:endParaRPr lang="en-US" dirty="0"/>
          </a:p>
          <a:p>
            <a:r>
              <a:rPr lang="en-US" dirty="0"/>
              <a:t>Objective likely to change to one of the profit maximization in long term to ensure that profit increase satisfy shareholders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97A6E-C0EB-44A3-8659-ADC2DDE2C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93" t="67966" r="24637" b="21276"/>
          <a:stretch/>
        </p:blipFill>
        <p:spPr>
          <a:xfrm>
            <a:off x="-1" y="0"/>
            <a:ext cx="7890387" cy="13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03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24F06-A43E-4D1E-B831-6FA3E799A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67" y="1336681"/>
            <a:ext cx="11904765" cy="5344338"/>
          </a:xfrm>
        </p:spPr>
        <p:txBody>
          <a:bodyPr/>
          <a:lstStyle/>
          <a:p>
            <a:r>
              <a:rPr lang="en-US" dirty="0"/>
              <a:t>Profit maximiser -  when firm produces greatest difference between TR and TC or MC = MR.</a:t>
            </a:r>
          </a:p>
          <a:p>
            <a:r>
              <a:rPr lang="en-US" dirty="0"/>
              <a:t>App – FT did not make a profit before the takeover of £6.2 million in 2016 and also made a small profit in 2017 after takeover.</a:t>
            </a:r>
          </a:p>
          <a:p>
            <a:r>
              <a:rPr lang="en-US" dirty="0"/>
              <a:t> FT is trying to maximize profit</a:t>
            </a:r>
          </a:p>
          <a:p>
            <a:endParaRPr lang="en-US" dirty="0"/>
          </a:p>
          <a:p>
            <a:r>
              <a:rPr lang="en-US" dirty="0"/>
              <a:t>After takeover, FT reduced costs by reducing wage bill</a:t>
            </a:r>
            <a:r>
              <a:rPr lang="en-IN" dirty="0"/>
              <a:t> by </a:t>
            </a:r>
            <a:r>
              <a:rPr lang="en-US" dirty="0"/>
              <a:t>£ </a:t>
            </a:r>
            <a:r>
              <a:rPr lang="en-IN" dirty="0"/>
              <a:t>6.5 million.</a:t>
            </a:r>
          </a:p>
          <a:p>
            <a:r>
              <a:rPr lang="en-IN" dirty="0"/>
              <a:t>Chief executive increase his pay of </a:t>
            </a:r>
            <a:r>
              <a:rPr lang="en-US" dirty="0"/>
              <a:t>£75000, reward for making profit in 2017.</a:t>
            </a:r>
          </a:p>
          <a:p>
            <a:r>
              <a:rPr lang="en-US" dirty="0"/>
              <a:t>FT has objective to maximize profits by lowering cost and increase revenue by expanding to different markets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586F6C-1DB8-4F26-8718-69894BAAD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1" t="79135" r="24510" b="10970"/>
          <a:stretch/>
        </p:blipFill>
        <p:spPr>
          <a:xfrm>
            <a:off x="0" y="0"/>
            <a:ext cx="7285703" cy="11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4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F72E7-0D0A-4211-9A89-F80769CE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BAA4-995F-4A06-A36C-D25ABAB8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Understanding different business objectives </a:t>
            </a:r>
          </a:p>
          <a:p>
            <a:r>
              <a:rPr lang="en-IN" dirty="0"/>
              <a:t>Understanding the rules for different business objectives</a:t>
            </a:r>
          </a:p>
          <a:p>
            <a:r>
              <a:rPr lang="en-IN" dirty="0"/>
              <a:t>Understanding the significance of the divorce of ownership from control for business objectives: principal agent problem</a:t>
            </a:r>
          </a:p>
        </p:txBody>
      </p:sp>
    </p:spTree>
    <p:extLst>
      <p:ext uri="{BB962C8B-B14F-4D97-AF65-F5344CB8AC3E}">
        <p14:creationId xmlns:p14="http://schemas.microsoft.com/office/powerpoint/2010/main" val="69665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3FD61-7A6E-4708-BEAF-43CA71C8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90500"/>
            <a:ext cx="9833953" cy="6057899"/>
          </a:xfrm>
        </p:spPr>
        <p:txBody>
          <a:bodyPr/>
          <a:lstStyle/>
          <a:p>
            <a:r>
              <a:rPr lang="en-IN" dirty="0"/>
              <a:t>Evaluation:</a:t>
            </a:r>
          </a:p>
          <a:p>
            <a:r>
              <a:rPr lang="en-IN" dirty="0"/>
              <a:t>Nikkei bought FT to expand sales to many more markets and become global. Has to forgo profit to invest in FT. </a:t>
            </a:r>
          </a:p>
          <a:p>
            <a:r>
              <a:rPr lang="en-IN" dirty="0"/>
              <a:t>Sales maximisation is main objective and not profit maximisation in SR. </a:t>
            </a:r>
          </a:p>
          <a:p>
            <a:r>
              <a:rPr lang="en-IN" dirty="0"/>
              <a:t>Info about newspaper market in other countries, details of costs and revenue from previous year can make better assessment of FT’s objective</a:t>
            </a:r>
          </a:p>
        </p:txBody>
      </p:sp>
    </p:spTree>
    <p:extLst>
      <p:ext uri="{BB962C8B-B14F-4D97-AF65-F5344CB8AC3E}">
        <p14:creationId xmlns:p14="http://schemas.microsoft.com/office/powerpoint/2010/main" val="256008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21AC3B-E3F4-46E3-B4F0-D9D1F8CEC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99" t="16781" r="24221" b="6580"/>
          <a:stretch/>
        </p:blipFill>
        <p:spPr>
          <a:xfrm>
            <a:off x="39233" y="0"/>
            <a:ext cx="5494668" cy="6866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31CEB-669C-4F78-9CBE-758DAC789D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2" t="16780" r="59480" b="23277"/>
          <a:stretch/>
        </p:blipFill>
        <p:spPr>
          <a:xfrm>
            <a:off x="7659585" y="0"/>
            <a:ext cx="4532416" cy="68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4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BA29F-1759-48B7-9E4F-3C1D1772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Business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EE9C2-6FED-442C-B1B5-CB9D7A459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Result that firm aims to achieve</a:t>
            </a:r>
          </a:p>
          <a:p>
            <a:r>
              <a:rPr lang="en-IN" dirty="0"/>
              <a:t>Forms part of planning process of firm, influences the price policy and planned output for firm.</a:t>
            </a:r>
          </a:p>
          <a:p>
            <a:endParaRPr lang="en-IN" dirty="0"/>
          </a:p>
          <a:p>
            <a:r>
              <a:rPr lang="en-IN" dirty="0"/>
              <a:t>Four main business objectives </a:t>
            </a:r>
          </a:p>
          <a:p>
            <a:pPr lvl="1"/>
            <a:r>
              <a:rPr lang="en-IN" dirty="0"/>
              <a:t>Profit maximisation</a:t>
            </a:r>
          </a:p>
          <a:p>
            <a:pPr lvl="1"/>
            <a:r>
              <a:rPr lang="en-IN" dirty="0"/>
              <a:t>Revenue maximisation</a:t>
            </a:r>
          </a:p>
          <a:p>
            <a:pPr lvl="1"/>
            <a:r>
              <a:rPr lang="en-IN" dirty="0"/>
              <a:t>Sales maximisation</a:t>
            </a:r>
          </a:p>
          <a:p>
            <a:pPr lvl="1"/>
            <a:r>
              <a:rPr lang="en-IN" dirty="0"/>
              <a:t>Profit satisficing</a:t>
            </a:r>
          </a:p>
        </p:txBody>
      </p:sp>
    </p:spTree>
    <p:extLst>
      <p:ext uri="{BB962C8B-B14F-4D97-AF65-F5344CB8AC3E}">
        <p14:creationId xmlns:p14="http://schemas.microsoft.com/office/powerpoint/2010/main" val="3324911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D66B-2935-4F2C-BD9E-0F1B4DB7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Profit maximisation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3DBE9-7463-4AB8-8413-70815987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62" y="1371600"/>
            <a:ext cx="11149780" cy="5220929"/>
          </a:xfrm>
        </p:spPr>
        <p:txBody>
          <a:bodyPr>
            <a:normAutofit/>
          </a:bodyPr>
          <a:lstStyle/>
          <a:p>
            <a:r>
              <a:rPr lang="en-IN" sz="2800" b="1" dirty="0"/>
              <a:t>Neo-classical economics – interest of owners and shareholders are most important</a:t>
            </a:r>
          </a:p>
          <a:p>
            <a:pPr marL="0" indent="0">
              <a:buNone/>
            </a:pPr>
            <a:endParaRPr lang="en-IN" sz="2800" b="1" dirty="0"/>
          </a:p>
          <a:p>
            <a:r>
              <a:rPr lang="en-IN" sz="2800" b="1" dirty="0"/>
              <a:t>Consumers – maximise satisfaction</a:t>
            </a:r>
          </a:p>
          <a:p>
            <a:r>
              <a:rPr lang="en-IN" sz="2800" b="1" dirty="0"/>
              <a:t>Workers – maximise rewards for working</a:t>
            </a:r>
          </a:p>
          <a:p>
            <a:r>
              <a:rPr lang="en-IN" sz="2800" b="1" dirty="0"/>
              <a:t>Shareholders – maximise gains from companies</a:t>
            </a:r>
          </a:p>
          <a:p>
            <a:pPr marL="0" indent="0">
              <a:buNone/>
            </a:pPr>
            <a:endParaRPr lang="en-IN" sz="2800" b="1" dirty="0"/>
          </a:p>
          <a:p>
            <a:r>
              <a:rPr lang="en-IN" sz="2800" b="1" dirty="0"/>
              <a:t>Objective of firm is to maximise profits</a:t>
            </a:r>
          </a:p>
        </p:txBody>
      </p:sp>
    </p:spTree>
    <p:extLst>
      <p:ext uri="{BB962C8B-B14F-4D97-AF65-F5344CB8AC3E}">
        <p14:creationId xmlns:p14="http://schemas.microsoft.com/office/powerpoint/2010/main" val="406188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27C5C-2F8F-4A29-A4ED-D9DF6D94C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206477"/>
            <a:ext cx="11828206" cy="6518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800" dirty="0"/>
          </a:p>
          <a:p>
            <a:r>
              <a:rPr lang="en-IN" sz="2800" dirty="0"/>
              <a:t>Neo-classical economics – Firms aim to maximise SR profits</a:t>
            </a:r>
          </a:p>
          <a:p>
            <a:pPr marL="0" indent="0">
              <a:buNone/>
            </a:pPr>
            <a:endParaRPr lang="en-IN" sz="2800" dirty="0"/>
          </a:p>
          <a:p>
            <a:r>
              <a:rPr lang="en-IN" sz="2800" dirty="0"/>
              <a:t>SR profit maximisation achieved – MC = MR( difference between TR &amp; TC greatest, determines output</a:t>
            </a:r>
          </a:p>
          <a:p>
            <a:endParaRPr lang="en-IN" sz="2800" dirty="0"/>
          </a:p>
          <a:p>
            <a:r>
              <a:rPr lang="en-IN" sz="2800" dirty="0"/>
              <a:t>SR profit maximisation – firms prepared to supply even if making losses in SR, So long as AR is above/ equal to AVC (AR&gt;AVC/ AR=AVC)</a:t>
            </a:r>
          </a:p>
          <a:p>
            <a:pPr marL="0" indent="0">
              <a:buNone/>
            </a:pPr>
            <a:endParaRPr lang="en-IN" sz="2800" dirty="0"/>
          </a:p>
          <a:p>
            <a:r>
              <a:rPr lang="en-IN" sz="2800" dirty="0"/>
              <a:t>LR – Firms must cover all their costs or they will leave market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70383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83C67-4DA0-4DC9-901B-05B1C7193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29" y="162232"/>
            <a:ext cx="11813457" cy="6695768"/>
          </a:xfrm>
        </p:spPr>
        <p:txBody>
          <a:bodyPr/>
          <a:lstStyle/>
          <a:p>
            <a:r>
              <a:rPr lang="en-IN" dirty="0"/>
              <a:t>Neo-Keynesian economics – Firm maximise their LR profits rather than SR profit</a:t>
            </a:r>
          </a:p>
          <a:p>
            <a:endParaRPr lang="en-IN" dirty="0"/>
          </a:p>
          <a:p>
            <a:r>
              <a:rPr lang="en-IN" dirty="0"/>
              <a:t>Firms use cost plus pricing technique</a:t>
            </a:r>
          </a:p>
          <a:p>
            <a:r>
              <a:rPr lang="en-IN" dirty="0"/>
              <a:t>Price of product – calculate ATC of operating at full capacity and adding profit</a:t>
            </a:r>
          </a:p>
          <a:p>
            <a:r>
              <a:rPr lang="en-IN" dirty="0"/>
              <a:t>Price set and profit aimed is based upon LR costs of the firm</a:t>
            </a:r>
          </a:p>
          <a:p>
            <a:endParaRPr lang="en-IN" dirty="0"/>
          </a:p>
          <a:p>
            <a:r>
              <a:rPr lang="en-IN" dirty="0"/>
              <a:t>SR profit maximisation – firms will adjust both price and output when market condition changes</a:t>
            </a:r>
          </a:p>
          <a:p>
            <a:endParaRPr lang="en-IN" dirty="0"/>
          </a:p>
          <a:p>
            <a:r>
              <a:rPr lang="en-IN" dirty="0"/>
              <a:t>Neo Keynesian – Rapid price adjustments may damage firms position in the market</a:t>
            </a:r>
          </a:p>
          <a:p>
            <a:pPr lvl="1"/>
            <a:r>
              <a:rPr lang="en-IN" dirty="0"/>
              <a:t>Consumers dislike frequent price changes</a:t>
            </a:r>
          </a:p>
          <a:p>
            <a:pPr lvl="1"/>
            <a:r>
              <a:rPr lang="en-IN" dirty="0"/>
              <a:t>Sign of panic selling, buyers negotiate larger price reductions</a:t>
            </a:r>
          </a:p>
          <a:p>
            <a:pPr lvl="1"/>
            <a:r>
              <a:rPr lang="en-IN" dirty="0"/>
              <a:t>Sign of profiteering, consumers switch to other brands</a:t>
            </a:r>
          </a:p>
          <a:p>
            <a:pPr lvl="1"/>
            <a:r>
              <a:rPr lang="en-IN" dirty="0"/>
              <a:t>Costs to company – price lists change, sales staff informed, advertising material changed</a:t>
            </a:r>
          </a:p>
          <a:p>
            <a:r>
              <a:rPr lang="en-IN" dirty="0"/>
              <a:t>Neo-Keynesian – firms maintain stable price while adjusting output to changes in market condition</a:t>
            </a:r>
          </a:p>
        </p:txBody>
      </p:sp>
    </p:spTree>
    <p:extLst>
      <p:ext uri="{BB962C8B-B14F-4D97-AF65-F5344CB8AC3E}">
        <p14:creationId xmlns:p14="http://schemas.microsoft.com/office/powerpoint/2010/main" val="295424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2D6D2-E403-4192-BCD7-8C75E8483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2" y="235974"/>
            <a:ext cx="11872450" cy="6459794"/>
          </a:xfrm>
        </p:spPr>
        <p:txBody>
          <a:bodyPr>
            <a:normAutofit/>
          </a:bodyPr>
          <a:lstStyle/>
          <a:p>
            <a:r>
              <a:rPr lang="en-IN" sz="2400" b="1" dirty="0"/>
              <a:t>Firms will still produce in SR even if it fails to cover Average variable costs </a:t>
            </a:r>
          </a:p>
          <a:p>
            <a:endParaRPr lang="en-IN" sz="2400" b="1" dirty="0"/>
          </a:p>
          <a:p>
            <a:r>
              <a:rPr lang="en-IN" sz="2400" b="1" dirty="0"/>
              <a:t>If firms expects to make profits in LR, it continues to produce at loss rather than reducing supplies to the market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A134EE-C5EE-416F-B63D-B9C76B3D566F}"/>
              </a:ext>
            </a:extLst>
          </p:cNvPr>
          <p:cNvCxnSpPr/>
          <p:nvPr/>
        </p:nvCxnSpPr>
        <p:spPr>
          <a:xfrm>
            <a:off x="3495368" y="2905432"/>
            <a:ext cx="0" cy="339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E05E2-823A-4899-BDA2-50D113FBF6C9}"/>
              </a:ext>
            </a:extLst>
          </p:cNvPr>
          <p:cNvCxnSpPr/>
          <p:nvPr/>
        </p:nvCxnSpPr>
        <p:spPr>
          <a:xfrm>
            <a:off x="3510116" y="6282813"/>
            <a:ext cx="4616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59DB7F-297C-4CD4-B48D-AF839C3364F9}"/>
              </a:ext>
            </a:extLst>
          </p:cNvPr>
          <p:cNvSpPr txBox="1"/>
          <p:nvPr/>
        </p:nvSpPr>
        <p:spPr>
          <a:xfrm>
            <a:off x="3274142" y="2492478"/>
            <a:ext cx="1814048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Cost/revenue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AE3A5-C305-4387-BCED-B5C125755B6D}"/>
              </a:ext>
            </a:extLst>
          </p:cNvPr>
          <p:cNvSpPr txBox="1"/>
          <p:nvPr/>
        </p:nvSpPr>
        <p:spPr>
          <a:xfrm>
            <a:off x="8141108" y="6091084"/>
            <a:ext cx="1814048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954F5-D0D9-463D-B7A8-63089B434E9D}"/>
              </a:ext>
            </a:extLst>
          </p:cNvPr>
          <p:cNvSpPr txBox="1"/>
          <p:nvPr/>
        </p:nvSpPr>
        <p:spPr>
          <a:xfrm>
            <a:off x="3244645" y="6252694"/>
            <a:ext cx="28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43E869A-79AC-4993-AE24-41F241147BE4}"/>
              </a:ext>
            </a:extLst>
          </p:cNvPr>
          <p:cNvSpPr/>
          <p:nvPr/>
        </p:nvSpPr>
        <p:spPr>
          <a:xfrm rot="7892543">
            <a:off x="3800262" y="1334881"/>
            <a:ext cx="3775566" cy="3878825"/>
          </a:xfrm>
          <a:prstGeom prst="arc">
            <a:avLst>
              <a:gd name="adj1" fmla="val 15059448"/>
              <a:gd name="adj2" fmla="val 111635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B4B24-1FCA-473F-8EFA-86F21FD33A90}"/>
              </a:ext>
            </a:extLst>
          </p:cNvPr>
          <p:cNvSpPr txBox="1"/>
          <p:nvPr/>
        </p:nvSpPr>
        <p:spPr>
          <a:xfrm>
            <a:off x="7470058" y="3708458"/>
            <a:ext cx="604684" cy="38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AC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E7BD5E-2F74-4176-BCBF-FFDBBB822834}"/>
              </a:ext>
            </a:extLst>
          </p:cNvPr>
          <p:cNvSpPr/>
          <p:nvPr/>
        </p:nvSpPr>
        <p:spPr>
          <a:xfrm>
            <a:off x="4350774" y="3156156"/>
            <a:ext cx="2713703" cy="2927699"/>
          </a:xfrm>
          <a:custGeom>
            <a:avLst/>
            <a:gdLst>
              <a:gd name="connsiteX0" fmla="*/ 1666568 w 1666568"/>
              <a:gd name="connsiteY0" fmla="*/ 0 h 2672157"/>
              <a:gd name="connsiteX1" fmla="*/ 1268361 w 1666568"/>
              <a:gd name="connsiteY1" fmla="*/ 2595716 h 2672157"/>
              <a:gd name="connsiteX2" fmla="*/ 0 w 1666568"/>
              <a:gd name="connsiteY2" fmla="*/ 2035278 h 2672157"/>
              <a:gd name="connsiteX3" fmla="*/ 0 w 1666568"/>
              <a:gd name="connsiteY3" fmla="*/ 2035278 h 2672157"/>
              <a:gd name="connsiteX0" fmla="*/ 1666568 w 1666568"/>
              <a:gd name="connsiteY0" fmla="*/ 0 h 2631019"/>
              <a:gd name="connsiteX1" fmla="*/ 707923 w 1666568"/>
              <a:gd name="connsiteY1" fmla="*/ 2551470 h 2631019"/>
              <a:gd name="connsiteX2" fmla="*/ 0 w 1666568"/>
              <a:gd name="connsiteY2" fmla="*/ 2035278 h 2631019"/>
              <a:gd name="connsiteX3" fmla="*/ 0 w 1666568"/>
              <a:gd name="connsiteY3" fmla="*/ 2035278 h 2631019"/>
              <a:gd name="connsiteX0" fmla="*/ 2271251 w 2271251"/>
              <a:gd name="connsiteY0" fmla="*/ 0 h 2443982"/>
              <a:gd name="connsiteX1" fmla="*/ 707923 w 2271251"/>
              <a:gd name="connsiteY1" fmla="*/ 2374489 h 2443982"/>
              <a:gd name="connsiteX2" fmla="*/ 0 w 2271251"/>
              <a:gd name="connsiteY2" fmla="*/ 1858297 h 2443982"/>
              <a:gd name="connsiteX3" fmla="*/ 0 w 2271251"/>
              <a:gd name="connsiteY3" fmla="*/ 1858297 h 2443982"/>
              <a:gd name="connsiteX0" fmla="*/ 2713703 w 2713703"/>
              <a:gd name="connsiteY0" fmla="*/ 0 h 2927699"/>
              <a:gd name="connsiteX1" fmla="*/ 707923 w 2713703"/>
              <a:gd name="connsiteY1" fmla="*/ 2831689 h 2927699"/>
              <a:gd name="connsiteX2" fmla="*/ 0 w 2713703"/>
              <a:gd name="connsiteY2" fmla="*/ 2315497 h 2927699"/>
              <a:gd name="connsiteX3" fmla="*/ 0 w 2713703"/>
              <a:gd name="connsiteY3" fmla="*/ 2315497 h 292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3703" h="2927699">
                <a:moveTo>
                  <a:pt x="2713703" y="0"/>
                </a:moveTo>
                <a:cubicBezTo>
                  <a:pt x="2653480" y="1128251"/>
                  <a:pt x="1160207" y="2445773"/>
                  <a:pt x="707923" y="2831689"/>
                </a:cubicBezTo>
                <a:cubicBezTo>
                  <a:pt x="255639" y="3217605"/>
                  <a:pt x="0" y="2315497"/>
                  <a:pt x="0" y="2315497"/>
                </a:cubicBezTo>
                <a:lnTo>
                  <a:pt x="0" y="2315497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12790D-13BD-40E7-8DF6-FCA1EE5C4FCF}"/>
              </a:ext>
            </a:extLst>
          </p:cNvPr>
          <p:cNvSpPr txBox="1"/>
          <p:nvPr/>
        </p:nvSpPr>
        <p:spPr>
          <a:xfrm>
            <a:off x="6931600" y="2552770"/>
            <a:ext cx="60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dirty="0"/>
              <a:t>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E0001D-4B54-4822-A5C8-CF22472B56A1}"/>
              </a:ext>
            </a:extLst>
          </p:cNvPr>
          <p:cNvCxnSpPr/>
          <p:nvPr/>
        </p:nvCxnSpPr>
        <p:spPr>
          <a:xfrm>
            <a:off x="3495368" y="3245183"/>
            <a:ext cx="4400373" cy="246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8F10B9-5628-4B27-8731-97E055B68CF8}"/>
              </a:ext>
            </a:extLst>
          </p:cNvPr>
          <p:cNvSpPr txBox="1"/>
          <p:nvPr/>
        </p:nvSpPr>
        <p:spPr>
          <a:xfrm>
            <a:off x="8020307" y="5554119"/>
            <a:ext cx="107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D=AR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373DC-E300-4C6C-8114-D08BB2888253}"/>
              </a:ext>
            </a:extLst>
          </p:cNvPr>
          <p:cNvCxnSpPr/>
          <p:nvPr/>
        </p:nvCxnSpPr>
        <p:spPr>
          <a:xfrm>
            <a:off x="3495368" y="3429000"/>
            <a:ext cx="2448232" cy="3045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9ACC3A-38A8-4F32-8A37-43979A20E277}"/>
              </a:ext>
            </a:extLst>
          </p:cNvPr>
          <p:cNvSpPr txBox="1"/>
          <p:nvPr/>
        </p:nvSpPr>
        <p:spPr>
          <a:xfrm>
            <a:off x="5943600" y="6363618"/>
            <a:ext cx="8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C6D8E1-3E71-4CDE-9D79-4E6AE4E2ACE3}"/>
              </a:ext>
            </a:extLst>
          </p:cNvPr>
          <p:cNvSpPr txBox="1"/>
          <p:nvPr/>
        </p:nvSpPr>
        <p:spPr>
          <a:xfrm>
            <a:off x="8020307" y="2153265"/>
            <a:ext cx="4171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Profit maximise – MC = MR</a:t>
            </a:r>
          </a:p>
          <a:p>
            <a:endParaRPr lang="en-IN" dirty="0"/>
          </a:p>
          <a:p>
            <a:r>
              <a:rPr lang="en-IN" dirty="0"/>
              <a:t>Normal profits – AR(Price) = AC</a:t>
            </a:r>
          </a:p>
          <a:p>
            <a:endParaRPr lang="en-IN" dirty="0"/>
          </a:p>
          <a:p>
            <a:r>
              <a:rPr lang="en-IN" b="1" u="sng" dirty="0"/>
              <a:t>Profit maximisation</a:t>
            </a:r>
            <a:endParaRPr lang="en-IN" dirty="0"/>
          </a:p>
          <a:p>
            <a:r>
              <a:rPr lang="en-IN" dirty="0"/>
              <a:t>Supernormal profits of EG per unit</a:t>
            </a:r>
          </a:p>
          <a:p>
            <a:r>
              <a:rPr lang="en-IN" dirty="0"/>
              <a:t>Supernormal profit area = EJNG</a:t>
            </a:r>
          </a:p>
          <a:p>
            <a:endParaRPr lang="en-IN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5C94A1-6B31-45DD-8C7D-976F04DCA0F4}"/>
              </a:ext>
            </a:extLst>
          </p:cNvPr>
          <p:cNvCxnSpPr/>
          <p:nvPr/>
        </p:nvCxnSpPr>
        <p:spPr>
          <a:xfrm>
            <a:off x="5338916" y="5705463"/>
            <a:ext cx="0" cy="5920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9AFC481-79D3-4879-963E-3589B0CAF504}"/>
              </a:ext>
            </a:extLst>
          </p:cNvPr>
          <p:cNvSpPr txBox="1"/>
          <p:nvPr/>
        </p:nvSpPr>
        <p:spPr>
          <a:xfrm>
            <a:off x="5191433" y="6318161"/>
            <a:ext cx="398205" cy="37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7EE3A67-2D28-488E-BE0A-37F813BFA062}"/>
              </a:ext>
            </a:extLst>
          </p:cNvPr>
          <p:cNvCxnSpPr/>
          <p:nvPr/>
        </p:nvCxnSpPr>
        <p:spPr>
          <a:xfrm flipV="1">
            <a:off x="5338916" y="4262284"/>
            <a:ext cx="0" cy="144317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4CD455-04E9-4B0D-A6D7-458468BB978A}"/>
              </a:ext>
            </a:extLst>
          </p:cNvPr>
          <p:cNvCxnSpPr/>
          <p:nvPr/>
        </p:nvCxnSpPr>
        <p:spPr>
          <a:xfrm flipH="1">
            <a:off x="3495368" y="4262284"/>
            <a:ext cx="1843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43CCF96-8E61-408C-BF91-DAA50CCC37F9}"/>
              </a:ext>
            </a:extLst>
          </p:cNvPr>
          <p:cNvSpPr txBox="1"/>
          <p:nvPr/>
        </p:nvSpPr>
        <p:spPr>
          <a:xfrm>
            <a:off x="3189738" y="4077156"/>
            <a:ext cx="410411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D1AACF-A867-4F07-A61F-7F00BBBDDAC4}"/>
              </a:ext>
            </a:extLst>
          </p:cNvPr>
          <p:cNvCxnSpPr/>
          <p:nvPr/>
        </p:nvCxnSpPr>
        <p:spPr>
          <a:xfrm flipH="1">
            <a:off x="3510116" y="5161935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85354F1E-5C77-4BC8-9024-D2E2FCEAE181}"/>
              </a:ext>
            </a:extLst>
          </p:cNvPr>
          <p:cNvSpPr/>
          <p:nvPr/>
        </p:nvSpPr>
        <p:spPr>
          <a:xfrm>
            <a:off x="5257799" y="4170915"/>
            <a:ext cx="162233" cy="15034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77F7315-AAEC-4B0B-A5C5-9177A15E4270}"/>
              </a:ext>
            </a:extLst>
          </p:cNvPr>
          <p:cNvSpPr/>
          <p:nvPr/>
        </p:nvSpPr>
        <p:spPr>
          <a:xfrm>
            <a:off x="5257797" y="5079372"/>
            <a:ext cx="162233" cy="15034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E047AB-9C26-425A-9C28-13F7CBA337D5}"/>
              </a:ext>
            </a:extLst>
          </p:cNvPr>
          <p:cNvSpPr txBox="1"/>
          <p:nvPr/>
        </p:nvSpPr>
        <p:spPr>
          <a:xfrm>
            <a:off x="3143669" y="4923255"/>
            <a:ext cx="2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F18419E-3A80-4E47-8858-4F0844A52677}"/>
              </a:ext>
            </a:extLst>
          </p:cNvPr>
          <p:cNvSpPr txBox="1"/>
          <p:nvPr/>
        </p:nvSpPr>
        <p:spPr>
          <a:xfrm>
            <a:off x="5336387" y="3918466"/>
            <a:ext cx="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J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B4AC4E-5C76-4E5B-835B-C069CEA7EF47}"/>
              </a:ext>
            </a:extLst>
          </p:cNvPr>
          <p:cNvSpPr txBox="1"/>
          <p:nvPr/>
        </p:nvSpPr>
        <p:spPr>
          <a:xfrm>
            <a:off x="5329529" y="4811433"/>
            <a:ext cx="41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C21F63-41F2-4210-9942-A3950EFDF4EB}"/>
              </a:ext>
            </a:extLst>
          </p:cNvPr>
          <p:cNvSpPr/>
          <p:nvPr/>
        </p:nvSpPr>
        <p:spPr>
          <a:xfrm>
            <a:off x="3507930" y="4273360"/>
            <a:ext cx="1787898" cy="873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0D5335-B466-4B46-AB03-7EFC39CA64BF}"/>
              </a:ext>
            </a:extLst>
          </p:cNvPr>
          <p:cNvSpPr/>
          <p:nvPr/>
        </p:nvSpPr>
        <p:spPr>
          <a:xfrm>
            <a:off x="5689591" y="6188775"/>
            <a:ext cx="162233" cy="15034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052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9109-10BC-4A22-BB08-95E56D51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Revenue Maximisation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33FF8-6C85-4F5E-8E97-378B3E7D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918"/>
            <a:ext cx="10901875" cy="4628101"/>
          </a:xfrm>
        </p:spPr>
        <p:txBody>
          <a:bodyPr/>
          <a:lstStyle/>
          <a:p>
            <a:r>
              <a:rPr lang="en-IN" dirty="0"/>
              <a:t>Uses the concept of divorce of ownership from control</a:t>
            </a:r>
          </a:p>
          <a:p>
            <a:r>
              <a:rPr lang="en-IN" dirty="0"/>
              <a:t>Assumption – Objective of managers is to maximise total revenues for the firm</a:t>
            </a:r>
          </a:p>
          <a:p>
            <a:r>
              <a:rPr lang="en-IN" dirty="0"/>
              <a:t>Larger the sales revenue – higher the pay and prestige of senior manager</a:t>
            </a:r>
          </a:p>
          <a:p>
            <a:r>
              <a:rPr lang="en-IN" dirty="0"/>
              <a:t>Revenue maximisation &amp; size of the company are way for manager to justify their rewards</a:t>
            </a:r>
          </a:p>
          <a:p>
            <a:r>
              <a:rPr lang="en-IN" dirty="0"/>
              <a:t>TR is maximum, MR = 0 – Revenue Maximisation rule</a:t>
            </a:r>
          </a:p>
          <a:p>
            <a:r>
              <a:rPr lang="en-IN" dirty="0"/>
              <a:t>Assumption – firm is a monopolist </a:t>
            </a:r>
          </a:p>
          <a:p>
            <a:r>
              <a:rPr lang="en-IN" dirty="0"/>
              <a:t>Minimum level of profit that will satisfy shareholder is  normal profit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157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A134EE-C5EE-416F-B63D-B9C76B3D566F}"/>
              </a:ext>
            </a:extLst>
          </p:cNvPr>
          <p:cNvCxnSpPr/>
          <p:nvPr/>
        </p:nvCxnSpPr>
        <p:spPr>
          <a:xfrm>
            <a:off x="542403" y="671430"/>
            <a:ext cx="0" cy="339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E05E2-823A-4899-BDA2-50D113FBF6C9}"/>
              </a:ext>
            </a:extLst>
          </p:cNvPr>
          <p:cNvCxnSpPr/>
          <p:nvPr/>
        </p:nvCxnSpPr>
        <p:spPr>
          <a:xfrm>
            <a:off x="542403" y="4073828"/>
            <a:ext cx="4616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559DB7F-297C-4CD4-B48D-AF839C3364F9}"/>
              </a:ext>
            </a:extLst>
          </p:cNvPr>
          <p:cNvSpPr txBox="1"/>
          <p:nvPr/>
        </p:nvSpPr>
        <p:spPr>
          <a:xfrm>
            <a:off x="377115" y="285557"/>
            <a:ext cx="1814048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Cost/revenue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AE3A5-C305-4387-BCED-B5C125755B6D}"/>
              </a:ext>
            </a:extLst>
          </p:cNvPr>
          <p:cNvSpPr txBox="1"/>
          <p:nvPr/>
        </p:nvSpPr>
        <p:spPr>
          <a:xfrm>
            <a:off x="4746945" y="4057602"/>
            <a:ext cx="1814048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954F5-D0D9-463D-B7A8-63089B434E9D}"/>
              </a:ext>
            </a:extLst>
          </p:cNvPr>
          <p:cNvSpPr txBox="1"/>
          <p:nvPr/>
        </p:nvSpPr>
        <p:spPr>
          <a:xfrm>
            <a:off x="298465" y="4057602"/>
            <a:ext cx="287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43E869A-79AC-4993-AE24-41F241147BE4}"/>
              </a:ext>
            </a:extLst>
          </p:cNvPr>
          <p:cNvSpPr/>
          <p:nvPr/>
        </p:nvSpPr>
        <p:spPr>
          <a:xfrm rot="7892543">
            <a:off x="789964" y="-990990"/>
            <a:ext cx="3775566" cy="3878825"/>
          </a:xfrm>
          <a:prstGeom prst="arc">
            <a:avLst>
              <a:gd name="adj1" fmla="val 15059448"/>
              <a:gd name="adj2" fmla="val 1116356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B4B24-1FCA-473F-8EFA-86F21FD33A90}"/>
              </a:ext>
            </a:extLst>
          </p:cNvPr>
          <p:cNvSpPr txBox="1"/>
          <p:nvPr/>
        </p:nvSpPr>
        <p:spPr>
          <a:xfrm>
            <a:off x="4348074" y="1308179"/>
            <a:ext cx="604684" cy="38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AC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E7BD5E-2F74-4176-BCBF-FFDBBB822834}"/>
              </a:ext>
            </a:extLst>
          </p:cNvPr>
          <p:cNvSpPr/>
          <p:nvPr/>
        </p:nvSpPr>
        <p:spPr>
          <a:xfrm>
            <a:off x="1239615" y="1408509"/>
            <a:ext cx="2693682" cy="2474919"/>
          </a:xfrm>
          <a:custGeom>
            <a:avLst/>
            <a:gdLst>
              <a:gd name="connsiteX0" fmla="*/ 1666568 w 1666568"/>
              <a:gd name="connsiteY0" fmla="*/ 0 h 2672157"/>
              <a:gd name="connsiteX1" fmla="*/ 1268361 w 1666568"/>
              <a:gd name="connsiteY1" fmla="*/ 2595716 h 2672157"/>
              <a:gd name="connsiteX2" fmla="*/ 0 w 1666568"/>
              <a:gd name="connsiteY2" fmla="*/ 2035278 h 2672157"/>
              <a:gd name="connsiteX3" fmla="*/ 0 w 1666568"/>
              <a:gd name="connsiteY3" fmla="*/ 2035278 h 2672157"/>
              <a:gd name="connsiteX0" fmla="*/ 1666568 w 1666568"/>
              <a:gd name="connsiteY0" fmla="*/ 0 h 2631019"/>
              <a:gd name="connsiteX1" fmla="*/ 707923 w 1666568"/>
              <a:gd name="connsiteY1" fmla="*/ 2551470 h 2631019"/>
              <a:gd name="connsiteX2" fmla="*/ 0 w 1666568"/>
              <a:gd name="connsiteY2" fmla="*/ 2035278 h 2631019"/>
              <a:gd name="connsiteX3" fmla="*/ 0 w 1666568"/>
              <a:gd name="connsiteY3" fmla="*/ 2035278 h 2631019"/>
              <a:gd name="connsiteX0" fmla="*/ 2271251 w 2271251"/>
              <a:gd name="connsiteY0" fmla="*/ 0 h 2443982"/>
              <a:gd name="connsiteX1" fmla="*/ 707923 w 2271251"/>
              <a:gd name="connsiteY1" fmla="*/ 2374489 h 2443982"/>
              <a:gd name="connsiteX2" fmla="*/ 0 w 2271251"/>
              <a:gd name="connsiteY2" fmla="*/ 1858297 h 2443982"/>
              <a:gd name="connsiteX3" fmla="*/ 0 w 2271251"/>
              <a:gd name="connsiteY3" fmla="*/ 1858297 h 2443982"/>
              <a:gd name="connsiteX0" fmla="*/ 2713703 w 2713703"/>
              <a:gd name="connsiteY0" fmla="*/ 0 h 2927699"/>
              <a:gd name="connsiteX1" fmla="*/ 707923 w 2713703"/>
              <a:gd name="connsiteY1" fmla="*/ 2831689 h 2927699"/>
              <a:gd name="connsiteX2" fmla="*/ 0 w 2713703"/>
              <a:gd name="connsiteY2" fmla="*/ 2315497 h 2927699"/>
              <a:gd name="connsiteX3" fmla="*/ 0 w 2713703"/>
              <a:gd name="connsiteY3" fmla="*/ 2315497 h 2927699"/>
              <a:gd name="connsiteX0" fmla="*/ 2713703 w 2713703"/>
              <a:gd name="connsiteY0" fmla="*/ 0 h 3005867"/>
              <a:gd name="connsiteX1" fmla="*/ 707923 w 2713703"/>
              <a:gd name="connsiteY1" fmla="*/ 2905430 h 3005867"/>
              <a:gd name="connsiteX2" fmla="*/ 0 w 2713703"/>
              <a:gd name="connsiteY2" fmla="*/ 2389238 h 3005867"/>
              <a:gd name="connsiteX3" fmla="*/ 0 w 2713703"/>
              <a:gd name="connsiteY3" fmla="*/ 2389238 h 3005867"/>
              <a:gd name="connsiteX0" fmla="*/ 2713703 w 2713703"/>
              <a:gd name="connsiteY0" fmla="*/ 0 h 2963193"/>
              <a:gd name="connsiteX1" fmla="*/ 2344244 w 2713703"/>
              <a:gd name="connsiteY1" fmla="*/ 744756 h 2963193"/>
              <a:gd name="connsiteX2" fmla="*/ 707923 w 2713703"/>
              <a:gd name="connsiteY2" fmla="*/ 2905430 h 2963193"/>
              <a:gd name="connsiteX3" fmla="*/ 0 w 2713703"/>
              <a:gd name="connsiteY3" fmla="*/ 2389238 h 2963193"/>
              <a:gd name="connsiteX4" fmla="*/ 0 w 2713703"/>
              <a:gd name="connsiteY4" fmla="*/ 2389238 h 2963193"/>
              <a:gd name="connsiteX0" fmla="*/ 2816941 w 2816941"/>
              <a:gd name="connsiteY0" fmla="*/ 0 h 2977942"/>
              <a:gd name="connsiteX1" fmla="*/ 2344244 w 2816941"/>
              <a:gd name="connsiteY1" fmla="*/ 759505 h 2977942"/>
              <a:gd name="connsiteX2" fmla="*/ 707923 w 2816941"/>
              <a:gd name="connsiteY2" fmla="*/ 2920179 h 2977942"/>
              <a:gd name="connsiteX3" fmla="*/ 0 w 2816941"/>
              <a:gd name="connsiteY3" fmla="*/ 2403987 h 2977942"/>
              <a:gd name="connsiteX4" fmla="*/ 0 w 2816941"/>
              <a:gd name="connsiteY4" fmla="*/ 2403987 h 2977942"/>
              <a:gd name="connsiteX0" fmla="*/ 2816941 w 2816941"/>
              <a:gd name="connsiteY0" fmla="*/ 0 h 2976364"/>
              <a:gd name="connsiteX1" fmla="*/ 2506476 w 2816941"/>
              <a:gd name="connsiteY1" fmla="*/ 789001 h 2976364"/>
              <a:gd name="connsiteX2" fmla="*/ 707923 w 2816941"/>
              <a:gd name="connsiteY2" fmla="*/ 2920179 h 2976364"/>
              <a:gd name="connsiteX3" fmla="*/ 0 w 2816941"/>
              <a:gd name="connsiteY3" fmla="*/ 2403987 h 2976364"/>
              <a:gd name="connsiteX4" fmla="*/ 0 w 2816941"/>
              <a:gd name="connsiteY4" fmla="*/ 2403987 h 2976364"/>
              <a:gd name="connsiteX0" fmla="*/ 2831690 w 2831690"/>
              <a:gd name="connsiteY0" fmla="*/ 0 h 2843629"/>
              <a:gd name="connsiteX1" fmla="*/ 2506476 w 2831690"/>
              <a:gd name="connsiteY1" fmla="*/ 656266 h 2843629"/>
              <a:gd name="connsiteX2" fmla="*/ 707923 w 2831690"/>
              <a:gd name="connsiteY2" fmla="*/ 2787444 h 2843629"/>
              <a:gd name="connsiteX3" fmla="*/ 0 w 2831690"/>
              <a:gd name="connsiteY3" fmla="*/ 2271252 h 2843629"/>
              <a:gd name="connsiteX4" fmla="*/ 0 w 2831690"/>
              <a:gd name="connsiteY4" fmla="*/ 2271252 h 2843629"/>
              <a:gd name="connsiteX0" fmla="*/ 2772696 w 2772696"/>
              <a:gd name="connsiteY0" fmla="*/ 0 h 2637152"/>
              <a:gd name="connsiteX1" fmla="*/ 2506476 w 2772696"/>
              <a:gd name="connsiteY1" fmla="*/ 449789 h 2637152"/>
              <a:gd name="connsiteX2" fmla="*/ 707923 w 2772696"/>
              <a:gd name="connsiteY2" fmla="*/ 2580967 h 2637152"/>
              <a:gd name="connsiteX3" fmla="*/ 0 w 2772696"/>
              <a:gd name="connsiteY3" fmla="*/ 2064775 h 2637152"/>
              <a:gd name="connsiteX4" fmla="*/ 0 w 2772696"/>
              <a:gd name="connsiteY4" fmla="*/ 2064775 h 2637152"/>
              <a:gd name="connsiteX0" fmla="*/ 2698954 w 2714262"/>
              <a:gd name="connsiteY0" fmla="*/ 0 h 2533913"/>
              <a:gd name="connsiteX1" fmla="*/ 2506476 w 2714262"/>
              <a:gd name="connsiteY1" fmla="*/ 346550 h 2533913"/>
              <a:gd name="connsiteX2" fmla="*/ 707923 w 2714262"/>
              <a:gd name="connsiteY2" fmla="*/ 2477728 h 2533913"/>
              <a:gd name="connsiteX3" fmla="*/ 0 w 2714262"/>
              <a:gd name="connsiteY3" fmla="*/ 1961536 h 2533913"/>
              <a:gd name="connsiteX4" fmla="*/ 0 w 2714262"/>
              <a:gd name="connsiteY4" fmla="*/ 1961536 h 2533913"/>
              <a:gd name="connsiteX0" fmla="*/ 2654709 w 2693682"/>
              <a:gd name="connsiteY0" fmla="*/ 0 h 2474919"/>
              <a:gd name="connsiteX1" fmla="*/ 2506476 w 2693682"/>
              <a:gd name="connsiteY1" fmla="*/ 287556 h 2474919"/>
              <a:gd name="connsiteX2" fmla="*/ 707923 w 2693682"/>
              <a:gd name="connsiteY2" fmla="*/ 2418734 h 2474919"/>
              <a:gd name="connsiteX3" fmla="*/ 0 w 2693682"/>
              <a:gd name="connsiteY3" fmla="*/ 1902542 h 2474919"/>
              <a:gd name="connsiteX4" fmla="*/ 0 w 2693682"/>
              <a:gd name="connsiteY4" fmla="*/ 1902542 h 247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3682" h="2474919">
                <a:moveTo>
                  <a:pt x="2654709" y="0"/>
                </a:moveTo>
                <a:cubicBezTo>
                  <a:pt x="2617713" y="119210"/>
                  <a:pt x="2840773" y="-196682"/>
                  <a:pt x="2506476" y="287556"/>
                </a:cubicBezTo>
                <a:cubicBezTo>
                  <a:pt x="2172179" y="771794"/>
                  <a:pt x="1125669" y="2149570"/>
                  <a:pt x="707923" y="2418734"/>
                </a:cubicBezTo>
                <a:cubicBezTo>
                  <a:pt x="290177" y="2687898"/>
                  <a:pt x="0" y="1902542"/>
                  <a:pt x="0" y="1902542"/>
                </a:cubicBezTo>
                <a:lnTo>
                  <a:pt x="0" y="190254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12790D-13BD-40E7-8DF6-FCA1EE5C4FCF}"/>
              </a:ext>
            </a:extLst>
          </p:cNvPr>
          <p:cNvSpPr txBox="1"/>
          <p:nvPr/>
        </p:nvSpPr>
        <p:spPr>
          <a:xfrm>
            <a:off x="3634642" y="779811"/>
            <a:ext cx="60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dirty="0"/>
              <a:t>MC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E0001D-4B54-4822-A5C8-CF22472B56A1}"/>
              </a:ext>
            </a:extLst>
          </p:cNvPr>
          <p:cNvCxnSpPr/>
          <p:nvPr/>
        </p:nvCxnSpPr>
        <p:spPr>
          <a:xfrm>
            <a:off x="549778" y="1137354"/>
            <a:ext cx="4400373" cy="246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E8F10B9-5628-4B27-8731-97E055B68CF8}"/>
              </a:ext>
            </a:extLst>
          </p:cNvPr>
          <p:cNvSpPr txBox="1"/>
          <p:nvPr/>
        </p:nvSpPr>
        <p:spPr>
          <a:xfrm>
            <a:off x="4920581" y="3396148"/>
            <a:ext cx="107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D=AR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9373DC-E300-4C6C-8114-D08BB2888253}"/>
              </a:ext>
            </a:extLst>
          </p:cNvPr>
          <p:cNvCxnSpPr/>
          <p:nvPr/>
        </p:nvCxnSpPr>
        <p:spPr>
          <a:xfrm>
            <a:off x="570969" y="1466584"/>
            <a:ext cx="2448232" cy="30455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9ACC3A-38A8-4F32-8A37-43979A20E277}"/>
              </a:ext>
            </a:extLst>
          </p:cNvPr>
          <p:cNvSpPr txBox="1"/>
          <p:nvPr/>
        </p:nvSpPr>
        <p:spPr>
          <a:xfrm>
            <a:off x="3019201" y="4426934"/>
            <a:ext cx="83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C6D8E1-3E71-4CDE-9D79-4E6AE4E2ACE3}"/>
              </a:ext>
            </a:extLst>
          </p:cNvPr>
          <p:cNvSpPr txBox="1"/>
          <p:nvPr/>
        </p:nvSpPr>
        <p:spPr>
          <a:xfrm>
            <a:off x="6038442" y="779811"/>
            <a:ext cx="3802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Profit maximise – MC = MR</a:t>
            </a:r>
          </a:p>
          <a:p>
            <a:endParaRPr lang="en-IN" dirty="0"/>
          </a:p>
          <a:p>
            <a:r>
              <a:rPr lang="en-IN" dirty="0"/>
              <a:t>Normal profits – AR(Price) = AC</a:t>
            </a:r>
          </a:p>
          <a:p>
            <a:endParaRPr lang="en-IN" dirty="0"/>
          </a:p>
          <a:p>
            <a:r>
              <a:rPr lang="en-IN" b="1" u="sng" dirty="0"/>
              <a:t>Revenue Maximisation</a:t>
            </a:r>
          </a:p>
          <a:p>
            <a:r>
              <a:rPr lang="en-IN" dirty="0"/>
              <a:t>Supernormal profits of FH per unit</a:t>
            </a:r>
          </a:p>
          <a:p>
            <a:r>
              <a:rPr lang="en-IN" dirty="0"/>
              <a:t>Supernormal profit area = FKMH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AFC481-79D3-4879-963E-3589B0CAF504}"/>
              </a:ext>
            </a:extLst>
          </p:cNvPr>
          <p:cNvSpPr txBox="1"/>
          <p:nvPr/>
        </p:nvSpPr>
        <p:spPr>
          <a:xfrm>
            <a:off x="2009496" y="4092005"/>
            <a:ext cx="398205" cy="37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D1AACF-A867-4F07-A61F-7F00BBBDDAC4}"/>
              </a:ext>
            </a:extLst>
          </p:cNvPr>
          <p:cNvCxnSpPr>
            <a:cxnSpLocks/>
          </p:cNvCxnSpPr>
          <p:nvPr/>
        </p:nvCxnSpPr>
        <p:spPr>
          <a:xfrm flipH="1">
            <a:off x="549778" y="2807993"/>
            <a:ext cx="16927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FB4AC4E-5C76-4E5B-835B-C069CEA7EF47}"/>
              </a:ext>
            </a:extLst>
          </p:cNvPr>
          <p:cNvSpPr txBox="1"/>
          <p:nvPr/>
        </p:nvSpPr>
        <p:spPr>
          <a:xfrm>
            <a:off x="2188738" y="2520592"/>
            <a:ext cx="410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0D5335-B466-4B46-AB03-7EFC39CA64BF}"/>
              </a:ext>
            </a:extLst>
          </p:cNvPr>
          <p:cNvSpPr/>
          <p:nvPr/>
        </p:nvSpPr>
        <p:spPr>
          <a:xfrm>
            <a:off x="2587409" y="3990799"/>
            <a:ext cx="162233" cy="15034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114D8C3-0877-421C-86FC-D17E3EE2DA2B}"/>
              </a:ext>
            </a:extLst>
          </p:cNvPr>
          <p:cNvCxnSpPr>
            <a:cxnSpLocks/>
          </p:cNvCxnSpPr>
          <p:nvPr/>
        </p:nvCxnSpPr>
        <p:spPr>
          <a:xfrm flipV="1">
            <a:off x="2641803" y="2873820"/>
            <a:ext cx="38159" cy="120056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D6BF642-0667-4AF1-A9C5-5804215D5B45}"/>
              </a:ext>
            </a:extLst>
          </p:cNvPr>
          <p:cNvSpPr txBox="1"/>
          <p:nvPr/>
        </p:nvSpPr>
        <p:spPr>
          <a:xfrm>
            <a:off x="2478644" y="4103419"/>
            <a:ext cx="398205" cy="378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B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9079EBE-D584-44F0-A534-EA0B8DCA263F}"/>
              </a:ext>
            </a:extLst>
          </p:cNvPr>
          <p:cNvCxnSpPr>
            <a:cxnSpLocks/>
          </p:cNvCxnSpPr>
          <p:nvPr/>
        </p:nvCxnSpPr>
        <p:spPr>
          <a:xfrm flipV="1">
            <a:off x="2668525" y="2367494"/>
            <a:ext cx="9221" cy="52243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F0005E1-1AE9-47BC-B018-48802DC4B816}"/>
              </a:ext>
            </a:extLst>
          </p:cNvPr>
          <p:cNvCxnSpPr/>
          <p:nvPr/>
        </p:nvCxnSpPr>
        <p:spPr>
          <a:xfrm flipH="1">
            <a:off x="549778" y="2367494"/>
            <a:ext cx="22193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B1E339A-FD13-493F-B53A-F48BE0B09086}"/>
              </a:ext>
            </a:extLst>
          </p:cNvPr>
          <p:cNvSpPr txBox="1"/>
          <p:nvPr/>
        </p:nvSpPr>
        <p:spPr>
          <a:xfrm>
            <a:off x="270293" y="2216677"/>
            <a:ext cx="410411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82A4F33-7C86-42B0-AF27-1B723580B3F1}"/>
              </a:ext>
            </a:extLst>
          </p:cNvPr>
          <p:cNvCxnSpPr/>
          <p:nvPr/>
        </p:nvCxnSpPr>
        <p:spPr>
          <a:xfrm flipH="1">
            <a:off x="530386" y="2889924"/>
            <a:ext cx="2219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5B95F74D-6DE7-4B21-BF65-DE86714A20C1}"/>
              </a:ext>
            </a:extLst>
          </p:cNvPr>
          <p:cNvSpPr txBox="1"/>
          <p:nvPr/>
        </p:nvSpPr>
        <p:spPr>
          <a:xfrm>
            <a:off x="230131" y="2776276"/>
            <a:ext cx="245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AAE8563-3E9D-434A-BA57-79ECBB1C11CD}"/>
              </a:ext>
            </a:extLst>
          </p:cNvPr>
          <p:cNvSpPr/>
          <p:nvPr/>
        </p:nvSpPr>
        <p:spPr>
          <a:xfrm>
            <a:off x="577831" y="2370101"/>
            <a:ext cx="2059375" cy="505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2B5500E-2C0B-462D-B46A-6BEFC9BFAA9F}"/>
              </a:ext>
            </a:extLst>
          </p:cNvPr>
          <p:cNvSpPr txBox="1"/>
          <p:nvPr/>
        </p:nvSpPr>
        <p:spPr>
          <a:xfrm>
            <a:off x="2620662" y="2036600"/>
            <a:ext cx="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K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8A5D36-775E-420A-BED8-2A9CF09DEE6B}"/>
              </a:ext>
            </a:extLst>
          </p:cNvPr>
          <p:cNvSpPr txBox="1"/>
          <p:nvPr/>
        </p:nvSpPr>
        <p:spPr>
          <a:xfrm>
            <a:off x="2627707" y="2564363"/>
            <a:ext cx="47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98528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1783</TotalTime>
  <Words>1321</Words>
  <Application>Microsoft Office PowerPoint</Application>
  <PresentationFormat>Widescreen</PresentationFormat>
  <Paragraphs>200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Chapter 3  Business Objectives</vt:lpstr>
      <vt:lpstr>Learning Objectives</vt:lpstr>
      <vt:lpstr>Business objectives</vt:lpstr>
      <vt:lpstr>Profit maximisation</vt:lpstr>
      <vt:lpstr>PowerPoint Presentation</vt:lpstr>
      <vt:lpstr>PowerPoint Presentation</vt:lpstr>
      <vt:lpstr>PowerPoint Presentation</vt:lpstr>
      <vt:lpstr>Revenue Maximisation</vt:lpstr>
      <vt:lpstr>PowerPoint Presentation</vt:lpstr>
      <vt:lpstr>Sales Volume Maximisation</vt:lpstr>
      <vt:lpstr>PowerPoint Presentation</vt:lpstr>
      <vt:lpstr>PowerPoint Presentation</vt:lpstr>
      <vt:lpstr>Behavioural theories : Satisficing</vt:lpstr>
      <vt:lpstr>Divorce of ownership and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Business Objectives</dc:title>
  <dc:creator>shabi zaidi</dc:creator>
  <cp:lastModifiedBy>shabi zaidi</cp:lastModifiedBy>
  <cp:revision>48</cp:revision>
  <dcterms:created xsi:type="dcterms:W3CDTF">2021-06-10T03:26:28Z</dcterms:created>
  <dcterms:modified xsi:type="dcterms:W3CDTF">2021-06-15T06:00:47Z</dcterms:modified>
</cp:coreProperties>
</file>