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68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326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924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311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8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5943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074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9349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0851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436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18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987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35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29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311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24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652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32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F564F9-95CA-474C-AD91-99050D8E0181}" type="datetimeFigureOut">
              <a:rPr lang="en-IN" smtClean="0"/>
              <a:t>23-05-2021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C38D01F-30EB-4CE8-81E6-39BC20C01A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687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81A5-1CB9-4B71-871D-ACAC38047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Chapter 4</a:t>
            </a:r>
            <a:br>
              <a:rPr lang="en-IN" dirty="0"/>
            </a:br>
            <a:r>
              <a:rPr lang="en-IN" dirty="0"/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160099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6957-E13C-4839-94B5-39CFE924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1354C-C1FF-4FC2-BE27-2D0221474F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IN" dirty="0"/>
              <a:t>Calculate Total Revenue (TR), Average Revenue (AR), Marginal Revenue (Mr)</a:t>
            </a:r>
          </a:p>
          <a:p>
            <a:r>
              <a:rPr lang="en-IN" dirty="0"/>
              <a:t>Relationship between tr, </a:t>
            </a:r>
            <a:r>
              <a:rPr lang="en-IN" dirty="0" err="1"/>
              <a:t>ar</a:t>
            </a:r>
            <a:r>
              <a:rPr lang="en-IN" dirty="0"/>
              <a:t> and </a:t>
            </a:r>
            <a:r>
              <a:rPr lang="en-IN" dirty="0" err="1"/>
              <a:t>mr</a:t>
            </a:r>
            <a:endParaRPr lang="en-IN" dirty="0"/>
          </a:p>
          <a:p>
            <a:r>
              <a:rPr lang="en-IN" dirty="0"/>
              <a:t>PED has an effect on revenue</a:t>
            </a:r>
          </a:p>
          <a:p>
            <a:r>
              <a:rPr lang="en-IN" dirty="0"/>
              <a:t>Calculate changes in revenue with different PED</a:t>
            </a:r>
          </a:p>
        </p:txBody>
      </p:sp>
    </p:spTree>
    <p:extLst>
      <p:ext uri="{BB962C8B-B14F-4D97-AF65-F5344CB8AC3E}">
        <p14:creationId xmlns:p14="http://schemas.microsoft.com/office/powerpoint/2010/main" val="255409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5F4E-0762-471B-9F78-133BA3B6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27895"/>
          </a:xfrm>
        </p:spPr>
        <p:txBody>
          <a:bodyPr>
            <a:normAutofit fontScale="90000"/>
          </a:bodyPr>
          <a:lstStyle/>
          <a:p>
            <a:r>
              <a:rPr lang="en-IN" dirty="0" err="1"/>
              <a:t>Tr,ar</a:t>
            </a:r>
            <a:r>
              <a:rPr lang="en-IN" dirty="0"/>
              <a:t> and </a:t>
            </a:r>
            <a:r>
              <a:rPr lang="en-IN" dirty="0" err="1"/>
              <a:t>mr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95A62-9027-47AB-BCBA-A49E71FC53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1570" y="1146413"/>
            <a:ext cx="11095630" cy="5609230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rgbClr val="FF0000"/>
                </a:solidFill>
                <a:highlight>
                  <a:srgbClr val="FFFF00"/>
                </a:highlight>
              </a:rPr>
              <a:t>Revenue</a:t>
            </a:r>
            <a:r>
              <a:rPr lang="en-IN" sz="2400" dirty="0"/>
              <a:t> – receipts of money from sale of goods and services over a period of time</a:t>
            </a:r>
          </a:p>
          <a:p>
            <a:r>
              <a:rPr lang="en-IN" sz="2400" dirty="0">
                <a:solidFill>
                  <a:srgbClr val="FF0000"/>
                </a:solidFill>
                <a:highlight>
                  <a:srgbClr val="FFFF00"/>
                </a:highlight>
              </a:rPr>
              <a:t>Tr</a:t>
            </a:r>
            <a:r>
              <a:rPr lang="en-IN" sz="2400" dirty="0"/>
              <a:t> – total amount of money received from the sale of any given level of output</a:t>
            </a:r>
          </a:p>
          <a:p>
            <a:pPr lvl="1"/>
            <a:r>
              <a:rPr lang="en-IN" sz="1900" dirty="0">
                <a:highlight>
                  <a:srgbClr val="00FF00"/>
                </a:highlight>
              </a:rPr>
              <a:t>Tr = q * p</a:t>
            </a:r>
          </a:p>
          <a:p>
            <a:r>
              <a:rPr lang="en-IN" sz="2400" dirty="0">
                <a:solidFill>
                  <a:srgbClr val="FF0000"/>
                </a:solidFill>
                <a:highlight>
                  <a:srgbClr val="FFFF00"/>
                </a:highlight>
              </a:rPr>
              <a:t>AR </a:t>
            </a:r>
            <a:r>
              <a:rPr lang="en-IN" sz="2400" dirty="0"/>
              <a:t>– average amount received per unit sold</a:t>
            </a:r>
          </a:p>
          <a:p>
            <a:pPr lvl="1"/>
            <a:r>
              <a:rPr lang="en-IN" sz="1900" dirty="0" err="1">
                <a:highlight>
                  <a:srgbClr val="00FF00"/>
                </a:highlight>
              </a:rPr>
              <a:t>ar</a:t>
            </a:r>
            <a:r>
              <a:rPr lang="en-IN" sz="1900" dirty="0">
                <a:highlight>
                  <a:srgbClr val="00FF00"/>
                </a:highlight>
              </a:rPr>
              <a:t> = tr/Q</a:t>
            </a:r>
          </a:p>
          <a:p>
            <a:pPr lvl="1"/>
            <a:r>
              <a:rPr lang="en-IN" sz="1900" dirty="0" err="1">
                <a:highlight>
                  <a:srgbClr val="00FF00"/>
                </a:highlight>
              </a:rPr>
              <a:t>Ar</a:t>
            </a:r>
            <a:r>
              <a:rPr lang="en-IN" sz="1900" dirty="0">
                <a:highlight>
                  <a:srgbClr val="00FF00"/>
                </a:highlight>
              </a:rPr>
              <a:t> = p</a:t>
            </a:r>
          </a:p>
          <a:p>
            <a:r>
              <a:rPr lang="en-IN" sz="2400" dirty="0">
                <a:solidFill>
                  <a:srgbClr val="FF0000"/>
                </a:solidFill>
                <a:highlight>
                  <a:srgbClr val="FFFF00"/>
                </a:highlight>
              </a:rPr>
              <a:t>Mr</a:t>
            </a:r>
            <a:r>
              <a:rPr lang="en-IN" sz="2400" dirty="0"/>
              <a:t> – additional amount received from selling an extra unit of output</a:t>
            </a:r>
          </a:p>
          <a:p>
            <a:pPr lvl="1"/>
            <a:r>
              <a:rPr lang="en-IN" sz="2200" dirty="0"/>
              <a:t>Difference between tr at different level</a:t>
            </a:r>
          </a:p>
          <a:p>
            <a:pPr lvl="2"/>
            <a:r>
              <a:rPr lang="en-IN" sz="1900" dirty="0">
                <a:highlight>
                  <a:srgbClr val="00FF00"/>
                </a:highlight>
              </a:rPr>
              <a:t>Mr = </a:t>
            </a:r>
            <a:r>
              <a:rPr lang="en-IN" sz="1900" dirty="0" err="1">
                <a:highlight>
                  <a:srgbClr val="00FF00"/>
                </a:highlight>
              </a:rPr>
              <a:t>tr</a:t>
            </a:r>
            <a:r>
              <a:rPr lang="en-IN" sz="1900" cap="none" dirty="0" err="1">
                <a:highlight>
                  <a:srgbClr val="00FF00"/>
                </a:highlight>
              </a:rPr>
              <a:t>n</a:t>
            </a:r>
            <a:r>
              <a:rPr lang="en-IN" sz="1900" cap="none" dirty="0">
                <a:highlight>
                  <a:srgbClr val="00FF00"/>
                </a:highlight>
              </a:rPr>
              <a:t> – TRn-</a:t>
            </a:r>
            <a:r>
              <a:rPr lang="en-IN" sz="1700" cap="none" dirty="0">
                <a:highlight>
                  <a:srgbClr val="00FF00"/>
                </a:highlight>
              </a:rPr>
              <a:t>1</a:t>
            </a:r>
          </a:p>
          <a:p>
            <a:pPr lvl="2"/>
            <a:r>
              <a:rPr lang="en-IN" sz="1900" cap="none" dirty="0">
                <a:highlight>
                  <a:srgbClr val="00FF00"/>
                </a:highlight>
              </a:rPr>
              <a:t>MR = ∆TR/ ∆Q</a:t>
            </a:r>
          </a:p>
        </p:txBody>
      </p:sp>
    </p:spTree>
    <p:extLst>
      <p:ext uri="{BB962C8B-B14F-4D97-AF65-F5344CB8AC3E}">
        <p14:creationId xmlns:p14="http://schemas.microsoft.com/office/powerpoint/2010/main" val="309565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5B59224-A016-49CD-8DD4-9E136AC99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44419"/>
              </p:ext>
            </p:extLst>
          </p:nvPr>
        </p:nvGraphicFramePr>
        <p:xfrm>
          <a:off x="2" y="1411704"/>
          <a:ext cx="7063992" cy="2550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465">
                  <a:extLst>
                    <a:ext uri="{9D8B030D-6E8A-4147-A177-3AD203B41FA5}">
                      <a16:colId xmlns:a16="http://schemas.microsoft.com/office/drawing/2014/main" val="2869471738"/>
                    </a:ext>
                  </a:extLst>
                </a:gridCol>
                <a:gridCol w="879264">
                  <a:extLst>
                    <a:ext uri="{9D8B030D-6E8A-4147-A177-3AD203B41FA5}">
                      <a16:colId xmlns:a16="http://schemas.microsoft.com/office/drawing/2014/main" val="2259466197"/>
                    </a:ext>
                  </a:extLst>
                </a:gridCol>
                <a:gridCol w="1341865">
                  <a:extLst>
                    <a:ext uri="{9D8B030D-6E8A-4147-A177-3AD203B41FA5}">
                      <a16:colId xmlns:a16="http://schemas.microsoft.com/office/drawing/2014/main" val="748957568"/>
                    </a:ext>
                  </a:extLst>
                </a:gridCol>
                <a:gridCol w="1429068">
                  <a:extLst>
                    <a:ext uri="{9D8B030D-6E8A-4147-A177-3AD203B41FA5}">
                      <a16:colId xmlns:a16="http://schemas.microsoft.com/office/drawing/2014/main" val="3005280219"/>
                    </a:ext>
                  </a:extLst>
                </a:gridCol>
                <a:gridCol w="2132330">
                  <a:extLst>
                    <a:ext uri="{9D8B030D-6E8A-4147-A177-3AD203B41FA5}">
                      <a16:colId xmlns:a16="http://schemas.microsoft.com/office/drawing/2014/main" val="337884872"/>
                    </a:ext>
                  </a:extLst>
                </a:gridCol>
              </a:tblGrid>
              <a:tr h="414764">
                <a:tc>
                  <a:txBody>
                    <a:bodyPr/>
                    <a:lstStyle/>
                    <a:p>
                      <a:r>
                        <a:rPr lang="en-IN" sz="20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TR = P *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AR = TR/Q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MR = </a:t>
                      </a:r>
                      <a:r>
                        <a:rPr lang="en-IN" sz="2000" dirty="0" err="1"/>
                        <a:t>TRn</a:t>
                      </a:r>
                      <a:r>
                        <a:rPr lang="en-IN" sz="2000" dirty="0"/>
                        <a:t> – TRn-</a:t>
                      </a:r>
                      <a:r>
                        <a:rPr lang="en-IN" sz="1400" dirty="0"/>
                        <a:t>1</a:t>
                      </a:r>
                      <a:endParaRPr lang="en-I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340309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r>
                        <a:rPr lang="en-IN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118519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r>
                        <a:rPr lang="en-IN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226248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r>
                        <a:rPr lang="en-IN" sz="2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665109"/>
                  </a:ext>
                </a:extLst>
              </a:tr>
              <a:tr h="476875">
                <a:tc>
                  <a:txBody>
                    <a:bodyPr/>
                    <a:lstStyle/>
                    <a:p>
                      <a:r>
                        <a:rPr lang="en-IN" sz="2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382775"/>
                  </a:ext>
                </a:extLst>
              </a:tr>
              <a:tr h="414764"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08978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4258866-406B-402A-9497-B42E3740FBD8}"/>
              </a:ext>
            </a:extLst>
          </p:cNvPr>
          <p:cNvSpPr txBox="1"/>
          <p:nvPr/>
        </p:nvSpPr>
        <p:spPr>
          <a:xfrm>
            <a:off x="128337" y="0"/>
            <a:ext cx="11694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highlight>
                  <a:srgbClr val="00FF00"/>
                </a:highlight>
              </a:rPr>
              <a:t>REVENUE CURVES</a:t>
            </a:r>
          </a:p>
          <a:p>
            <a:r>
              <a:rPr lang="en-IN" sz="2400" dirty="0"/>
              <a:t>Different assumptions about price – shape of revenue curve will be different</a:t>
            </a:r>
            <a:endParaRPr lang="en-IN" sz="3200" dirty="0"/>
          </a:p>
          <a:p>
            <a:r>
              <a:rPr lang="en-IN" sz="2400" dirty="0">
                <a:highlight>
                  <a:srgbClr val="00FF00"/>
                </a:highlight>
              </a:rPr>
              <a:t>First Assumption -</a:t>
            </a:r>
            <a:r>
              <a:rPr lang="en-IN" sz="2400" dirty="0"/>
              <a:t> firms receive same price for each good sold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B970F-DCAA-4EAC-8180-EC0E8CA27B54}"/>
              </a:ext>
            </a:extLst>
          </p:cNvPr>
          <p:cNvSpPr txBox="1"/>
          <p:nvPr/>
        </p:nvSpPr>
        <p:spPr>
          <a:xfrm>
            <a:off x="0" y="4173774"/>
            <a:ext cx="7764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If price is same, AR = MR</a:t>
            </a:r>
          </a:p>
          <a:p>
            <a:r>
              <a:rPr lang="en-IN" sz="2400" dirty="0"/>
              <a:t>TR increase as output increases</a:t>
            </a:r>
          </a:p>
        </p:txBody>
      </p:sp>
    </p:spTree>
    <p:extLst>
      <p:ext uri="{BB962C8B-B14F-4D97-AF65-F5344CB8AC3E}">
        <p14:creationId xmlns:p14="http://schemas.microsoft.com/office/powerpoint/2010/main" val="2797437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52295-F157-4B49-9829-0FED7E9D1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2B11-7DC9-4874-A567-C6762E63CFA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E6A9D-5D54-4268-93E6-091D9548B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42" t="25042" r="26448" b="15748"/>
          <a:stretch/>
        </p:blipFill>
        <p:spPr>
          <a:xfrm>
            <a:off x="-1" y="0"/>
            <a:ext cx="11790947" cy="68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0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88FA0-8755-43B4-8914-1F6E85F991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IN" dirty="0">
                <a:highlight>
                  <a:srgbClr val="00FF00"/>
                </a:highlight>
              </a:rPr>
              <a:t>Second Assumption -  </a:t>
            </a:r>
            <a:r>
              <a:rPr lang="en-IN" dirty="0"/>
              <a:t>In order to increase sale firms charge lower price</a:t>
            </a:r>
          </a:p>
          <a:p>
            <a:r>
              <a:rPr lang="en-IN" dirty="0"/>
              <a:t>Price is lower – AR falls as output increases</a:t>
            </a:r>
          </a:p>
          <a:p>
            <a:r>
              <a:rPr lang="en-IN" dirty="0"/>
              <a:t>Loss in revenue due to lower price &gt; gain in revenue from extra output sold </a:t>
            </a:r>
          </a:p>
          <a:p>
            <a:r>
              <a:rPr lang="en-IN" dirty="0"/>
              <a:t>means MR becomes negative – each extra unit sold brings in negative extra revenue means less revenue than previous unit sold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5E837-0AE4-4A02-9D0F-2C48F2259D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11" t="45144" r="57500" b="12496"/>
          <a:stretch/>
        </p:blipFill>
        <p:spPr>
          <a:xfrm>
            <a:off x="5752083" y="1857321"/>
            <a:ext cx="6464969" cy="500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6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CADE0-F2BE-4AD7-9043-224302F84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32" t="17294" r="26316" b="4305"/>
          <a:stretch/>
        </p:blipFill>
        <p:spPr>
          <a:xfrm>
            <a:off x="-1" y="0"/>
            <a:ext cx="6481011" cy="68314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3A653-18D2-4D01-9C97-6DD62F409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74" t="23847" r="57368" b="13901"/>
          <a:stretch/>
        </p:blipFill>
        <p:spPr>
          <a:xfrm>
            <a:off x="6352673" y="0"/>
            <a:ext cx="6007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F56DA-E441-45D2-87A9-25955D4B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066801"/>
          </a:xfrm>
        </p:spPr>
        <p:txBody>
          <a:bodyPr/>
          <a:lstStyle/>
          <a:p>
            <a:r>
              <a:rPr lang="en-IN" dirty="0"/>
              <a:t>Revenue and Price Elasticity of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6CFFE-D0EF-4EA3-815A-CB729B90DF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3137" y="1066802"/>
            <a:ext cx="11758863" cy="5791198"/>
          </a:xfrm>
        </p:spPr>
        <p:txBody>
          <a:bodyPr>
            <a:normAutofit fontScale="92500"/>
          </a:bodyPr>
          <a:lstStyle/>
          <a:p>
            <a:r>
              <a:rPr lang="en-IN" sz="2400" dirty="0">
                <a:highlight>
                  <a:srgbClr val="00FF00"/>
                </a:highlight>
              </a:rPr>
              <a:t>First assumption </a:t>
            </a:r>
            <a:r>
              <a:rPr lang="en-IN" sz="2400" dirty="0"/>
              <a:t>– same price – </a:t>
            </a:r>
            <a:r>
              <a:rPr lang="en-IN" sz="2400" dirty="0" err="1"/>
              <a:t>ar</a:t>
            </a:r>
            <a:r>
              <a:rPr lang="en-IN" sz="2400" dirty="0"/>
              <a:t> =</a:t>
            </a:r>
            <a:r>
              <a:rPr lang="en-IN" sz="2400" dirty="0" err="1"/>
              <a:t>mr</a:t>
            </a:r>
            <a:r>
              <a:rPr lang="en-IN" sz="2400" dirty="0"/>
              <a:t> =D – horizontal – perfectly Elastic, infinite quantities can be sold at given price</a:t>
            </a:r>
          </a:p>
          <a:p>
            <a:r>
              <a:rPr lang="en-IN" sz="2400" dirty="0">
                <a:highlight>
                  <a:srgbClr val="00FF00"/>
                </a:highlight>
              </a:rPr>
              <a:t>Second assumption </a:t>
            </a:r>
            <a:r>
              <a:rPr lang="en-IN" sz="2400" dirty="0"/>
              <a:t>– lower price – change in PED – change in TR</a:t>
            </a:r>
          </a:p>
          <a:p>
            <a:endParaRPr lang="en-IN" sz="2400" dirty="0"/>
          </a:p>
          <a:p>
            <a:r>
              <a:rPr lang="en-IN" sz="2400" dirty="0">
                <a:highlight>
                  <a:srgbClr val="00FF00"/>
                </a:highlight>
              </a:rPr>
              <a:t>Price inelastic </a:t>
            </a:r>
            <a:r>
              <a:rPr lang="en-IN" sz="2400" dirty="0"/>
              <a:t>(small fall in demand when price Rise) – increase in TR with Rise in Price  </a:t>
            </a:r>
          </a:p>
          <a:p>
            <a:r>
              <a:rPr lang="en-IN" sz="2400" dirty="0">
                <a:highlight>
                  <a:srgbClr val="00FF00"/>
                </a:highlight>
              </a:rPr>
              <a:t>Price Inelastic</a:t>
            </a:r>
            <a:r>
              <a:rPr lang="en-IN" sz="2400" dirty="0"/>
              <a:t> (Small rise in demand when price fall) – Fall in TR with fall in price</a:t>
            </a:r>
          </a:p>
          <a:p>
            <a:r>
              <a:rPr lang="en-IN" sz="2400" dirty="0">
                <a:highlight>
                  <a:srgbClr val="00FF00"/>
                </a:highlight>
              </a:rPr>
              <a:t>Price Elastic </a:t>
            </a:r>
            <a:r>
              <a:rPr lang="en-IN" sz="2400" dirty="0"/>
              <a:t>(greater fall in demand when price rise) – fall in Tr with rise in price</a:t>
            </a:r>
          </a:p>
          <a:p>
            <a:r>
              <a:rPr lang="en-IN" sz="2400" dirty="0">
                <a:highlight>
                  <a:srgbClr val="00FF00"/>
                </a:highlight>
              </a:rPr>
              <a:t>Price Elastic </a:t>
            </a:r>
            <a:r>
              <a:rPr lang="en-IN" sz="2400" dirty="0"/>
              <a:t>(Greater Rise in Demand when price fall) – Rise in TR with fall in price</a:t>
            </a:r>
          </a:p>
          <a:p>
            <a:r>
              <a:rPr lang="en-IN" sz="2400" dirty="0">
                <a:highlight>
                  <a:srgbClr val="00FF00"/>
                </a:highlight>
              </a:rPr>
              <a:t>MR positive </a:t>
            </a:r>
            <a:r>
              <a:rPr lang="en-IN" sz="2400" dirty="0"/>
              <a:t>– PED Elastic since TR is increasing</a:t>
            </a:r>
          </a:p>
          <a:p>
            <a:r>
              <a:rPr lang="en-IN" sz="2400" dirty="0">
                <a:highlight>
                  <a:srgbClr val="00FF00"/>
                </a:highlight>
              </a:rPr>
              <a:t>MR Negative </a:t>
            </a:r>
            <a:r>
              <a:rPr lang="en-IN" sz="2400" dirty="0"/>
              <a:t>– PED inelastic since TR starts falling</a:t>
            </a:r>
          </a:p>
          <a:p>
            <a:r>
              <a:rPr lang="en-IN" sz="2400" dirty="0">
                <a:highlight>
                  <a:srgbClr val="00FF00"/>
                </a:highlight>
              </a:rPr>
              <a:t>PED is unitary (1) </a:t>
            </a:r>
            <a:r>
              <a:rPr lang="en-IN" sz="2400" dirty="0"/>
              <a:t>– TR is maximised and MR is zero</a:t>
            </a:r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endParaRPr lang="en-IN" sz="2400" dirty="0"/>
          </a:p>
          <a:p>
            <a:pPr marL="0" indent="0">
              <a:buNone/>
            </a:pPr>
            <a:endParaRPr lang="en-IN" sz="2400" dirty="0"/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6683325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744</TotalTime>
  <Words>419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Droplet</vt:lpstr>
      <vt:lpstr>Chapter 4 Revenue</vt:lpstr>
      <vt:lpstr>Learning Objectives</vt:lpstr>
      <vt:lpstr>Tr,ar and mr</vt:lpstr>
      <vt:lpstr>PowerPoint Presentation</vt:lpstr>
      <vt:lpstr>PowerPoint Presentation</vt:lpstr>
      <vt:lpstr>PowerPoint Presentation</vt:lpstr>
      <vt:lpstr>PowerPoint Presentation</vt:lpstr>
      <vt:lpstr>Revenue and Price Elasticity of Demand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Revenue</dc:title>
  <dc:creator>shabi zaidi</dc:creator>
  <cp:lastModifiedBy>shabi zaidi</cp:lastModifiedBy>
  <cp:revision>15</cp:revision>
  <dcterms:created xsi:type="dcterms:W3CDTF">2021-05-19T04:56:50Z</dcterms:created>
  <dcterms:modified xsi:type="dcterms:W3CDTF">2021-05-23T04:56:09Z</dcterms:modified>
</cp:coreProperties>
</file>