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7C893-73FC-4985-A4CA-CF734E2230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C5EE-E2FE-4415-AD39-E0A7B7C780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27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8C5EE-E2FE-4415-AD39-E0A7B7C7809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30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8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42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31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4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62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6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39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39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84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EACCB5-2A2F-4AAE-BF97-7E968374C223}" type="datetimeFigureOut">
              <a:rPr lang="en-IN" smtClean="0"/>
              <a:t>16-12-2021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C88DF8-E0D6-487D-BAE1-7C4C644D89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5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E217-B5A6-45C6-B208-6A0073A14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5</a:t>
            </a:r>
            <a:br>
              <a:rPr lang="en-IN" dirty="0"/>
            </a:br>
            <a:r>
              <a:rPr lang="en-IN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4889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EBE5-4D1C-4949-8FF3-38DB3F99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TC, AC,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FD41-FF2D-480B-94E8-FC6D1FA28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TC – Cost of producing given level of output</a:t>
            </a:r>
          </a:p>
          <a:p>
            <a:pPr lvl="1"/>
            <a:r>
              <a:rPr lang="en-IN" dirty="0"/>
              <a:t>E.g. Cost of producing 100 units is $1 million</a:t>
            </a:r>
          </a:p>
          <a:p>
            <a:pPr lvl="1"/>
            <a:r>
              <a:rPr lang="en-IN" dirty="0"/>
              <a:t>TC = $1 million</a:t>
            </a:r>
          </a:p>
          <a:p>
            <a:pPr lvl="1"/>
            <a:r>
              <a:rPr lang="en-IN" dirty="0"/>
              <a:t>To increase output, more factor inputs used, leads to rise in TC</a:t>
            </a:r>
          </a:p>
          <a:p>
            <a:pPr marL="274320" lvl="1" indent="0">
              <a:buNone/>
            </a:pPr>
            <a:endParaRPr lang="en-IN" dirty="0"/>
          </a:p>
          <a:p>
            <a:pPr marL="27432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080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83F32-6EF4-417B-8E4E-27F28598B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4" t="25150" r="59356" b="39780"/>
          <a:stretch/>
        </p:blipFill>
        <p:spPr>
          <a:xfrm>
            <a:off x="-1" y="-58993"/>
            <a:ext cx="6375918" cy="3333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12645-880D-498D-8A0E-B62806FB72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4" t="53120" r="58992" b="11810"/>
          <a:stretch/>
        </p:blipFill>
        <p:spPr>
          <a:xfrm>
            <a:off x="6375917" y="-58993"/>
            <a:ext cx="5816083" cy="327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642B6-7698-42EA-B645-B264B95BD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66" t="25150" r="28387" b="42577"/>
          <a:stretch/>
        </p:blipFill>
        <p:spPr>
          <a:xfrm>
            <a:off x="3089333" y="3274143"/>
            <a:ext cx="6157906" cy="3596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DC518-A458-4D52-9B08-1C674C412F5C}"/>
              </a:ext>
            </a:extLst>
          </p:cNvPr>
          <p:cNvSpPr txBox="1"/>
          <p:nvPr/>
        </p:nvSpPr>
        <p:spPr>
          <a:xfrm>
            <a:off x="9409471" y="3429000"/>
            <a:ext cx="2330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AC – total divided by level of output</a:t>
            </a:r>
          </a:p>
          <a:p>
            <a:endParaRPr lang="en-IN" dirty="0"/>
          </a:p>
          <a:p>
            <a:r>
              <a:rPr lang="en-IN" dirty="0"/>
              <a:t>AC= TC/Qty of output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05983-B187-43E6-A902-C57F40245504}"/>
              </a:ext>
            </a:extLst>
          </p:cNvPr>
          <p:cNvSpPr txBox="1"/>
          <p:nvPr/>
        </p:nvSpPr>
        <p:spPr>
          <a:xfrm>
            <a:off x="452284" y="3429000"/>
            <a:ext cx="277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MC – Additional cost of producing extra unit of output</a:t>
            </a:r>
          </a:p>
          <a:p>
            <a:endParaRPr lang="en-IN" dirty="0"/>
          </a:p>
          <a:p>
            <a:r>
              <a:rPr lang="en-IN" dirty="0"/>
              <a:t>MC = </a:t>
            </a:r>
            <a:r>
              <a:rPr lang="en-IN" dirty="0" err="1"/>
              <a:t>TCn</a:t>
            </a:r>
            <a:r>
              <a:rPr lang="en-IN" dirty="0"/>
              <a:t> – TCn-1</a:t>
            </a:r>
          </a:p>
          <a:p>
            <a:r>
              <a:rPr lang="en-IN" dirty="0"/>
              <a:t>       = ∆TC/ ∆ Qty of output</a:t>
            </a:r>
          </a:p>
        </p:txBody>
      </p:sp>
    </p:spTree>
    <p:extLst>
      <p:ext uri="{BB962C8B-B14F-4D97-AF65-F5344CB8AC3E}">
        <p14:creationId xmlns:p14="http://schemas.microsoft.com/office/powerpoint/2010/main" val="199245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953D-B4AF-4C89-B2F8-4B6CA689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55638"/>
            <a:ext cx="9875520" cy="1219201"/>
          </a:xfrm>
        </p:spPr>
        <p:txBody>
          <a:bodyPr>
            <a:normAutofit fontScale="90000"/>
          </a:bodyPr>
          <a:lstStyle/>
          <a:p>
            <a:r>
              <a:rPr lang="en-IN" dirty="0"/>
              <a:t>Diminishing Marginal returns and </a:t>
            </a:r>
            <a:br>
              <a:rPr lang="en-IN" dirty="0"/>
            </a:br>
            <a:r>
              <a:rPr lang="en-IN" dirty="0"/>
              <a:t>SR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81FE7-0055-4472-90BD-B277A2868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74838"/>
            <a:ext cx="10729452" cy="4999703"/>
          </a:xfrm>
        </p:spPr>
        <p:txBody>
          <a:bodyPr/>
          <a:lstStyle/>
          <a:p>
            <a:r>
              <a:rPr lang="en-IN" dirty="0"/>
              <a:t>Diminishing marginal returns – increasing quantities of variable inputs combined with fixed inputs, MP starts to decline and afterwards AP also declines</a:t>
            </a:r>
          </a:p>
          <a:p>
            <a:r>
              <a:rPr lang="en-IN" dirty="0"/>
              <a:t>Diminishing returns is expressed in terms of physical input and physical output.</a:t>
            </a:r>
          </a:p>
          <a:p>
            <a:r>
              <a:rPr lang="en-IN" dirty="0"/>
              <a:t>Physical inputs can be expressed in terms of costs</a:t>
            </a:r>
          </a:p>
          <a:p>
            <a:pPr marL="45720" indent="0">
              <a:buNone/>
            </a:pPr>
            <a:r>
              <a:rPr lang="en-IN" dirty="0"/>
              <a:t>E.g. </a:t>
            </a:r>
          </a:p>
          <a:p>
            <a:pPr marL="45720" indent="0">
              <a:buNone/>
            </a:pP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058CA-07E3-4C76-BEEA-B31E676BA647}"/>
              </a:ext>
            </a:extLst>
          </p:cNvPr>
          <p:cNvSpPr/>
          <p:nvPr/>
        </p:nvSpPr>
        <p:spPr>
          <a:xfrm>
            <a:off x="206477" y="3672348"/>
            <a:ext cx="4778477" cy="2930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5 workers at wage $200/week</a:t>
            </a:r>
          </a:p>
          <a:p>
            <a:r>
              <a:rPr lang="en-IN" dirty="0"/>
              <a:t>TC (assume no other costs) = 5*$200 = $1000</a:t>
            </a:r>
          </a:p>
          <a:p>
            <a:r>
              <a:rPr lang="en-IN" dirty="0"/>
              <a:t>Each worker produced 200 units of output </a:t>
            </a:r>
          </a:p>
          <a:p>
            <a:r>
              <a:rPr lang="en-IN" dirty="0"/>
              <a:t>TP or total output = 5 * 200 = 1000 units</a:t>
            </a:r>
          </a:p>
          <a:p>
            <a:r>
              <a:rPr lang="en-IN" dirty="0"/>
              <a:t>AC = TC/Qty of output</a:t>
            </a:r>
          </a:p>
          <a:p>
            <a:r>
              <a:rPr lang="en-IN" dirty="0"/>
              <a:t>       = $1000/1000 = $1</a:t>
            </a:r>
          </a:p>
          <a:p>
            <a:r>
              <a:rPr lang="en-IN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BBF559-D3F1-4026-B065-D21342C4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82343"/>
              </p:ext>
            </p:extLst>
          </p:nvPr>
        </p:nvGraphicFramePr>
        <p:xfrm>
          <a:off x="4689987" y="3672348"/>
          <a:ext cx="7295537" cy="30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081">
                  <a:extLst>
                    <a:ext uri="{9D8B030D-6E8A-4147-A177-3AD203B41FA5}">
                      <a16:colId xmlns:a16="http://schemas.microsoft.com/office/drawing/2014/main" val="903818115"/>
                    </a:ext>
                  </a:extLst>
                </a:gridCol>
                <a:gridCol w="1400114">
                  <a:extLst>
                    <a:ext uri="{9D8B030D-6E8A-4147-A177-3AD203B41FA5}">
                      <a16:colId xmlns:a16="http://schemas.microsoft.com/office/drawing/2014/main" val="2861677140"/>
                    </a:ext>
                  </a:extLst>
                </a:gridCol>
                <a:gridCol w="1400114">
                  <a:extLst>
                    <a:ext uri="{9D8B030D-6E8A-4147-A177-3AD203B41FA5}">
                      <a16:colId xmlns:a16="http://schemas.microsoft.com/office/drawing/2014/main" val="3999039076"/>
                    </a:ext>
                  </a:extLst>
                </a:gridCol>
                <a:gridCol w="1400114">
                  <a:extLst>
                    <a:ext uri="{9D8B030D-6E8A-4147-A177-3AD203B41FA5}">
                      <a16:colId xmlns:a16="http://schemas.microsoft.com/office/drawing/2014/main" val="299034485"/>
                    </a:ext>
                  </a:extLst>
                </a:gridCol>
                <a:gridCol w="1400114">
                  <a:extLst>
                    <a:ext uri="{9D8B030D-6E8A-4147-A177-3AD203B41FA5}">
                      <a16:colId xmlns:a16="http://schemas.microsoft.com/office/drawing/2014/main" val="1878583414"/>
                    </a:ext>
                  </a:extLst>
                </a:gridCol>
              </a:tblGrid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Labour</a:t>
                      </a:r>
                    </a:p>
                    <a:p>
                      <a:r>
                        <a:rPr lang="en-IN" dirty="0"/>
                        <a:t>Wages = 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Output</a:t>
                      </a:r>
                    </a:p>
                    <a:p>
                      <a:r>
                        <a:rPr lang="en-IN" dirty="0"/>
                        <a:t>(units)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 ($)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04115"/>
                  </a:ext>
                </a:extLst>
              </a:tr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32913"/>
                  </a:ext>
                </a:extLst>
              </a:tr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60665"/>
                  </a:ext>
                </a:extLst>
              </a:tr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17908"/>
                  </a:ext>
                </a:extLst>
              </a:tr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73860"/>
                  </a:ext>
                </a:extLst>
              </a:tr>
              <a:tr h="488336"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9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50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2078B02-1EAD-4F8D-9068-BF04BBA04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65916"/>
              </p:ext>
            </p:extLst>
          </p:nvPr>
        </p:nvGraphicFramePr>
        <p:xfrm>
          <a:off x="0" y="1495728"/>
          <a:ext cx="12192000" cy="554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89054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174767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394185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1377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091141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252510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659887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840479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505645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622124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160294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83854358"/>
                    </a:ext>
                  </a:extLst>
                </a:gridCol>
              </a:tblGrid>
              <a:tr h="426153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/>
                        <a:t>UNITS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/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131705"/>
                  </a:ext>
                </a:extLst>
              </a:tr>
              <a:tr h="674590">
                <a:tc rowSpan="2">
                  <a:txBody>
                    <a:bodyPr/>
                    <a:lstStyle/>
                    <a:p>
                      <a:r>
                        <a:rPr lang="en-IN" dirty="0"/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dirty="0"/>
                        <a:t>Labour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dirty="0"/>
                        <a:t>TP</a:t>
                      </a:r>
                    </a:p>
                    <a:p>
                      <a:r>
                        <a:rPr lang="en-IN" dirty="0"/>
                        <a:t>(Output)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dirty="0"/>
                        <a:t>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dirty="0"/>
                        <a:t>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/>
                        <a:t>Total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/>
                        <a:t>Average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11136"/>
                  </a:ext>
                </a:extLst>
              </a:tr>
              <a:tr h="426153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TVC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AVC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AFC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25543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24045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44952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56899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174088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37.8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0070C0"/>
                          </a:solidFill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44413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accent2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0070C0"/>
                          </a:solidFill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chemeClr val="accent2"/>
                          </a:solidFill>
                        </a:rPr>
                        <a:t>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57640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accent2"/>
                          </a:solidFill>
                        </a:rPr>
                        <a:t>38.3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accent2"/>
                          </a:solidFill>
                        </a:rPr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accent2"/>
                          </a:solidFill>
                        </a:rPr>
                        <a:t>9.6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52198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u="sng" dirty="0">
                          <a:solidFill>
                            <a:srgbClr val="0070C0"/>
                          </a:solidFill>
                        </a:rPr>
                        <a:t>9.6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u="sng" dirty="0"/>
                        <a:t>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558585"/>
                  </a:ext>
                </a:extLst>
              </a:tr>
              <a:tr h="426153"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32.5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3439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CD938A-E04E-4B17-8AAE-7A0618D6BCC3}"/>
              </a:ext>
            </a:extLst>
          </p:cNvPr>
          <p:cNvSpPr txBox="1"/>
          <p:nvPr/>
        </p:nvSpPr>
        <p:spPr>
          <a:xfrm>
            <a:off x="206477" y="0"/>
            <a:ext cx="7551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  <a:p>
            <a:r>
              <a:rPr lang="en-IN" b="1" dirty="0"/>
              <a:t>SR COST SCHEDULES</a:t>
            </a:r>
          </a:p>
          <a:p>
            <a:endParaRPr lang="en-IN" b="1" dirty="0"/>
          </a:p>
          <a:p>
            <a:r>
              <a:rPr lang="en-IN" b="1" dirty="0"/>
              <a:t>Price of capital $ 100 per unit</a:t>
            </a:r>
          </a:p>
          <a:p>
            <a:r>
              <a:rPr lang="en-IN" b="1" dirty="0"/>
              <a:t>Price of labour $200 per unit – Supply of perfectly elastic </a:t>
            </a:r>
          </a:p>
        </p:txBody>
      </p:sp>
    </p:spTree>
    <p:extLst>
      <p:ext uri="{BB962C8B-B14F-4D97-AF65-F5344CB8AC3E}">
        <p14:creationId xmlns:p14="http://schemas.microsoft.com/office/powerpoint/2010/main" val="96745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5D915-D5EE-42C9-9D2F-B6BD3F774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1" t="19770" r="28508" b="56777"/>
          <a:stretch/>
        </p:blipFill>
        <p:spPr>
          <a:xfrm>
            <a:off x="0" y="2625213"/>
            <a:ext cx="6238568" cy="423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27E0C-0860-4178-AA57-AE2887F88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48" t="42577" r="31497" b="14126"/>
          <a:stretch/>
        </p:blipFill>
        <p:spPr>
          <a:xfrm>
            <a:off x="6095999" y="-45463"/>
            <a:ext cx="6095999" cy="6930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38B87-FEB6-467F-88F1-FACB44B15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29" t="16328" r="29113" b="53550"/>
          <a:stretch/>
        </p:blipFill>
        <p:spPr>
          <a:xfrm>
            <a:off x="0" y="-45463"/>
            <a:ext cx="6096000" cy="27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havior of Cost in the Short Run: Short Run Cost Function, Diagrams etc">
            <a:extLst>
              <a:ext uri="{FF2B5EF4-FFF2-40B4-BE49-F238E27FC236}">
                <a16:creationId xmlns:a16="http://schemas.microsoft.com/office/drawing/2014/main" id="{3962D18B-25F4-4758-8876-D79EAB4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4376" cy="43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942AA-F39D-4B70-8860-477F4BA2D038}"/>
              </a:ext>
            </a:extLst>
          </p:cNvPr>
          <p:cNvSpPr txBox="1"/>
          <p:nvPr/>
        </p:nvSpPr>
        <p:spPr>
          <a:xfrm>
            <a:off x="6341806" y="383458"/>
            <a:ext cx="53094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COST CURVES</a:t>
            </a:r>
          </a:p>
          <a:p>
            <a:endParaRPr lang="en-US" sz="2400" b="1" dirty="0"/>
          </a:p>
          <a:p>
            <a:r>
              <a:rPr lang="en-US" sz="2400" dirty="0"/>
              <a:t>TFC – Horizontal line – shows TFC is constant at different levels of output</a:t>
            </a:r>
          </a:p>
          <a:p>
            <a:endParaRPr lang="en-US" sz="2400" dirty="0"/>
          </a:p>
          <a:p>
            <a:r>
              <a:rPr lang="en-US" sz="2400" dirty="0"/>
              <a:t>TVC &amp; TC – Upward sloping – first increasing marginal returns then diminishing marginal returns.</a:t>
            </a:r>
          </a:p>
          <a:p>
            <a:r>
              <a:rPr lang="en-US" sz="2400" dirty="0"/>
              <a:t>TVC and TC curves are parallel to each other</a:t>
            </a:r>
          </a:p>
          <a:p>
            <a:r>
              <a:rPr lang="en-US" sz="2400" dirty="0"/>
              <a:t>The vertical distance between the two curves is because of  TFC.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5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is the gap between the AC and the AVC curve decrease as an output  increase? - Quora">
            <a:extLst>
              <a:ext uri="{FF2B5EF4-FFF2-40B4-BE49-F238E27FC236}">
                <a16:creationId xmlns:a16="http://schemas.microsoft.com/office/drawing/2014/main" id="{CCE00B52-854C-4723-A94A-0029786E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6903" cy="52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CB9436-CB36-473E-BCF6-737B853EABE0}"/>
              </a:ext>
            </a:extLst>
          </p:cNvPr>
          <p:cNvSpPr txBox="1"/>
          <p:nvPr/>
        </p:nvSpPr>
        <p:spPr>
          <a:xfrm>
            <a:off x="5751871" y="0"/>
            <a:ext cx="566338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AVERAGE COST CURVES</a:t>
            </a:r>
          </a:p>
          <a:p>
            <a:r>
              <a:rPr lang="en-US" sz="2000" b="1" dirty="0"/>
              <a:t>AFC – Downward sloping – AFC falls as output rises</a:t>
            </a:r>
          </a:p>
          <a:p>
            <a:endParaRPr lang="en-US" sz="2000" b="1" dirty="0"/>
          </a:p>
          <a:p>
            <a:r>
              <a:rPr lang="en-US" sz="2000" b="1" dirty="0"/>
              <a:t>AVC and AC – first downward then upward sloping</a:t>
            </a:r>
          </a:p>
          <a:p>
            <a:r>
              <a:rPr lang="en-US" sz="2000" b="1" dirty="0"/>
              <a:t>They rise because diminishing average returns sets in.</a:t>
            </a:r>
          </a:p>
          <a:p>
            <a:r>
              <a:rPr lang="en-US" sz="2000" b="1" dirty="0"/>
              <a:t>Vertical distance between the two is because of AFC</a:t>
            </a:r>
          </a:p>
          <a:p>
            <a:r>
              <a:rPr lang="en-US" sz="2000" b="1" dirty="0"/>
              <a:t>AFC declining – distance between AVC and AC reduced.</a:t>
            </a:r>
          </a:p>
          <a:p>
            <a:r>
              <a:rPr lang="en-US" sz="2000" b="1" dirty="0"/>
              <a:t>Lowest Point of AVC – B</a:t>
            </a:r>
          </a:p>
          <a:p>
            <a:r>
              <a:rPr lang="en-US" sz="2000" b="1" dirty="0"/>
              <a:t>Lowest point of AC – A</a:t>
            </a:r>
          </a:p>
          <a:p>
            <a:r>
              <a:rPr lang="en-US" sz="2000" b="1" dirty="0"/>
              <a:t>Lowest point of AVC reaches before lowest point of AC</a:t>
            </a:r>
          </a:p>
          <a:p>
            <a:endParaRPr lang="en-US" b="1" dirty="0"/>
          </a:p>
          <a:p>
            <a:r>
              <a:rPr lang="en-US" sz="2000" b="1" dirty="0"/>
              <a:t>Shape – U shaped because of diminishing average returns</a:t>
            </a:r>
          </a:p>
          <a:p>
            <a:r>
              <a:rPr lang="en-US" sz="2000" b="1" dirty="0"/>
              <a:t>Lowest point on AC shows diminishing returns sets in.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IN" sz="16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04C316-4995-499A-BE40-90CCA0B8208C}"/>
              </a:ext>
            </a:extLst>
          </p:cNvPr>
          <p:cNvCxnSpPr/>
          <p:nvPr/>
        </p:nvCxnSpPr>
        <p:spPr>
          <a:xfrm>
            <a:off x="1959429" y="3429000"/>
            <a:ext cx="0" cy="1041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E1FE8-1CB3-4ED9-B082-A3AB448091C8}"/>
              </a:ext>
            </a:extLst>
          </p:cNvPr>
          <p:cNvCxnSpPr>
            <a:cxnSpLocks/>
          </p:cNvCxnSpPr>
          <p:nvPr/>
        </p:nvCxnSpPr>
        <p:spPr>
          <a:xfrm>
            <a:off x="2823029" y="2681514"/>
            <a:ext cx="0" cy="178888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iagrams of Cost Curves - Economics Help">
            <a:extLst>
              <a:ext uri="{FF2B5EF4-FFF2-40B4-BE49-F238E27FC236}">
                <a16:creationId xmlns:a16="http://schemas.microsoft.com/office/drawing/2014/main" id="{954DF37E-5CC9-44DA-822F-5D4CCD42D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Diagrams of Cost Curves - Economics Help">
            <a:extLst>
              <a:ext uri="{FF2B5EF4-FFF2-40B4-BE49-F238E27FC236}">
                <a16:creationId xmlns:a16="http://schemas.microsoft.com/office/drawing/2014/main" id="{F17EF053-404E-4D47-A350-AACEC8D4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6924" cy="37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D859C-1AAA-413A-87A1-C0909CD9A724}"/>
              </a:ext>
            </a:extLst>
          </p:cNvPr>
          <p:cNvSpPr txBox="1"/>
          <p:nvPr/>
        </p:nvSpPr>
        <p:spPr>
          <a:xfrm>
            <a:off x="5943600" y="645110"/>
            <a:ext cx="44982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MARGINAL COST CURVE</a:t>
            </a:r>
          </a:p>
          <a:p>
            <a:endParaRPr lang="en-US" sz="2400" b="1" dirty="0"/>
          </a:p>
          <a:p>
            <a:r>
              <a:rPr lang="en-US" sz="2400" b="1" dirty="0"/>
              <a:t>MC – first downward the upward sloping – first falls then rises as diminishing marginal returns sets in.</a:t>
            </a:r>
          </a:p>
          <a:p>
            <a:endParaRPr lang="en-US" sz="2400" b="1" dirty="0"/>
          </a:p>
          <a:p>
            <a:r>
              <a:rPr lang="en-US" sz="2400" b="1" dirty="0"/>
              <a:t>Shape - U Shaped because of diminishing marginal returns</a:t>
            </a:r>
          </a:p>
          <a:p>
            <a:r>
              <a:rPr lang="en-US" sz="2400" b="1" dirty="0"/>
              <a:t>Lowest point of MC shows diminishing marginal returns sets in </a:t>
            </a:r>
          </a:p>
          <a:p>
            <a:endParaRPr lang="en-US" sz="2400" b="1" dirty="0"/>
          </a:p>
          <a:p>
            <a:endParaRPr lang="en-IN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8104F7-14FD-414A-9BCF-9FFF67BA4641}"/>
              </a:ext>
            </a:extLst>
          </p:cNvPr>
          <p:cNvCxnSpPr/>
          <p:nvPr/>
        </p:nvCxnSpPr>
        <p:spPr>
          <a:xfrm>
            <a:off x="1135626" y="2787445"/>
            <a:ext cx="0" cy="6415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2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lain the Relationship between Average Variable Cost, Average Total Cost,  Average Fixed Cost and Marginal Cost with diagram. - Owlgen">
            <a:extLst>
              <a:ext uri="{FF2B5EF4-FFF2-40B4-BE49-F238E27FC236}">
                <a16:creationId xmlns:a16="http://schemas.microsoft.com/office/drawing/2014/main" id="{C4F4D58E-64D4-45B7-B311-65EBC3C5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3486" cy="50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0EBE35-5B9C-4CDC-9732-16AA8A847FB4}"/>
              </a:ext>
            </a:extLst>
          </p:cNvPr>
          <p:cNvSpPr txBox="1"/>
          <p:nvPr/>
        </p:nvSpPr>
        <p:spPr>
          <a:xfrm>
            <a:off x="5776686" y="246744"/>
            <a:ext cx="61547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 curve cuts AVC and AC curves at  their lowest point </a:t>
            </a:r>
          </a:p>
          <a:p>
            <a:endParaRPr lang="en-US" b="1" dirty="0"/>
          </a:p>
          <a:p>
            <a:r>
              <a:rPr lang="en-US" b="1" dirty="0"/>
              <a:t>E.g. </a:t>
            </a:r>
          </a:p>
          <a:p>
            <a:r>
              <a:rPr lang="en-US" b="1" dirty="0"/>
              <a:t>5 students – total height is 10 meters</a:t>
            </a:r>
          </a:p>
          <a:p>
            <a:r>
              <a:rPr lang="en-US" b="1" dirty="0"/>
              <a:t>Average height of group = 2 meters</a:t>
            </a:r>
          </a:p>
          <a:p>
            <a:endParaRPr lang="en-US" b="1" dirty="0"/>
          </a:p>
          <a:p>
            <a:r>
              <a:rPr lang="en-US" b="1" dirty="0"/>
              <a:t>New student (additional student) joins – if height is 1 meters</a:t>
            </a:r>
          </a:p>
          <a:p>
            <a:r>
              <a:rPr lang="en-US" b="1" dirty="0"/>
              <a:t>6 students – total height is 11 meters</a:t>
            </a:r>
          </a:p>
          <a:p>
            <a:r>
              <a:rPr lang="en-US" b="1" dirty="0"/>
              <a:t>Average height of group = 1.83 meters</a:t>
            </a:r>
          </a:p>
          <a:p>
            <a:r>
              <a:rPr lang="en-US" b="1" dirty="0"/>
              <a:t>i.e. Average height falls</a:t>
            </a:r>
          </a:p>
          <a:p>
            <a:r>
              <a:rPr lang="en-US" b="1" dirty="0"/>
              <a:t>Since Marginal height &lt; Average height</a:t>
            </a:r>
          </a:p>
          <a:p>
            <a:endParaRPr lang="en-US" b="1" dirty="0"/>
          </a:p>
          <a:p>
            <a:r>
              <a:rPr lang="en-US" b="1" dirty="0"/>
              <a:t>New student joins – if height is 2 meters</a:t>
            </a:r>
          </a:p>
          <a:p>
            <a:r>
              <a:rPr lang="en-US" b="1" dirty="0"/>
              <a:t>6 students – total height is 12 meters</a:t>
            </a:r>
          </a:p>
          <a:p>
            <a:r>
              <a:rPr lang="en-US" b="1" dirty="0"/>
              <a:t>Average height of group = 2 meters</a:t>
            </a:r>
          </a:p>
          <a:p>
            <a:r>
              <a:rPr lang="en-US" b="1" dirty="0"/>
              <a:t>i.e. Average height remains same </a:t>
            </a:r>
          </a:p>
          <a:p>
            <a:r>
              <a:rPr lang="en-US" b="1" dirty="0"/>
              <a:t>Since Marginal height = Average height</a:t>
            </a:r>
          </a:p>
          <a:p>
            <a:endParaRPr lang="en-US" b="1" dirty="0"/>
          </a:p>
          <a:p>
            <a:r>
              <a:rPr lang="en-US" b="1" dirty="0"/>
              <a:t>New student joins - if height is 3 meters</a:t>
            </a:r>
          </a:p>
          <a:p>
            <a:r>
              <a:rPr lang="en-US" b="1" dirty="0"/>
              <a:t>6 students – total height is 13 </a:t>
            </a:r>
            <a:r>
              <a:rPr lang="en-US" b="1" dirty="0" err="1"/>
              <a:t>metres</a:t>
            </a:r>
            <a:endParaRPr lang="en-US" b="1" dirty="0"/>
          </a:p>
          <a:p>
            <a:r>
              <a:rPr lang="en-US" b="1" dirty="0"/>
              <a:t>Average height of group = 2.2 meters</a:t>
            </a:r>
          </a:p>
          <a:p>
            <a:r>
              <a:rPr lang="en-US" b="1" dirty="0"/>
              <a:t>i.e. Average height rise</a:t>
            </a:r>
          </a:p>
          <a:p>
            <a:r>
              <a:rPr lang="en-US" b="1" dirty="0"/>
              <a:t>Since Marginal height &gt; Average height</a:t>
            </a:r>
          </a:p>
          <a:p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C9384-1F04-40EE-A5A4-180202C6644A}"/>
              </a:ext>
            </a:extLst>
          </p:cNvPr>
          <p:cNvSpPr txBox="1"/>
          <p:nvPr/>
        </p:nvSpPr>
        <p:spPr>
          <a:xfrm>
            <a:off x="260555" y="5109029"/>
            <a:ext cx="528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AC fall, MC &lt; AC</a:t>
            </a:r>
          </a:p>
          <a:p>
            <a:r>
              <a:rPr lang="en-US" b="1" dirty="0"/>
              <a:t>When AC is constant, MC = AC</a:t>
            </a:r>
          </a:p>
          <a:p>
            <a:r>
              <a:rPr lang="en-US" b="1" dirty="0"/>
              <a:t>When AC rise, MC &gt; AC</a:t>
            </a:r>
          </a:p>
          <a:p>
            <a:endParaRPr lang="en-US" b="1" dirty="0"/>
          </a:p>
          <a:p>
            <a:r>
              <a:rPr lang="en-US" b="1" dirty="0"/>
              <a:t>MC cuts AC at its lowest point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0631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timum Output And Minimum Cost - Cost Analysis - study Material lecturing  Notes assignment reference wiki description explanation brief detail">
            <a:extLst>
              <a:ext uri="{FF2B5EF4-FFF2-40B4-BE49-F238E27FC236}">
                <a16:creationId xmlns:a16="http://schemas.microsoft.com/office/drawing/2014/main" id="{971A052C-A3A0-4F5D-8C02-0A5FC3D3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81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6A03B8-BF76-40A4-BACD-CC7B47114441}"/>
              </a:ext>
            </a:extLst>
          </p:cNvPr>
          <p:cNvSpPr txBox="1"/>
          <p:nvPr/>
        </p:nvSpPr>
        <p:spPr>
          <a:xfrm>
            <a:off x="5427406" y="442452"/>
            <a:ext cx="54126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MP &amp; AP curves are mirror image of MC and MC curves</a:t>
            </a:r>
          </a:p>
          <a:p>
            <a:endParaRPr lang="en-US" sz="2000" b="1" dirty="0"/>
          </a:p>
          <a:p>
            <a:r>
              <a:rPr lang="en-US" sz="2000" b="1" dirty="0"/>
              <a:t>Constant factor cost per unit, therefore Product curves and cost curves are mirror images</a:t>
            </a:r>
          </a:p>
          <a:p>
            <a:r>
              <a:rPr lang="en-US" sz="2000" b="1" dirty="0"/>
              <a:t>If unit cost of labor is increased as more workers are employed, then cost and product curves will not be mirror images of each other</a:t>
            </a:r>
          </a:p>
          <a:p>
            <a:endParaRPr lang="en-US" sz="2000" b="1" dirty="0"/>
          </a:p>
          <a:p>
            <a:endParaRPr lang="en-IN" sz="20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C0D25-62B3-452A-A86D-FF4C105D6A3E}"/>
              </a:ext>
            </a:extLst>
          </p:cNvPr>
          <p:cNvCxnSpPr/>
          <p:nvPr/>
        </p:nvCxnSpPr>
        <p:spPr>
          <a:xfrm>
            <a:off x="1784555" y="1415845"/>
            <a:ext cx="0" cy="49997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5633D1-339F-4D6B-9D50-06BAF7AD2D04}"/>
              </a:ext>
            </a:extLst>
          </p:cNvPr>
          <p:cNvCxnSpPr/>
          <p:nvPr/>
        </p:nvCxnSpPr>
        <p:spPr>
          <a:xfrm>
            <a:off x="2684206" y="1917290"/>
            <a:ext cx="0" cy="44982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6002-ABCE-4665-BF94-7612634E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7C2E-DC4F-464C-B265-7A6866F5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SR cost curves are derived from the assumption diminishing marginal productivity</a:t>
            </a:r>
          </a:p>
          <a:p>
            <a:r>
              <a:rPr lang="en-IN" dirty="0"/>
              <a:t>Law of diminishing marginal returns</a:t>
            </a:r>
          </a:p>
          <a:p>
            <a:r>
              <a:rPr lang="en-IN" dirty="0"/>
              <a:t>Calculate TC, TFC,TVC,AC, AFC,AVC,MC and their relationship </a:t>
            </a:r>
          </a:p>
          <a:p>
            <a:r>
              <a:rPr lang="en-IN" dirty="0"/>
              <a:t>Relationship between Marginal Product(MP) and Marginal Cost(MC)</a:t>
            </a:r>
          </a:p>
          <a:p>
            <a:r>
              <a:rPr lang="en-IN" dirty="0"/>
              <a:t>Relationship between Average Product(AP) and Average Cost(AC)</a:t>
            </a:r>
          </a:p>
          <a:p>
            <a:r>
              <a:rPr lang="en-IN" dirty="0"/>
              <a:t>Relationship between Total Product and Total Cost </a:t>
            </a:r>
          </a:p>
          <a:p>
            <a:r>
              <a:rPr lang="en-IN" dirty="0"/>
              <a:t>Relationship between SR and LR cost</a:t>
            </a:r>
          </a:p>
        </p:txBody>
      </p:sp>
    </p:spTree>
    <p:extLst>
      <p:ext uri="{BB962C8B-B14F-4D97-AF65-F5344CB8AC3E}">
        <p14:creationId xmlns:p14="http://schemas.microsoft.com/office/powerpoint/2010/main" val="153204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851A-F6A9-4D06-AC96-1385E8C8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SR and 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B7DD8-919D-4C7F-858E-98BAFDF4D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ighlight>
                  <a:srgbClr val="FFFF00"/>
                </a:highlight>
              </a:rPr>
              <a:t>SR </a:t>
            </a:r>
            <a:r>
              <a:rPr lang="en-IN" dirty="0"/>
              <a:t>– At least one factor input is fixed.</a:t>
            </a:r>
          </a:p>
          <a:p>
            <a:r>
              <a:rPr lang="en-IN" dirty="0">
                <a:highlight>
                  <a:srgbClr val="FFFF00"/>
                </a:highlight>
              </a:rPr>
              <a:t>LR</a:t>
            </a:r>
            <a:r>
              <a:rPr lang="en-IN" dirty="0"/>
              <a:t> – All factor inputs are variable </a:t>
            </a:r>
          </a:p>
          <a:p>
            <a:r>
              <a:rPr lang="en-IN" dirty="0">
                <a:highlight>
                  <a:srgbClr val="FFFF00"/>
                </a:highlight>
              </a:rPr>
              <a:t>Very LR </a:t>
            </a:r>
            <a:r>
              <a:rPr lang="en-IN" dirty="0"/>
              <a:t>– State of Technology can change</a:t>
            </a:r>
          </a:p>
          <a:p>
            <a:r>
              <a:rPr lang="en-IN" dirty="0">
                <a:highlight>
                  <a:srgbClr val="FFFF00"/>
                </a:highlight>
              </a:rPr>
              <a:t>SR/LR </a:t>
            </a:r>
            <a:r>
              <a:rPr lang="en-IN" dirty="0"/>
              <a:t>– No standard length of time.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74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0C73-6C3E-453C-8BB0-5F5CDC8E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24466"/>
            <a:ext cx="9875520" cy="1356360"/>
          </a:xfrm>
        </p:spPr>
        <p:txBody>
          <a:bodyPr/>
          <a:lstStyle/>
          <a:p>
            <a:r>
              <a:rPr lang="en-IN" dirty="0"/>
              <a:t>Law of Diminishing returns - 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BA1C-FCC4-4947-B283-DC646054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4" y="1460091"/>
            <a:ext cx="10972800" cy="5073444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Law of diminishing marginal productivity/ law of diminishing marginal returns</a:t>
            </a:r>
          </a:p>
          <a:p>
            <a:r>
              <a:rPr lang="en-IN" sz="2400" dirty="0">
                <a:highlight>
                  <a:srgbClr val="FFFF00"/>
                </a:highlight>
              </a:rPr>
              <a:t>TP </a:t>
            </a:r>
            <a:r>
              <a:rPr lang="en-IN" sz="2400" dirty="0"/>
              <a:t>–Quantity of output produced by given number of input over a period of time.</a:t>
            </a:r>
          </a:p>
          <a:p>
            <a:pPr marL="548640" lvl="2" indent="0">
              <a:buNone/>
            </a:pPr>
            <a:r>
              <a:rPr lang="en-IN" sz="2000" dirty="0"/>
              <a:t>E.g. 1000 workers produce 3000 cars.</a:t>
            </a:r>
          </a:p>
          <a:p>
            <a:r>
              <a:rPr lang="en-IN" sz="2400" dirty="0">
                <a:highlight>
                  <a:srgbClr val="FFFF00"/>
                </a:highlight>
              </a:rPr>
              <a:t>AP</a:t>
            </a:r>
            <a:r>
              <a:rPr lang="en-IN" sz="2400" dirty="0"/>
              <a:t> – Quantity of output per unit input</a:t>
            </a:r>
          </a:p>
          <a:p>
            <a:pPr marL="548640" lvl="2" indent="0">
              <a:buNone/>
            </a:pPr>
            <a:r>
              <a:rPr lang="en-IN" sz="2000" dirty="0"/>
              <a:t>AP = TP/Input Quantity (labour)</a:t>
            </a:r>
          </a:p>
          <a:p>
            <a:pPr marL="822960" lvl="3" indent="0">
              <a:buNone/>
            </a:pPr>
            <a:r>
              <a:rPr lang="en-IN" sz="1800" dirty="0"/>
              <a:t>= 3000/1000</a:t>
            </a:r>
          </a:p>
          <a:p>
            <a:pPr marL="822960" lvl="3" indent="0">
              <a:buNone/>
            </a:pPr>
            <a:r>
              <a:rPr lang="en-IN" sz="1800" dirty="0"/>
              <a:t>=30 cars</a:t>
            </a:r>
          </a:p>
          <a:p>
            <a:r>
              <a:rPr lang="en-IN" sz="2400" dirty="0">
                <a:highlight>
                  <a:srgbClr val="FFFF00"/>
                </a:highlight>
              </a:rPr>
              <a:t>MP </a:t>
            </a:r>
            <a:r>
              <a:rPr lang="en-IN" sz="2400" dirty="0"/>
              <a:t>– Additional output produced by extra unit of input.</a:t>
            </a:r>
          </a:p>
          <a:p>
            <a:pPr marL="274320" lvl="1" indent="0">
              <a:buNone/>
            </a:pPr>
            <a:r>
              <a:rPr lang="en-IN" sz="2400" dirty="0"/>
              <a:t>MP = </a:t>
            </a:r>
            <a:r>
              <a:rPr lang="en-IN" sz="2400" dirty="0" err="1"/>
              <a:t>TPn</a:t>
            </a:r>
            <a:r>
              <a:rPr lang="en-IN" sz="2400" dirty="0"/>
              <a:t> – TPn-1</a:t>
            </a:r>
          </a:p>
          <a:p>
            <a:pPr marL="822960" lvl="3" indent="0">
              <a:buNone/>
              <a:tabLst>
                <a:tab pos="4484688" algn="l"/>
              </a:tabLst>
            </a:pPr>
            <a:r>
              <a:rPr lang="en-IN" sz="2000" dirty="0"/>
              <a:t>= ∆TP/ ∆ Qty of input</a:t>
            </a:r>
          </a:p>
          <a:p>
            <a:pPr marL="274320" lvl="1" indent="0">
              <a:buNone/>
            </a:pPr>
            <a:r>
              <a:rPr lang="en-IN" sz="2400" dirty="0"/>
              <a:t>Extra worker – Output raised to 3004</a:t>
            </a:r>
          </a:p>
          <a:p>
            <a:pPr marL="274320" lvl="1" indent="0">
              <a:buNone/>
            </a:pPr>
            <a:r>
              <a:rPr lang="en-IN" sz="2400" dirty="0"/>
              <a:t>MP = 3004 – 3000</a:t>
            </a:r>
          </a:p>
          <a:p>
            <a:pPr marL="548640" lvl="2" indent="0">
              <a:buNone/>
            </a:pPr>
            <a:r>
              <a:rPr lang="en-IN" sz="2000" dirty="0"/>
              <a:t>= 4</a:t>
            </a:r>
          </a:p>
          <a:p>
            <a:pPr marL="548640" lvl="2" indent="0">
              <a:buNone/>
            </a:pPr>
            <a:endParaRPr lang="en-IN" sz="2000" dirty="0"/>
          </a:p>
          <a:p>
            <a:pPr marL="45720" indent="0">
              <a:buNone/>
            </a:pP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9882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2560C-8AFC-47CD-9FFE-DE014F9F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6" t="23643" r="28146" b="25149"/>
          <a:stretch/>
        </p:blipFill>
        <p:spPr>
          <a:xfrm>
            <a:off x="-1" y="0"/>
            <a:ext cx="7447935" cy="6897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7D88F-89DE-44D2-8077-C6B475613B4A}"/>
              </a:ext>
            </a:extLst>
          </p:cNvPr>
          <p:cNvSpPr txBox="1"/>
          <p:nvPr/>
        </p:nvSpPr>
        <p:spPr>
          <a:xfrm>
            <a:off x="7551174" y="324465"/>
            <a:ext cx="42917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MP rises till 4</a:t>
            </a:r>
            <a:r>
              <a:rPr lang="en-IN" sz="2400" baseline="30000" dirty="0"/>
              <a:t>th</a:t>
            </a:r>
            <a:r>
              <a:rPr lang="en-IN" sz="2400" dirty="0"/>
              <a:t> worker and falls at 5</a:t>
            </a:r>
            <a:r>
              <a:rPr lang="en-IN" sz="2400" baseline="30000" dirty="0"/>
              <a:t>th</a:t>
            </a:r>
            <a:r>
              <a:rPr lang="en-IN" sz="2400" dirty="0"/>
              <a:t> worker, 5</a:t>
            </a:r>
            <a:r>
              <a:rPr lang="en-IN" sz="2400" baseline="30000" dirty="0"/>
              <a:t>th</a:t>
            </a:r>
            <a:r>
              <a:rPr lang="en-IN" sz="2400" dirty="0"/>
              <a:t> worker produces less than 4</a:t>
            </a:r>
            <a:r>
              <a:rPr lang="en-IN" sz="2400" baseline="30000" dirty="0"/>
              <a:t>th</a:t>
            </a:r>
            <a:r>
              <a:rPr lang="en-IN" sz="2400" dirty="0"/>
              <a:t> worker.</a:t>
            </a:r>
          </a:p>
          <a:p>
            <a:endParaRPr lang="en-IN" sz="2400" dirty="0"/>
          </a:p>
          <a:p>
            <a:r>
              <a:rPr lang="en-IN" sz="2400" dirty="0"/>
              <a:t>Therefore Diminishing marginal returns when employing 5</a:t>
            </a:r>
            <a:r>
              <a:rPr lang="en-IN" sz="2400" baseline="30000" dirty="0"/>
              <a:t>th</a:t>
            </a:r>
            <a:r>
              <a:rPr lang="en-IN" sz="2400" dirty="0"/>
              <a:t> worker</a:t>
            </a:r>
          </a:p>
          <a:p>
            <a:endParaRPr lang="en-IN" sz="2400" dirty="0"/>
          </a:p>
          <a:p>
            <a:r>
              <a:rPr lang="en-IN" sz="2400" dirty="0"/>
              <a:t>AP rises till 5</a:t>
            </a:r>
            <a:r>
              <a:rPr lang="en-IN" sz="2400" baseline="30000" dirty="0"/>
              <a:t>th</a:t>
            </a:r>
            <a:r>
              <a:rPr lang="en-IN" sz="2400" dirty="0"/>
              <a:t> worker and falls at 6</a:t>
            </a:r>
            <a:r>
              <a:rPr lang="en-IN" sz="2400" baseline="30000" dirty="0"/>
              <a:t>th</a:t>
            </a:r>
            <a:r>
              <a:rPr lang="en-IN" sz="2400" dirty="0"/>
              <a:t> worker. AP falling later than MP</a:t>
            </a:r>
          </a:p>
          <a:p>
            <a:endParaRPr lang="en-IN" sz="2400" dirty="0"/>
          </a:p>
          <a:p>
            <a:r>
              <a:rPr lang="en-IN" sz="2400" dirty="0"/>
              <a:t>Diminishing Average return sets in at 6</a:t>
            </a:r>
            <a:r>
              <a:rPr lang="en-IN" sz="2400" baseline="30000" dirty="0"/>
              <a:t>th</a:t>
            </a:r>
            <a:r>
              <a:rPr lang="en-IN" sz="2400" dirty="0"/>
              <a:t> worker</a:t>
            </a:r>
          </a:p>
          <a:p>
            <a:endParaRPr lang="en-IN" sz="2400" dirty="0"/>
          </a:p>
          <a:p>
            <a:r>
              <a:rPr lang="en-I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9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15028-8D41-485B-B557-7D5A99841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7" t="19986" r="28266" b="6861"/>
          <a:stretch/>
        </p:blipFill>
        <p:spPr>
          <a:xfrm>
            <a:off x="-1" y="0"/>
            <a:ext cx="5147187" cy="686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303E5-075C-48D6-90E3-8A6A97990EBC}"/>
              </a:ext>
            </a:extLst>
          </p:cNvPr>
          <p:cNvSpPr txBox="1"/>
          <p:nvPr/>
        </p:nvSpPr>
        <p:spPr>
          <a:xfrm>
            <a:off x="5147186" y="398206"/>
            <a:ext cx="6577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Law of diminishing returns </a:t>
            </a:r>
          </a:p>
          <a:p>
            <a:endParaRPr lang="en-IN" sz="2400" dirty="0"/>
          </a:p>
          <a:p>
            <a:r>
              <a:rPr lang="en-IN" sz="2400" dirty="0"/>
              <a:t>When quantities of variable input combined with fixed input MP of variable input of declines and then AP of variable input also decline later.</a:t>
            </a:r>
          </a:p>
          <a:p>
            <a:endParaRPr lang="en-IN" sz="2400" dirty="0"/>
          </a:p>
          <a:p>
            <a:r>
              <a:rPr lang="en-IN" sz="2400" dirty="0"/>
              <a:t>Law of diminishing returns explains the behaviour of cost curves in SR</a:t>
            </a:r>
          </a:p>
        </p:txBody>
      </p:sp>
    </p:spTree>
    <p:extLst>
      <p:ext uri="{BB962C8B-B14F-4D97-AF65-F5344CB8AC3E}">
        <p14:creationId xmlns:p14="http://schemas.microsoft.com/office/powerpoint/2010/main" val="169862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918C-5B66-4190-B49D-AD9D070C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Returns to scale - 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C92FD-584A-4BBB-9289-938D5907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Increasing returns to scale – Equal % increase in inputs – more than proportional increase in output</a:t>
            </a:r>
          </a:p>
          <a:p>
            <a:pPr marL="274320" lvl="1" indent="0">
              <a:buNone/>
            </a:pPr>
            <a:r>
              <a:rPr lang="en-IN" dirty="0"/>
              <a:t>E.g. all inputs increase by 100%, output increase by 200%</a:t>
            </a:r>
          </a:p>
          <a:p>
            <a:pPr marL="274320" lvl="1" indent="0">
              <a:buNone/>
            </a:pPr>
            <a:endParaRPr lang="en-IN" dirty="0"/>
          </a:p>
          <a:p>
            <a:r>
              <a:rPr lang="en-IN" dirty="0"/>
              <a:t>Constant returns to scale - Equal % increase in inputs – same proportional increase in output</a:t>
            </a:r>
          </a:p>
          <a:p>
            <a:pPr marL="274320" lvl="1" indent="0">
              <a:buNone/>
            </a:pPr>
            <a:r>
              <a:rPr lang="en-IN" dirty="0"/>
              <a:t>E.g. all inputs increase by 100%, output increase by 100%</a:t>
            </a:r>
          </a:p>
          <a:p>
            <a:pPr marL="274320" lvl="1" indent="0">
              <a:buNone/>
            </a:pPr>
            <a:endParaRPr lang="en-IN" dirty="0"/>
          </a:p>
          <a:p>
            <a:r>
              <a:rPr lang="en-IN" dirty="0"/>
              <a:t>Decreasing returns to scale – Equal % increase in inputs – less than proportional increase in output</a:t>
            </a:r>
          </a:p>
          <a:p>
            <a:pPr marL="274320" lvl="1" indent="0">
              <a:buNone/>
            </a:pPr>
            <a:r>
              <a:rPr lang="en-IN" dirty="0"/>
              <a:t>E.g. all inputs increase by 100%, output increase by 50%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402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BC0E-E517-4E82-B335-F2EF98B2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Definition of Economic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D34DA-5A03-4D88-BDF7-FF0ED01B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highlight>
                  <a:srgbClr val="FFFF00"/>
                </a:highlight>
              </a:rPr>
              <a:t>Economic cost </a:t>
            </a:r>
            <a:r>
              <a:rPr lang="en-IN" sz="3200" dirty="0"/>
              <a:t>– opportunity cost of a resource/factor</a:t>
            </a:r>
          </a:p>
          <a:p>
            <a:r>
              <a:rPr lang="en-IN" sz="3200" dirty="0">
                <a:highlight>
                  <a:srgbClr val="FFFF00"/>
                </a:highlight>
              </a:rPr>
              <a:t>Hidden costs/ imputed costs/ implicit costs </a:t>
            </a:r>
            <a:r>
              <a:rPr lang="en-IN" sz="3200" dirty="0"/>
              <a:t>– Resources have opportunity cost but no payments made </a:t>
            </a:r>
          </a:p>
          <a:p>
            <a:pPr lvl="1"/>
            <a:r>
              <a:rPr lang="en-IN" sz="3200" dirty="0">
                <a:solidFill>
                  <a:srgbClr val="FF0000"/>
                </a:solidFill>
              </a:rPr>
              <a:t>Labour</a:t>
            </a:r>
          </a:p>
          <a:p>
            <a:pPr lvl="1"/>
            <a:r>
              <a:rPr lang="en-IN" sz="3200" dirty="0">
                <a:solidFill>
                  <a:srgbClr val="FF0000"/>
                </a:solidFill>
              </a:rPr>
              <a:t>Financial capital</a:t>
            </a:r>
          </a:p>
          <a:p>
            <a:pPr lvl="1"/>
            <a:r>
              <a:rPr lang="en-IN" sz="3200" dirty="0">
                <a:solidFill>
                  <a:srgbClr val="FF0000"/>
                </a:solidFill>
              </a:rPr>
              <a:t>Depreciation</a:t>
            </a:r>
          </a:p>
          <a:p>
            <a:pPr lvl="1"/>
            <a:r>
              <a:rPr lang="en-IN" sz="3200" dirty="0">
                <a:solidFill>
                  <a:srgbClr val="FF0000"/>
                </a:solidFill>
              </a:rPr>
              <a:t>Goodwill</a:t>
            </a:r>
          </a:p>
        </p:txBody>
      </p:sp>
    </p:spTree>
    <p:extLst>
      <p:ext uri="{BB962C8B-B14F-4D97-AF65-F5344CB8AC3E}">
        <p14:creationId xmlns:p14="http://schemas.microsoft.com/office/powerpoint/2010/main" val="350509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BF7-D578-4C94-A050-6AEF131C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55639"/>
            <a:ext cx="9875520" cy="673509"/>
          </a:xfrm>
        </p:spPr>
        <p:txBody>
          <a:bodyPr>
            <a:normAutofit fontScale="90000"/>
          </a:bodyPr>
          <a:lstStyle/>
          <a:p>
            <a:r>
              <a:rPr lang="en-IN" dirty="0"/>
              <a:t>Fixed and Variable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A804D-47E0-49E1-94AD-F69ED967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929148"/>
            <a:ext cx="10581476" cy="5530646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>
                <a:highlight>
                  <a:srgbClr val="FFFF00"/>
                </a:highlight>
              </a:rPr>
              <a:t>Fixed cost/ indirect cost/ overhead cost – </a:t>
            </a:r>
          </a:p>
          <a:p>
            <a:pPr lvl="1"/>
            <a:r>
              <a:rPr lang="en-IN" sz="2800" dirty="0"/>
              <a:t>Does not change with change in output</a:t>
            </a:r>
          </a:p>
          <a:p>
            <a:pPr lvl="1"/>
            <a:r>
              <a:rPr lang="en-IN" sz="2800" dirty="0"/>
              <a:t>E.g. Rent of building, cost on capital good, salaries of permanent staff, advertising cost, </a:t>
            </a:r>
          </a:p>
          <a:p>
            <a:r>
              <a:rPr lang="en-IN" sz="2800" dirty="0">
                <a:highlight>
                  <a:srgbClr val="FFFF00"/>
                </a:highlight>
              </a:rPr>
              <a:t>Variable cost/ direct / prime cost- </a:t>
            </a:r>
          </a:p>
          <a:p>
            <a:pPr lvl="1"/>
            <a:r>
              <a:rPr lang="en-IN" sz="2800" dirty="0"/>
              <a:t>Changes with change in output</a:t>
            </a:r>
          </a:p>
          <a:p>
            <a:pPr lvl="1"/>
            <a:r>
              <a:rPr lang="en-IN" sz="2800" dirty="0"/>
              <a:t>E.g.  Cost of raw material </a:t>
            </a:r>
          </a:p>
          <a:p>
            <a:pPr lvl="1"/>
            <a:r>
              <a:rPr lang="en-IN" sz="2800" dirty="0"/>
              <a:t>Labour – neither fixed nor variable cost, it is semi variable cost.</a:t>
            </a:r>
          </a:p>
          <a:p>
            <a:pPr marL="548640" lvl="2" indent="0">
              <a:buNone/>
            </a:pPr>
            <a:r>
              <a:rPr lang="en-IN" sz="2400" dirty="0"/>
              <a:t>Labour includes both permanent and temporary staff.</a:t>
            </a:r>
          </a:p>
          <a:p>
            <a:pPr marL="548640" lvl="2" indent="0">
              <a:buNone/>
            </a:pPr>
            <a:r>
              <a:rPr lang="en-IN" sz="2400" dirty="0"/>
              <a:t>Firm adjust staff with change in output but adjustments are slow</a:t>
            </a:r>
          </a:p>
          <a:p>
            <a:pPr marL="548640" lvl="2" indent="0">
              <a:buNone/>
            </a:pPr>
            <a:r>
              <a:rPr lang="en-IN" sz="2400" dirty="0"/>
              <a:t>Hence, labour is semi-variable cost.</a:t>
            </a:r>
          </a:p>
          <a:p>
            <a:r>
              <a:rPr lang="en-IN" sz="2800" dirty="0"/>
              <a:t>SR- some factors fixed, some variable, hence both fixed and variable cost incurred.</a:t>
            </a:r>
          </a:p>
          <a:p>
            <a:r>
              <a:rPr lang="en-IN" sz="2800" dirty="0"/>
              <a:t>LR- All factors are variable, hence only variable cost incurred.</a:t>
            </a:r>
          </a:p>
          <a:p>
            <a:pPr lvl="1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1404965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1297</TotalTime>
  <Words>1381</Words>
  <Application>Microsoft Office PowerPoint</Application>
  <PresentationFormat>Widescreen</PresentationFormat>
  <Paragraphs>321</Paragraphs>
  <Slides>19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Corbel</vt:lpstr>
      <vt:lpstr>Basis</vt:lpstr>
      <vt:lpstr>Chapter 5 Costs</vt:lpstr>
      <vt:lpstr>Learning Objectives</vt:lpstr>
      <vt:lpstr>The SR and LR</vt:lpstr>
      <vt:lpstr>Law of Diminishing returns - SR</vt:lpstr>
      <vt:lpstr>PowerPoint Presentation</vt:lpstr>
      <vt:lpstr>PowerPoint Presentation</vt:lpstr>
      <vt:lpstr>Returns to scale - LR</vt:lpstr>
      <vt:lpstr>The Definition of Economic Costs</vt:lpstr>
      <vt:lpstr>Fixed and Variable cost</vt:lpstr>
      <vt:lpstr>TC, AC, MC</vt:lpstr>
      <vt:lpstr>PowerPoint Presentation</vt:lpstr>
      <vt:lpstr>Diminishing Marginal returns and  SR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Costs</dc:title>
  <dc:creator>shabi zaidi</dc:creator>
  <cp:lastModifiedBy>shabi zaidi</cp:lastModifiedBy>
  <cp:revision>55</cp:revision>
  <dcterms:created xsi:type="dcterms:W3CDTF">2021-05-24T08:26:55Z</dcterms:created>
  <dcterms:modified xsi:type="dcterms:W3CDTF">2021-12-16T14:41:15Z</dcterms:modified>
</cp:coreProperties>
</file>