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91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30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19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08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26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8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79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35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46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1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66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00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71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11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82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1E053E-1FDB-4C21-8942-DC71C870851C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D80F03-8ED7-4C4C-AE70-4108BEE77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304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1E11-25CB-40EA-BA0D-16423B3F9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6</a:t>
            </a:r>
            <a:br>
              <a:rPr lang="en-IN" dirty="0"/>
            </a:br>
            <a:r>
              <a:rPr lang="en-IN" dirty="0"/>
              <a:t>Economies and Diseconomies of scale</a:t>
            </a:r>
          </a:p>
        </p:txBody>
      </p:sp>
    </p:spTree>
    <p:extLst>
      <p:ext uri="{BB962C8B-B14F-4D97-AF65-F5344CB8AC3E}">
        <p14:creationId xmlns:p14="http://schemas.microsoft.com/office/powerpoint/2010/main" val="359683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E1E9-8DC7-41CA-9AD3-6FB0EC4D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Sources of Diseconomies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9B47-F562-47E0-A83F-A5C5A5F0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868724" cy="4097551"/>
          </a:xfrm>
        </p:spPr>
        <p:txBody>
          <a:bodyPr/>
          <a:lstStyle/>
          <a:p>
            <a:r>
              <a:rPr lang="en-IN" dirty="0"/>
              <a:t>Communication problem </a:t>
            </a:r>
          </a:p>
          <a:p>
            <a:pPr lvl="1"/>
            <a:r>
              <a:rPr lang="en-IN" dirty="0"/>
              <a:t>Difficult to maintain effective communication</a:t>
            </a:r>
          </a:p>
          <a:p>
            <a:pPr lvl="1"/>
            <a:r>
              <a:rPr lang="en-IN" dirty="0"/>
              <a:t>Information not received accurately             Instruction not carried out correctly                 less efficient</a:t>
            </a:r>
          </a:p>
          <a:p>
            <a:pPr marL="457200" lvl="1" indent="0">
              <a:buNone/>
            </a:pPr>
            <a:r>
              <a:rPr lang="en-IN" dirty="0"/>
              <a:t>                                                                                                                                      AC starts rising</a:t>
            </a:r>
          </a:p>
          <a:p>
            <a:pPr lvl="1"/>
            <a:r>
              <a:rPr lang="en-IN" dirty="0"/>
              <a:t>Instruction arrive too late due to organisation’s hierarchy                             Business opportunity lost</a:t>
            </a:r>
          </a:p>
          <a:p>
            <a:pPr lvl="1"/>
            <a:r>
              <a:rPr lang="en-IN" dirty="0"/>
              <a:t>Founder                   Director/manager                  HOD               Team Leader                   Employees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EFF23E-FD86-48E6-AA2E-82F3A38F5C9E}"/>
              </a:ext>
            </a:extLst>
          </p:cNvPr>
          <p:cNvCxnSpPr/>
          <p:nvPr/>
        </p:nvCxnSpPr>
        <p:spPr>
          <a:xfrm>
            <a:off x="5650173" y="3548418"/>
            <a:ext cx="5459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0DF730-E27F-478C-8C1A-F2E661E519D1}"/>
              </a:ext>
            </a:extLst>
          </p:cNvPr>
          <p:cNvCxnSpPr/>
          <p:nvPr/>
        </p:nvCxnSpPr>
        <p:spPr>
          <a:xfrm>
            <a:off x="9771797" y="3548418"/>
            <a:ext cx="846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5CA8110-9EB1-4803-B95B-2F32B50BE6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631609" y="3698543"/>
            <a:ext cx="736977" cy="204716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4499C5-154E-4240-A83E-48288125600C}"/>
              </a:ext>
            </a:extLst>
          </p:cNvPr>
          <p:cNvCxnSpPr/>
          <p:nvPr/>
        </p:nvCxnSpPr>
        <p:spPr>
          <a:xfrm>
            <a:off x="7629099" y="4312693"/>
            <a:ext cx="1337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2AEDBA-DF12-420D-8AA3-3918F465F613}"/>
              </a:ext>
            </a:extLst>
          </p:cNvPr>
          <p:cNvCxnSpPr/>
          <p:nvPr/>
        </p:nvCxnSpPr>
        <p:spPr>
          <a:xfrm>
            <a:off x="2866030" y="4667534"/>
            <a:ext cx="8734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61AFF7-5061-4F2E-A430-B6434EAE7803}"/>
              </a:ext>
            </a:extLst>
          </p:cNvPr>
          <p:cNvCxnSpPr/>
          <p:nvPr/>
        </p:nvCxnSpPr>
        <p:spPr>
          <a:xfrm>
            <a:off x="5652447" y="4681182"/>
            <a:ext cx="887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5DCBE2-3E74-46CD-886D-FDE1D7BB093C}"/>
              </a:ext>
            </a:extLst>
          </p:cNvPr>
          <p:cNvCxnSpPr/>
          <p:nvPr/>
        </p:nvCxnSpPr>
        <p:spPr>
          <a:xfrm>
            <a:off x="7165075" y="4667534"/>
            <a:ext cx="682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6A71DB-BA91-4B15-A6A1-C6963A305E11}"/>
              </a:ext>
            </a:extLst>
          </p:cNvPr>
          <p:cNvCxnSpPr/>
          <p:nvPr/>
        </p:nvCxnSpPr>
        <p:spPr>
          <a:xfrm>
            <a:off x="9280478" y="4681182"/>
            <a:ext cx="955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2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32B0-C413-4110-933C-3BDB09D6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7415"/>
            <a:ext cx="10868724" cy="4510585"/>
          </a:xfrm>
        </p:spPr>
        <p:txBody>
          <a:bodyPr/>
          <a:lstStyle/>
          <a:p>
            <a:r>
              <a:rPr lang="en-IN" dirty="0"/>
              <a:t>Coordination problem </a:t>
            </a:r>
          </a:p>
          <a:p>
            <a:pPr lvl="1"/>
            <a:r>
              <a:rPr lang="en-IN" dirty="0"/>
              <a:t>Large firm                    difficult to ensure departments working effectively with each other</a:t>
            </a:r>
          </a:p>
          <a:p>
            <a:pPr marL="457200" lvl="1" indent="0">
              <a:buNone/>
            </a:pPr>
            <a:r>
              <a:rPr lang="en-IN" dirty="0"/>
              <a:t>                                                                                   Increase AC                      Inefficiency</a:t>
            </a:r>
          </a:p>
          <a:p>
            <a:pPr lvl="1"/>
            <a:r>
              <a:rPr lang="en-IN" dirty="0"/>
              <a:t>Operation department can’t produce more than 800 units </a:t>
            </a:r>
          </a:p>
          <a:p>
            <a:pPr lvl="1"/>
            <a:r>
              <a:rPr lang="en-IN" dirty="0"/>
              <a:t>Sales Department targets to sell 1000 units</a:t>
            </a:r>
          </a:p>
          <a:p>
            <a:pPr marL="457200" lvl="1" indent="0">
              <a:buNone/>
            </a:pPr>
            <a:endParaRPr lang="en-IN" dirty="0"/>
          </a:p>
          <a:p>
            <a:pPr lvl="1"/>
            <a:r>
              <a:rPr lang="en-IN" dirty="0"/>
              <a:t>Sales department too large (many employees)                    employees won’t work hard</a:t>
            </a:r>
          </a:p>
          <a:p>
            <a:pPr marL="457200" lvl="1" indent="0">
              <a:buNone/>
            </a:pPr>
            <a:r>
              <a:rPr lang="en-IN" dirty="0"/>
              <a:t>                                                                 Increase AC                      Inefficiency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dirty="0"/>
              <a:t>X- Inefficiency – firms fail to minimise cost</a:t>
            </a:r>
          </a:p>
          <a:p>
            <a:pPr marL="457200" lvl="1" indent="0">
              <a:buNone/>
            </a:pPr>
            <a:endParaRPr lang="en-I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2CA045-2197-49DF-90CE-BFFCDB9234F4}"/>
              </a:ext>
            </a:extLst>
          </p:cNvPr>
          <p:cNvCxnSpPr/>
          <p:nvPr/>
        </p:nvCxnSpPr>
        <p:spPr>
          <a:xfrm>
            <a:off x="3016155" y="2920621"/>
            <a:ext cx="982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E8082BB-C8FD-4216-B72F-477BE2664A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33760" y="2920620"/>
            <a:ext cx="790243" cy="374838"/>
          </a:xfrm>
          <a:prstGeom prst="bentConnector3">
            <a:avLst>
              <a:gd name="adj1" fmla="val -620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FF1598-ECE8-4721-B80E-E71A05BA0497}"/>
              </a:ext>
            </a:extLst>
          </p:cNvPr>
          <p:cNvCxnSpPr/>
          <p:nvPr/>
        </p:nvCxnSpPr>
        <p:spPr>
          <a:xfrm>
            <a:off x="6647543" y="4818743"/>
            <a:ext cx="885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03FE8B-9099-4BCD-974D-4667930827FE}"/>
              </a:ext>
            </a:extLst>
          </p:cNvPr>
          <p:cNvCxnSpPr/>
          <p:nvPr/>
        </p:nvCxnSpPr>
        <p:spPr>
          <a:xfrm flipH="1">
            <a:off x="6647543" y="5181601"/>
            <a:ext cx="986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41281B2-F7CF-47CD-85A0-9FC0CFAD97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9081611" y="4818743"/>
            <a:ext cx="1642389" cy="362858"/>
          </a:xfrm>
          <a:prstGeom prst="bentConnector3">
            <a:avLst>
              <a:gd name="adj1" fmla="val -454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2B978A-7C40-4382-A2CA-5EFBD19378CB}"/>
              </a:ext>
            </a:extLst>
          </p:cNvPr>
          <p:cNvCxnSpPr/>
          <p:nvPr/>
        </p:nvCxnSpPr>
        <p:spPr>
          <a:xfrm flipH="1">
            <a:off x="7765143" y="3295458"/>
            <a:ext cx="899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3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36A8-D6D8-4CCE-877C-1688DBAA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Movement Along and Shift in LRAC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89A9-CB38-41AA-9197-95D3E592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992" y="2409371"/>
            <a:ext cx="7814007" cy="4252686"/>
          </a:xfrm>
        </p:spPr>
        <p:txBody>
          <a:bodyPr/>
          <a:lstStyle/>
          <a:p>
            <a:r>
              <a:rPr lang="en-IN" dirty="0"/>
              <a:t>LRAC – boundary</a:t>
            </a:r>
          </a:p>
          <a:p>
            <a:pPr lvl="1"/>
            <a:r>
              <a:rPr lang="en-IN" dirty="0"/>
              <a:t>Shows minimum level of AC achievable at given level of output</a:t>
            </a:r>
          </a:p>
          <a:p>
            <a:pPr lvl="1"/>
            <a:r>
              <a:rPr lang="en-IN" dirty="0"/>
              <a:t>Points below LRAC are unachievable</a:t>
            </a:r>
          </a:p>
          <a:p>
            <a:pPr lvl="1"/>
            <a:r>
              <a:rPr lang="en-IN" dirty="0"/>
              <a:t>Firm can produce above LRAC             not using most efficient method</a:t>
            </a:r>
          </a:p>
          <a:p>
            <a:pPr lvl="1"/>
            <a:r>
              <a:rPr lang="en-IN" dirty="0"/>
              <a:t>Firm producing at A less efficient than firm producing at B</a:t>
            </a:r>
          </a:p>
          <a:p>
            <a:pPr lvl="1"/>
            <a:r>
              <a:rPr lang="en-IN" dirty="0"/>
              <a:t>Movement along LRAC – Increase in output leads to fall in 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8A331-9CDC-4825-BBBD-3FE8BB073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9" t="50000" r="28333" b="8128"/>
          <a:stretch/>
        </p:blipFill>
        <p:spPr>
          <a:xfrm>
            <a:off x="0" y="2278742"/>
            <a:ext cx="4377992" cy="37156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2A154-FA7A-4393-8C2C-3C09E743EAF5}"/>
              </a:ext>
            </a:extLst>
          </p:cNvPr>
          <p:cNvCxnSpPr/>
          <p:nvPr/>
        </p:nvCxnSpPr>
        <p:spPr>
          <a:xfrm>
            <a:off x="8360229" y="3715657"/>
            <a:ext cx="580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81C08-D243-4BEE-8035-607C7E60E8A0}"/>
              </a:ext>
            </a:extLst>
          </p:cNvPr>
          <p:cNvCxnSpPr/>
          <p:nvPr/>
        </p:nvCxnSpPr>
        <p:spPr>
          <a:xfrm flipH="1">
            <a:off x="2148114" y="3860800"/>
            <a:ext cx="116115" cy="184331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B7B628-83A8-40CA-856F-E410A26D234A}"/>
              </a:ext>
            </a:extLst>
          </p:cNvPr>
          <p:cNvSpPr txBox="1"/>
          <p:nvPr/>
        </p:nvSpPr>
        <p:spPr>
          <a:xfrm>
            <a:off x="1913224" y="5722648"/>
            <a:ext cx="27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3383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100 - Chapter 8: Production in the Long Run | Team Study">
            <a:extLst>
              <a:ext uri="{FF2B5EF4-FFF2-40B4-BE49-F238E27FC236}">
                <a16:creationId xmlns:a16="http://schemas.microsoft.com/office/drawing/2014/main" id="{76BED89D-6E68-46C5-8359-B8395241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" y="1229506"/>
            <a:ext cx="7086014" cy="376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793FA-BEC6-464C-95D1-7A32C2D16E8C}"/>
              </a:ext>
            </a:extLst>
          </p:cNvPr>
          <p:cNvSpPr txBox="1"/>
          <p:nvPr/>
        </p:nvSpPr>
        <p:spPr>
          <a:xfrm>
            <a:off x="7629598" y="1229505"/>
            <a:ext cx="4390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Upward shift</a:t>
            </a:r>
          </a:p>
          <a:p>
            <a:r>
              <a:rPr lang="en-IN" sz="2000" dirty="0"/>
              <a:t>Increase in input costs – increase in price of raw material</a:t>
            </a:r>
          </a:p>
          <a:p>
            <a:r>
              <a:rPr lang="en-IN" sz="2000" dirty="0"/>
              <a:t>External diseconomies of scale</a:t>
            </a:r>
          </a:p>
          <a:p>
            <a:endParaRPr lang="en-IN" sz="2400" dirty="0"/>
          </a:p>
          <a:p>
            <a:r>
              <a:rPr lang="en-IN" sz="2400" dirty="0"/>
              <a:t>Downward shift </a:t>
            </a:r>
          </a:p>
          <a:p>
            <a:r>
              <a:rPr lang="en-IN" sz="2000" dirty="0"/>
              <a:t>Decrease in input cost – fall in wages</a:t>
            </a:r>
          </a:p>
          <a:p>
            <a:r>
              <a:rPr lang="en-IN" sz="2000" dirty="0"/>
              <a:t>Change in technology</a:t>
            </a:r>
          </a:p>
          <a:p>
            <a:r>
              <a:rPr lang="en-IN" sz="2000" dirty="0"/>
              <a:t>New technology, more efficiency, reduce AC </a:t>
            </a:r>
          </a:p>
          <a:p>
            <a:r>
              <a:rPr lang="en-IN" sz="2000" dirty="0"/>
              <a:t>External Economies of scale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0CD3A-FA27-4EB4-84E5-37D670676361}"/>
              </a:ext>
            </a:extLst>
          </p:cNvPr>
          <p:cNvSpPr txBox="1"/>
          <p:nvPr/>
        </p:nvSpPr>
        <p:spPr>
          <a:xfrm>
            <a:off x="5210629" y="29029"/>
            <a:ext cx="599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 drawn on assumptions:</a:t>
            </a:r>
          </a:p>
          <a:p>
            <a:r>
              <a:rPr lang="en-IN" dirty="0"/>
              <a:t>Input costs are constant</a:t>
            </a:r>
          </a:p>
          <a:p>
            <a:r>
              <a:rPr lang="en-IN" dirty="0"/>
              <a:t>State of technology remains constant</a:t>
            </a:r>
          </a:p>
        </p:txBody>
      </p:sp>
    </p:spTree>
    <p:extLst>
      <p:ext uri="{BB962C8B-B14F-4D97-AF65-F5344CB8AC3E}">
        <p14:creationId xmlns:p14="http://schemas.microsoft.com/office/powerpoint/2010/main" val="84839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2DFA-67AA-40AA-9710-F81A9819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External Economies of scale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73B668-80D1-420F-9A48-CE2A24A95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483079"/>
              </p:ext>
            </p:extLst>
          </p:nvPr>
        </p:nvGraphicFramePr>
        <p:xfrm>
          <a:off x="1154954" y="2588752"/>
          <a:ext cx="882491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6">
                  <a:extLst>
                    <a:ext uri="{9D8B030D-6E8A-4147-A177-3AD203B41FA5}">
                      <a16:colId xmlns:a16="http://schemas.microsoft.com/office/drawing/2014/main" val="1286460727"/>
                    </a:ext>
                  </a:extLst>
                </a:gridCol>
                <a:gridCol w="4412456">
                  <a:extLst>
                    <a:ext uri="{9D8B030D-6E8A-4147-A177-3AD203B41FA5}">
                      <a16:colId xmlns:a16="http://schemas.microsoft.com/office/drawing/2014/main" val="3594140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Internal economies of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External economies of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8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Growth in output of a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Growth in size of industry in which firm operates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2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26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1F30-D0C4-4248-832B-C6E25DA5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80684" cy="706964"/>
          </a:xfrm>
        </p:spPr>
        <p:txBody>
          <a:bodyPr/>
          <a:lstStyle/>
          <a:p>
            <a:r>
              <a:rPr lang="en-IN" dirty="0"/>
              <a:t>Sources of external 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4771-590C-4F5D-8EF5-D008628B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26" y="2153264"/>
            <a:ext cx="11742174" cy="4704735"/>
          </a:xfrm>
        </p:spPr>
        <p:txBody>
          <a:bodyPr/>
          <a:lstStyle/>
          <a:p>
            <a:r>
              <a:rPr lang="en-IN" dirty="0"/>
              <a:t>Growth of Particular industry in an Area</a:t>
            </a:r>
          </a:p>
          <a:p>
            <a:r>
              <a:rPr lang="en-IN" dirty="0"/>
              <a:t>Construction of better local road network                       </a:t>
            </a:r>
          </a:p>
          <a:p>
            <a:pPr marL="0" indent="0">
              <a:buNone/>
            </a:pPr>
            <a:r>
              <a:rPr lang="en-IN" dirty="0"/>
              <a:t>                           less time spent on travel or road              Transport of goods quicker</a:t>
            </a:r>
          </a:p>
          <a:p>
            <a:pPr marL="0" indent="0">
              <a:buNone/>
            </a:pPr>
            <a:r>
              <a:rPr lang="en-IN" dirty="0"/>
              <a:t>               less payment to driver                                reduces cost of individual firm</a:t>
            </a:r>
          </a:p>
          <a:p>
            <a:r>
              <a:rPr lang="en-IN" dirty="0"/>
              <a:t>Skilled labour available in area                lower training cost</a:t>
            </a:r>
          </a:p>
          <a:p>
            <a:r>
              <a:rPr lang="en-IN" dirty="0"/>
              <a:t>Government can provide free training facilities </a:t>
            </a:r>
          </a:p>
          <a:p>
            <a:r>
              <a:rPr lang="en-IN" dirty="0"/>
              <a:t>Sharing knowledge                      firms benefits being in same area &amp; help each other</a:t>
            </a:r>
          </a:p>
          <a:p>
            <a:r>
              <a:rPr lang="en-IN" dirty="0"/>
              <a:t>Share research and development facilities                results shared with all firms                  lower AC</a:t>
            </a:r>
          </a:p>
          <a:p>
            <a:r>
              <a:rPr lang="en-IN" dirty="0"/>
              <a:t>Set up Vocational colleges                         easy access to training &amp; education of workers   </a:t>
            </a:r>
          </a:p>
          <a:p>
            <a:pPr marL="0" indent="0">
              <a:buNone/>
            </a:pPr>
            <a:r>
              <a:rPr lang="en-IN" dirty="0"/>
              <a:t>                                         reduced AC                                                     efficiency of workers increase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952302-4940-4500-A182-A40FD63625FC}"/>
              </a:ext>
            </a:extLst>
          </p:cNvPr>
          <p:cNvCxnSpPr>
            <a:cxnSpLocks/>
          </p:cNvCxnSpPr>
          <p:nvPr/>
        </p:nvCxnSpPr>
        <p:spPr>
          <a:xfrm>
            <a:off x="5560142" y="2743200"/>
            <a:ext cx="4704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E47A7A-A453-4B16-9793-2AEC47C207CF}"/>
              </a:ext>
            </a:extLst>
          </p:cNvPr>
          <p:cNvCxnSpPr/>
          <p:nvPr/>
        </p:nvCxnSpPr>
        <p:spPr>
          <a:xfrm flipH="1">
            <a:off x="5825613" y="3156155"/>
            <a:ext cx="781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A0BD09-8745-4C5E-A6C1-9B43553104A0}"/>
              </a:ext>
            </a:extLst>
          </p:cNvPr>
          <p:cNvCxnSpPr>
            <a:cxnSpLocks/>
          </p:cNvCxnSpPr>
          <p:nvPr/>
        </p:nvCxnSpPr>
        <p:spPr>
          <a:xfrm>
            <a:off x="4055806" y="3556819"/>
            <a:ext cx="1769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46D104-03C2-4B12-A96F-8AC7EB0A5215}"/>
              </a:ext>
            </a:extLst>
          </p:cNvPr>
          <p:cNvCxnSpPr/>
          <p:nvPr/>
        </p:nvCxnSpPr>
        <p:spPr>
          <a:xfrm rot="10800000" flipV="1">
            <a:off x="9719187" y="2743199"/>
            <a:ext cx="545690" cy="412955"/>
          </a:xfrm>
          <a:prstGeom prst="bentConnector3">
            <a:avLst>
              <a:gd name="adj1" fmla="val -1013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1E5A987-88DE-44C3-8E76-4EA6203358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90487" y="3126656"/>
            <a:ext cx="877526" cy="417871"/>
          </a:xfrm>
          <a:prstGeom prst="bentConnector3">
            <a:avLst>
              <a:gd name="adj1" fmla="val 1491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3F95B9-BFCD-49E4-B864-CFA0C8E3FF70}"/>
              </a:ext>
            </a:extLst>
          </p:cNvPr>
          <p:cNvCxnSpPr/>
          <p:nvPr/>
        </p:nvCxnSpPr>
        <p:spPr>
          <a:xfrm>
            <a:off x="4395019" y="3967316"/>
            <a:ext cx="781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4D6472-F382-4082-9C17-A4EF690EF2C1}"/>
              </a:ext>
            </a:extLst>
          </p:cNvPr>
          <p:cNvCxnSpPr/>
          <p:nvPr/>
        </p:nvCxnSpPr>
        <p:spPr>
          <a:xfrm>
            <a:off x="3141406" y="4763729"/>
            <a:ext cx="1061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DEE20C-1D98-437F-A390-F5F754C615A6}"/>
              </a:ext>
            </a:extLst>
          </p:cNvPr>
          <p:cNvCxnSpPr/>
          <p:nvPr/>
        </p:nvCxnSpPr>
        <p:spPr>
          <a:xfrm>
            <a:off x="5663381" y="5176684"/>
            <a:ext cx="781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772EE4-6630-4334-92A1-ED8DE8349466}"/>
              </a:ext>
            </a:extLst>
          </p:cNvPr>
          <p:cNvCxnSpPr/>
          <p:nvPr/>
        </p:nvCxnSpPr>
        <p:spPr>
          <a:xfrm>
            <a:off x="9497961" y="5147187"/>
            <a:ext cx="988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5E6CE6-62B5-41D4-AB5C-4592323BB790}"/>
              </a:ext>
            </a:extLst>
          </p:cNvPr>
          <p:cNvCxnSpPr/>
          <p:nvPr/>
        </p:nvCxnSpPr>
        <p:spPr>
          <a:xfrm>
            <a:off x="4055806" y="5530645"/>
            <a:ext cx="1283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47B8B1-C55A-4770-BDD1-93E3BE2873D3}"/>
              </a:ext>
            </a:extLst>
          </p:cNvPr>
          <p:cNvCxnSpPr/>
          <p:nvPr/>
        </p:nvCxnSpPr>
        <p:spPr>
          <a:xfrm flipH="1">
            <a:off x="4645742" y="5943601"/>
            <a:ext cx="2816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F502BD17-8F7D-442F-A9A3-E1024407A936}"/>
              </a:ext>
            </a:extLst>
          </p:cNvPr>
          <p:cNvCxnSpPr>
            <a:cxnSpLocks/>
          </p:cNvCxnSpPr>
          <p:nvPr/>
        </p:nvCxnSpPr>
        <p:spPr>
          <a:xfrm>
            <a:off x="10872018" y="5530645"/>
            <a:ext cx="585020" cy="398207"/>
          </a:xfrm>
          <a:prstGeom prst="bentConnector3">
            <a:avLst>
              <a:gd name="adj1" fmla="val 2037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8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DC21-9E74-4CFA-A360-739DD3A5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External Diseconomies of scale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EC79-A361-47D9-A05A-62482777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882558" cy="4097925"/>
          </a:xfrm>
        </p:spPr>
        <p:txBody>
          <a:bodyPr/>
          <a:lstStyle/>
          <a:p>
            <a:r>
              <a:rPr lang="en-IN" dirty="0"/>
              <a:t>Occur when industry expands </a:t>
            </a:r>
          </a:p>
          <a:p>
            <a:r>
              <a:rPr lang="en-IN" dirty="0"/>
              <a:t>Competition increases between individual firms</a:t>
            </a:r>
          </a:p>
          <a:p>
            <a:r>
              <a:rPr lang="en-IN" dirty="0"/>
              <a:t>Shortage in supply of factor inputs</a:t>
            </a:r>
          </a:p>
          <a:p>
            <a:r>
              <a:rPr lang="en-IN" dirty="0"/>
              <a:t>Increase in price of factor inputs </a:t>
            </a:r>
          </a:p>
          <a:p>
            <a:r>
              <a:rPr lang="en-IN" dirty="0"/>
              <a:t>Rise in AC</a:t>
            </a:r>
          </a:p>
          <a:p>
            <a:r>
              <a:rPr lang="en-IN" dirty="0"/>
              <a:t>LRAC shifts upwards</a:t>
            </a:r>
          </a:p>
        </p:txBody>
      </p:sp>
    </p:spTree>
    <p:extLst>
      <p:ext uri="{BB962C8B-B14F-4D97-AF65-F5344CB8AC3E}">
        <p14:creationId xmlns:p14="http://schemas.microsoft.com/office/powerpoint/2010/main" val="12529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0800000">
            <a:off x="1791648" y="296162"/>
            <a:ext cx="1361526" cy="2515600"/>
          </a:xfrm>
          <a:prstGeom prst="arc">
            <a:avLst>
              <a:gd name="adj1" fmla="val 12795034"/>
              <a:gd name="adj2" fmla="val 1323903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0800000">
            <a:off x="2709689" y="605033"/>
            <a:ext cx="1355077" cy="3243310"/>
          </a:xfrm>
          <a:prstGeom prst="arc">
            <a:avLst>
              <a:gd name="adj1" fmla="val 12918672"/>
              <a:gd name="adj2" fmla="val 21018016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1290146">
            <a:off x="4042617" y="1622530"/>
            <a:ext cx="1573161" cy="2845335"/>
          </a:xfrm>
          <a:prstGeom prst="arc">
            <a:avLst>
              <a:gd name="adj1" fmla="val 9901132"/>
              <a:gd name="adj2" fmla="val 170962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1926990"/>
            <a:ext cx="1302777" cy="2663445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110499" y="1950059"/>
            <a:ext cx="1302777" cy="2474058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36500" y="1980769"/>
            <a:ext cx="1302777" cy="2139056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29305" y="1219837"/>
            <a:ext cx="1302777" cy="2473843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7873160">
            <a:off x="7443406" y="1580281"/>
            <a:ext cx="1302777" cy="1927230"/>
          </a:xfrm>
          <a:prstGeom prst="arc">
            <a:avLst>
              <a:gd name="adj1" fmla="val 1071511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293889" y="2029662"/>
            <a:ext cx="969779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806688">
            <a:off x="4760933" y="2359958"/>
            <a:ext cx="96977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4570298">
            <a:off x="5786186" y="2459932"/>
            <a:ext cx="96977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731326">
            <a:off x="6551877" y="2474274"/>
            <a:ext cx="840964" cy="3408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277125">
            <a:off x="7051752" y="2064584"/>
            <a:ext cx="889404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3975848">
            <a:off x="7558737" y="1695321"/>
            <a:ext cx="89822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5886843">
            <a:off x="8106260" y="1321884"/>
            <a:ext cx="96977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42503" y="3852439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510609" y="1399068"/>
            <a:ext cx="83697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271744" y="2402550"/>
            <a:ext cx="28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15061" y="3475237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40463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32381"/>
            <a:ext cx="3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H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3251E28-AD36-4E28-938E-2234E5146A69}"/>
              </a:ext>
            </a:extLst>
          </p:cNvPr>
          <p:cNvSpPr txBox="1"/>
          <p:nvPr/>
        </p:nvSpPr>
        <p:spPr>
          <a:xfrm>
            <a:off x="1046702" y="5804037"/>
            <a:ext cx="60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12ED9F-CCC1-46CF-9444-98985D6F841D}"/>
              </a:ext>
            </a:extLst>
          </p:cNvPr>
          <p:cNvSpPr txBox="1"/>
          <p:nvPr/>
        </p:nvSpPr>
        <p:spPr>
          <a:xfrm>
            <a:off x="2746907" y="176981"/>
            <a:ext cx="678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Relationship between SR and LR AC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0E79A08-1B9A-49F1-8D7F-31E929DC8031}"/>
              </a:ext>
            </a:extLst>
          </p:cNvPr>
          <p:cNvSpPr/>
          <p:nvPr/>
        </p:nvSpPr>
        <p:spPr>
          <a:xfrm>
            <a:off x="2923449" y="2340168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DDBADE-85D8-4BAC-8AB0-970C17C8EE95}"/>
              </a:ext>
            </a:extLst>
          </p:cNvPr>
          <p:cNvSpPr txBox="1"/>
          <p:nvPr/>
        </p:nvSpPr>
        <p:spPr>
          <a:xfrm>
            <a:off x="2778955" y="2076217"/>
            <a:ext cx="33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238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9" grpId="0"/>
      <p:bldP spid="50" grpId="0"/>
      <p:bldP spid="77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0" grpId="0" animBg="1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88770" y="-3474195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20385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71191" y="-3798623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00422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4199-C603-4300-A297-868A6841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64938"/>
            <a:ext cx="8761413" cy="706964"/>
          </a:xfrm>
        </p:spPr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CE6-5BA4-42C5-A8DA-E476DBEE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8029"/>
            <a:ext cx="10599511" cy="4401984"/>
          </a:xfrm>
        </p:spPr>
        <p:txBody>
          <a:bodyPr>
            <a:normAutofit/>
          </a:bodyPr>
          <a:lstStyle/>
          <a:p>
            <a:r>
              <a:rPr lang="en-IN" sz="2400" dirty="0"/>
              <a:t>Relationship between LR cost curves and economies/diseconomies of scale</a:t>
            </a:r>
          </a:p>
          <a:p>
            <a:r>
              <a:rPr lang="en-IN" sz="2400" dirty="0"/>
              <a:t>Minimum efficient scale</a:t>
            </a:r>
          </a:p>
          <a:p>
            <a:r>
              <a:rPr lang="en-IN" sz="2400" dirty="0"/>
              <a:t>Difference between internal and external economies of scale</a:t>
            </a:r>
          </a:p>
          <a:p>
            <a:r>
              <a:rPr lang="en-IN" sz="2400" dirty="0"/>
              <a:t>Six sources of internal economies of scale</a:t>
            </a:r>
          </a:p>
          <a:p>
            <a:r>
              <a:rPr lang="en-IN" sz="2400" dirty="0"/>
              <a:t>Three sources of external economies of scale</a:t>
            </a:r>
          </a:p>
          <a:p>
            <a:r>
              <a:rPr lang="en-IN" sz="2400" dirty="0"/>
              <a:t>Three sources of diseconomies of scale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92313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71190" y="-3127071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0652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F48D0DF7-B4FE-4827-A8B4-1D6F920B6053}"/>
              </a:ext>
            </a:extLst>
          </p:cNvPr>
          <p:cNvSpPr/>
          <p:nvPr/>
        </p:nvSpPr>
        <p:spPr>
          <a:xfrm rot="8135808">
            <a:off x="1688770" y="-3474195"/>
            <a:ext cx="8052461" cy="8113512"/>
          </a:xfrm>
          <a:prstGeom prst="arc">
            <a:avLst>
              <a:gd name="adj1" fmla="val 14321079"/>
              <a:gd name="adj2" fmla="val 1401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340FE76-1EC8-430E-B7EF-DEE19B17A7D8}"/>
              </a:ext>
            </a:extLst>
          </p:cNvPr>
          <p:cNvSpPr/>
          <p:nvPr/>
        </p:nvSpPr>
        <p:spPr>
          <a:xfrm rot="12226296">
            <a:off x="2349897" y="1008246"/>
            <a:ext cx="1176982" cy="2027904"/>
          </a:xfrm>
          <a:prstGeom prst="arc">
            <a:avLst>
              <a:gd name="adj1" fmla="val 9463854"/>
              <a:gd name="adj2" fmla="val 2038157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9BC9BE9-E369-4CC6-A98D-07749909A49E}"/>
              </a:ext>
            </a:extLst>
          </p:cNvPr>
          <p:cNvSpPr/>
          <p:nvPr/>
        </p:nvSpPr>
        <p:spPr>
          <a:xfrm rot="11467413">
            <a:off x="3020079" y="854488"/>
            <a:ext cx="1573161" cy="3093298"/>
          </a:xfrm>
          <a:prstGeom prst="arc">
            <a:avLst>
              <a:gd name="adj1" fmla="val 12918672"/>
              <a:gd name="adj2" fmla="val 203815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EF509BE-CD4B-45C8-99B6-22242B64517D}"/>
              </a:ext>
            </a:extLst>
          </p:cNvPr>
          <p:cNvSpPr/>
          <p:nvPr/>
        </p:nvSpPr>
        <p:spPr>
          <a:xfrm rot="10800000">
            <a:off x="3967317" y="2148402"/>
            <a:ext cx="1573161" cy="2327709"/>
          </a:xfrm>
          <a:prstGeom prst="arc">
            <a:avLst>
              <a:gd name="adj1" fmla="val 11041314"/>
              <a:gd name="adj2" fmla="val 20381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B5BF15A-BD07-438C-8F2A-42C37885137F}"/>
              </a:ext>
            </a:extLst>
          </p:cNvPr>
          <p:cNvSpPr/>
          <p:nvPr/>
        </p:nvSpPr>
        <p:spPr>
          <a:xfrm rot="10800000">
            <a:off x="5302862" y="2133654"/>
            <a:ext cx="1302777" cy="2456782"/>
          </a:xfrm>
          <a:prstGeom prst="arc">
            <a:avLst>
              <a:gd name="adj1" fmla="val 9574606"/>
              <a:gd name="adj2" fmla="val 72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79B93D53-CAA4-428D-9D54-763AE4A2AAEC}"/>
              </a:ext>
            </a:extLst>
          </p:cNvPr>
          <p:cNvSpPr/>
          <p:nvPr/>
        </p:nvSpPr>
        <p:spPr>
          <a:xfrm rot="9645964">
            <a:off x="6089535" y="1826335"/>
            <a:ext cx="1302777" cy="2601334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1F1DF2A-7D00-45BC-A4B5-6DBAF123A226}"/>
              </a:ext>
            </a:extLst>
          </p:cNvPr>
          <p:cNvSpPr/>
          <p:nvPr/>
        </p:nvSpPr>
        <p:spPr>
          <a:xfrm rot="8539506">
            <a:off x="6700881" y="1876361"/>
            <a:ext cx="1302777" cy="225561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E38AB19-9D2B-4690-B5A0-BFDE06ACAC72}"/>
              </a:ext>
            </a:extLst>
          </p:cNvPr>
          <p:cNvSpPr/>
          <p:nvPr/>
        </p:nvSpPr>
        <p:spPr>
          <a:xfrm rot="9329885">
            <a:off x="7203113" y="1099216"/>
            <a:ext cx="1302777" cy="2600151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2A98C2C-0AC5-44C9-9E7E-620AAA75072F}"/>
              </a:ext>
            </a:extLst>
          </p:cNvPr>
          <p:cNvSpPr/>
          <p:nvPr/>
        </p:nvSpPr>
        <p:spPr>
          <a:xfrm rot="9215562">
            <a:off x="7643228" y="1105570"/>
            <a:ext cx="1302777" cy="2181625"/>
          </a:xfrm>
          <a:prstGeom prst="arc">
            <a:avLst>
              <a:gd name="adj1" fmla="val 10665277"/>
              <a:gd name="adj2" fmla="val 7238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833315-15F1-4E5A-A1C8-4867615B1A18}"/>
              </a:ext>
            </a:extLst>
          </p:cNvPr>
          <p:cNvSpPr/>
          <p:nvPr/>
        </p:nvSpPr>
        <p:spPr>
          <a:xfrm>
            <a:off x="2327795" y="273825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A65BC8-0A83-466D-8A5D-10BD3DBE248A}"/>
              </a:ext>
            </a:extLst>
          </p:cNvPr>
          <p:cNvSpPr/>
          <p:nvPr/>
        </p:nvSpPr>
        <p:spPr>
          <a:xfrm>
            <a:off x="3304181" y="375958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DB99D7-9965-46DD-B7FA-F6634E77119F}"/>
              </a:ext>
            </a:extLst>
          </p:cNvPr>
          <p:cNvSpPr/>
          <p:nvPr/>
        </p:nvSpPr>
        <p:spPr>
          <a:xfrm>
            <a:off x="4513304" y="436114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44EF0-435A-41E0-97D5-94ED52B4E75A}"/>
              </a:ext>
            </a:extLst>
          </p:cNvPr>
          <p:cNvSpPr/>
          <p:nvPr/>
        </p:nvSpPr>
        <p:spPr>
          <a:xfrm>
            <a:off x="5963526" y="4521029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42D1D5-9121-4A0E-B47E-266D19C5F11A}"/>
              </a:ext>
            </a:extLst>
          </p:cNvPr>
          <p:cNvSpPr/>
          <p:nvPr/>
        </p:nvSpPr>
        <p:spPr>
          <a:xfrm>
            <a:off x="7131830" y="4260595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DADBE-19D8-4782-B044-EADB5C817CB6}"/>
              </a:ext>
            </a:extLst>
          </p:cNvPr>
          <p:cNvSpPr/>
          <p:nvPr/>
        </p:nvSpPr>
        <p:spPr>
          <a:xfrm>
            <a:off x="7940346" y="382369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8F137B-3B2B-4490-9E8D-9B07BA63843F}"/>
              </a:ext>
            </a:extLst>
          </p:cNvPr>
          <p:cNvSpPr/>
          <p:nvPr/>
        </p:nvSpPr>
        <p:spPr>
          <a:xfrm>
            <a:off x="8459779" y="345174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ED302E-F111-4980-B4EF-5A05B2F9D58B}"/>
              </a:ext>
            </a:extLst>
          </p:cNvPr>
          <p:cNvSpPr/>
          <p:nvPr/>
        </p:nvSpPr>
        <p:spPr>
          <a:xfrm>
            <a:off x="8773215" y="3085072"/>
            <a:ext cx="117987" cy="132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F8C35-27A6-4C10-BD18-BCFB70D48B94}"/>
              </a:ext>
            </a:extLst>
          </p:cNvPr>
          <p:cNvSpPr txBox="1"/>
          <p:nvPr/>
        </p:nvSpPr>
        <p:spPr>
          <a:xfrm rot="15587294">
            <a:off x="3911753" y="2313952"/>
            <a:ext cx="9697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EC67A-FBBE-479A-8FA1-BABA0EEF0A1A}"/>
              </a:ext>
            </a:extLst>
          </p:cNvPr>
          <p:cNvSpPr txBox="1"/>
          <p:nvPr/>
        </p:nvSpPr>
        <p:spPr>
          <a:xfrm rot="14694301">
            <a:off x="4909033" y="2649548"/>
            <a:ext cx="9697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B0B10-8F45-4399-8072-1058A52B67F4}"/>
              </a:ext>
            </a:extLst>
          </p:cNvPr>
          <p:cNvSpPr txBox="1"/>
          <p:nvPr/>
        </p:nvSpPr>
        <p:spPr>
          <a:xfrm rot="15326876">
            <a:off x="5932843" y="2414937"/>
            <a:ext cx="9697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1703F5-61E9-4B04-B976-576A570AA2C7}"/>
              </a:ext>
            </a:extLst>
          </p:cNvPr>
          <p:cNvSpPr txBox="1"/>
          <p:nvPr/>
        </p:nvSpPr>
        <p:spPr>
          <a:xfrm rot="14608800">
            <a:off x="6511113" y="2302497"/>
            <a:ext cx="96977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F4A53-E513-470C-9D70-295ED78ACEE3}"/>
              </a:ext>
            </a:extLst>
          </p:cNvPr>
          <p:cNvSpPr txBox="1"/>
          <p:nvPr/>
        </p:nvSpPr>
        <p:spPr>
          <a:xfrm rot="14562024">
            <a:off x="7053043" y="1906394"/>
            <a:ext cx="9697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2691A-7784-487F-A0D9-25203D66CC39}"/>
              </a:ext>
            </a:extLst>
          </p:cNvPr>
          <p:cNvSpPr txBox="1"/>
          <p:nvPr/>
        </p:nvSpPr>
        <p:spPr>
          <a:xfrm rot="14655296">
            <a:off x="7575958" y="1586457"/>
            <a:ext cx="969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SRAC7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99737A-5BDB-4AEA-A782-27DEAE35DB10}"/>
              </a:ext>
            </a:extLst>
          </p:cNvPr>
          <p:cNvSpPr txBox="1"/>
          <p:nvPr/>
        </p:nvSpPr>
        <p:spPr>
          <a:xfrm rot="14009929">
            <a:off x="8158119" y="1171374"/>
            <a:ext cx="9697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0592B-0199-4CA8-9A64-CB3C695C83DC}"/>
              </a:ext>
            </a:extLst>
          </p:cNvPr>
          <p:cNvSpPr txBox="1"/>
          <p:nvPr/>
        </p:nvSpPr>
        <p:spPr>
          <a:xfrm>
            <a:off x="9560239" y="1313335"/>
            <a:ext cx="193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LRAC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82ADA2-4D19-4FB4-8064-9C610B914C31}"/>
              </a:ext>
            </a:extLst>
          </p:cNvPr>
          <p:cNvCxnSpPr/>
          <p:nvPr/>
        </p:nvCxnSpPr>
        <p:spPr>
          <a:xfrm>
            <a:off x="1386348" y="1063946"/>
            <a:ext cx="0" cy="46879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83032E-E5DC-4108-856B-77CE2E7F72F4}"/>
              </a:ext>
            </a:extLst>
          </p:cNvPr>
          <p:cNvCxnSpPr/>
          <p:nvPr/>
        </p:nvCxnSpPr>
        <p:spPr>
          <a:xfrm>
            <a:off x="1371600" y="5766619"/>
            <a:ext cx="985192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FE7F56-C07D-43D1-9503-E9C7C24940F2}"/>
              </a:ext>
            </a:extLst>
          </p:cNvPr>
          <p:cNvCxnSpPr>
            <a:stCxn id="12" idx="4"/>
          </p:cNvCxnSpPr>
          <p:nvPr/>
        </p:nvCxnSpPr>
        <p:spPr>
          <a:xfrm flipH="1">
            <a:off x="2386788" y="2870266"/>
            <a:ext cx="1" cy="288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BE74A-B806-4C64-93AE-A86A7CF93C5F}"/>
              </a:ext>
            </a:extLst>
          </p:cNvPr>
          <p:cNvCxnSpPr>
            <a:cxnSpLocks/>
          </p:cNvCxnSpPr>
          <p:nvPr/>
        </p:nvCxnSpPr>
        <p:spPr>
          <a:xfrm>
            <a:off x="3371046" y="3841956"/>
            <a:ext cx="3411" cy="192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051882-3593-420E-9854-6F3F45AF38AB}"/>
              </a:ext>
            </a:extLst>
          </p:cNvPr>
          <p:cNvCxnSpPr>
            <a:cxnSpLocks/>
          </p:cNvCxnSpPr>
          <p:nvPr/>
        </p:nvCxnSpPr>
        <p:spPr>
          <a:xfrm flipH="1">
            <a:off x="4542975" y="4446052"/>
            <a:ext cx="41826" cy="13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B992B-795F-4666-87DB-398131161207}"/>
              </a:ext>
            </a:extLst>
          </p:cNvPr>
          <p:cNvCxnSpPr>
            <a:cxnSpLocks/>
          </p:cNvCxnSpPr>
          <p:nvPr/>
        </p:nvCxnSpPr>
        <p:spPr>
          <a:xfrm flipH="1">
            <a:off x="6000972" y="4627104"/>
            <a:ext cx="6762" cy="113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917EED-8CE3-4620-BF82-E0FC4CDB64CA}"/>
              </a:ext>
            </a:extLst>
          </p:cNvPr>
          <p:cNvCxnSpPr>
            <a:cxnSpLocks/>
          </p:cNvCxnSpPr>
          <p:nvPr/>
        </p:nvCxnSpPr>
        <p:spPr>
          <a:xfrm>
            <a:off x="7211316" y="4383831"/>
            <a:ext cx="13146" cy="138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778B3-BD2C-4F9D-A4F7-147B79BCAF28}"/>
              </a:ext>
            </a:extLst>
          </p:cNvPr>
          <p:cNvCxnSpPr>
            <a:cxnSpLocks/>
          </p:cNvCxnSpPr>
          <p:nvPr/>
        </p:nvCxnSpPr>
        <p:spPr>
          <a:xfrm>
            <a:off x="8013577" y="3927875"/>
            <a:ext cx="10318" cy="1823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687D31-0A88-4A0E-B145-7FA36F5A7797}"/>
              </a:ext>
            </a:extLst>
          </p:cNvPr>
          <p:cNvCxnSpPr>
            <a:cxnSpLocks/>
          </p:cNvCxnSpPr>
          <p:nvPr/>
        </p:nvCxnSpPr>
        <p:spPr>
          <a:xfrm>
            <a:off x="8520829" y="3602704"/>
            <a:ext cx="26735" cy="21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6D7295-3E31-4A32-B4ED-9DA42285590B}"/>
              </a:ext>
            </a:extLst>
          </p:cNvPr>
          <p:cNvCxnSpPr>
            <a:cxnSpLocks/>
          </p:cNvCxnSpPr>
          <p:nvPr/>
        </p:nvCxnSpPr>
        <p:spPr>
          <a:xfrm>
            <a:off x="8877600" y="3129382"/>
            <a:ext cx="13602" cy="262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EFFE6-DC11-4453-86D8-383D30DCE14A}"/>
              </a:ext>
            </a:extLst>
          </p:cNvPr>
          <p:cNvSpPr txBox="1"/>
          <p:nvPr/>
        </p:nvSpPr>
        <p:spPr>
          <a:xfrm>
            <a:off x="11173393" y="5596702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4A89FA-2283-4EF2-B973-A3EDC9125C3A}"/>
              </a:ext>
            </a:extLst>
          </p:cNvPr>
          <p:cNvSpPr txBox="1"/>
          <p:nvPr/>
        </p:nvSpPr>
        <p:spPr>
          <a:xfrm>
            <a:off x="1278221" y="722048"/>
            <a:ext cx="165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5EFF48-5A9E-4A44-8F7B-E836E878E60E}"/>
              </a:ext>
            </a:extLst>
          </p:cNvPr>
          <p:cNvCxnSpPr>
            <a:cxnSpLocks/>
          </p:cNvCxnSpPr>
          <p:nvPr/>
        </p:nvCxnSpPr>
        <p:spPr>
          <a:xfrm>
            <a:off x="2394660" y="5470607"/>
            <a:ext cx="9763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6E9183-6733-4B59-A2F1-4A160F75AC53}"/>
              </a:ext>
            </a:extLst>
          </p:cNvPr>
          <p:cNvCxnSpPr>
            <a:cxnSpLocks/>
          </p:cNvCxnSpPr>
          <p:nvPr/>
        </p:nvCxnSpPr>
        <p:spPr>
          <a:xfrm flipV="1">
            <a:off x="3422168" y="5456903"/>
            <a:ext cx="1091136" cy="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08736-CDE0-4492-B990-F1450338CEF5}"/>
              </a:ext>
            </a:extLst>
          </p:cNvPr>
          <p:cNvCxnSpPr>
            <a:cxnSpLocks/>
          </p:cNvCxnSpPr>
          <p:nvPr/>
        </p:nvCxnSpPr>
        <p:spPr>
          <a:xfrm flipV="1">
            <a:off x="4636081" y="5456903"/>
            <a:ext cx="1293243" cy="77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4887C24-D76A-4598-AF72-E454CD4975C0}"/>
              </a:ext>
            </a:extLst>
          </p:cNvPr>
          <p:cNvCxnSpPr>
            <a:cxnSpLocks/>
          </p:cNvCxnSpPr>
          <p:nvPr/>
        </p:nvCxnSpPr>
        <p:spPr>
          <a:xfrm flipV="1">
            <a:off x="6089493" y="5456903"/>
            <a:ext cx="1049531" cy="137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01C68F-A7C7-4CC8-BD5A-F5FBEDE79FD4}"/>
              </a:ext>
            </a:extLst>
          </p:cNvPr>
          <p:cNvCxnSpPr>
            <a:cxnSpLocks/>
          </p:cNvCxnSpPr>
          <p:nvPr/>
        </p:nvCxnSpPr>
        <p:spPr>
          <a:xfrm>
            <a:off x="7274425" y="5451178"/>
            <a:ext cx="724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FA1CB6-343A-4694-89BB-8208E3B969D0}"/>
              </a:ext>
            </a:extLst>
          </p:cNvPr>
          <p:cNvCxnSpPr>
            <a:cxnSpLocks/>
          </p:cNvCxnSpPr>
          <p:nvPr/>
        </p:nvCxnSpPr>
        <p:spPr>
          <a:xfrm flipV="1">
            <a:off x="8058333" y="5451178"/>
            <a:ext cx="474107" cy="73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DC7CC1-825C-44D1-9763-E19D5B882563}"/>
              </a:ext>
            </a:extLst>
          </p:cNvPr>
          <p:cNvCxnSpPr>
            <a:cxnSpLocks/>
          </p:cNvCxnSpPr>
          <p:nvPr/>
        </p:nvCxnSpPr>
        <p:spPr>
          <a:xfrm>
            <a:off x="8589064" y="5458552"/>
            <a:ext cx="288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89F2280-743F-48E0-8344-EE2C8E091510}"/>
              </a:ext>
            </a:extLst>
          </p:cNvPr>
          <p:cNvSpPr txBox="1"/>
          <p:nvPr/>
        </p:nvSpPr>
        <p:spPr>
          <a:xfrm rot="15587294">
            <a:off x="2906192" y="1305840"/>
            <a:ext cx="9697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SRAC1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65913-1AAC-47CB-8BC7-265A45E5A08A}"/>
              </a:ext>
            </a:extLst>
          </p:cNvPr>
          <p:cNvCxnSpPr>
            <a:cxnSpLocks/>
          </p:cNvCxnSpPr>
          <p:nvPr/>
        </p:nvCxnSpPr>
        <p:spPr>
          <a:xfrm>
            <a:off x="1410402" y="5441346"/>
            <a:ext cx="8755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398023-C72A-46EC-A1FC-B0172DEA3369}"/>
              </a:ext>
            </a:extLst>
          </p:cNvPr>
          <p:cNvSpPr txBox="1"/>
          <p:nvPr/>
        </p:nvSpPr>
        <p:spPr>
          <a:xfrm>
            <a:off x="2144657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5B055D-1BBA-4175-8D2A-59B1FE990094}"/>
              </a:ext>
            </a:extLst>
          </p:cNvPr>
          <p:cNvSpPr txBox="1"/>
          <p:nvPr/>
        </p:nvSpPr>
        <p:spPr>
          <a:xfrm>
            <a:off x="3164250" y="5781368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88B362-DD31-40AF-BD48-101E1157D759}"/>
              </a:ext>
            </a:extLst>
          </p:cNvPr>
          <p:cNvSpPr txBox="1"/>
          <p:nvPr/>
        </p:nvSpPr>
        <p:spPr>
          <a:xfrm>
            <a:off x="4203135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23091-5E5D-4963-9CB4-83E6C687433E}"/>
              </a:ext>
            </a:extLst>
          </p:cNvPr>
          <p:cNvSpPr txBox="1"/>
          <p:nvPr/>
        </p:nvSpPr>
        <p:spPr>
          <a:xfrm>
            <a:off x="5727159" y="5789636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A681D9-61AE-46D5-8D6D-8687CD8F3170}"/>
              </a:ext>
            </a:extLst>
          </p:cNvPr>
          <p:cNvSpPr txBox="1"/>
          <p:nvPr/>
        </p:nvSpPr>
        <p:spPr>
          <a:xfrm>
            <a:off x="6854595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83E1FB-E450-4FA4-A2C7-5983E93D03E7}"/>
              </a:ext>
            </a:extLst>
          </p:cNvPr>
          <p:cNvSpPr txBox="1"/>
          <p:nvPr/>
        </p:nvSpPr>
        <p:spPr>
          <a:xfrm>
            <a:off x="7611441" y="579906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0B68B0-E83B-4440-8F02-5BCDA6740160}"/>
              </a:ext>
            </a:extLst>
          </p:cNvPr>
          <p:cNvSpPr txBox="1"/>
          <p:nvPr/>
        </p:nvSpPr>
        <p:spPr>
          <a:xfrm>
            <a:off x="8217647" y="5789054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9BFB9B-C365-4831-B7CA-1CFE6052CECC}"/>
              </a:ext>
            </a:extLst>
          </p:cNvPr>
          <p:cNvSpPr txBox="1"/>
          <p:nvPr/>
        </p:nvSpPr>
        <p:spPr>
          <a:xfrm>
            <a:off x="8733249" y="5795643"/>
            <a:ext cx="60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Q8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F6DECBD-6626-4ECE-9F70-A3911313851C}"/>
              </a:ext>
            </a:extLst>
          </p:cNvPr>
          <p:cNvSpPr txBox="1"/>
          <p:nvPr/>
        </p:nvSpPr>
        <p:spPr>
          <a:xfrm>
            <a:off x="2387009" y="2509495"/>
            <a:ext cx="28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A1E750-6FC5-46AF-9C61-D23B13C892B3}"/>
              </a:ext>
            </a:extLst>
          </p:cNvPr>
          <p:cNvSpPr txBox="1"/>
          <p:nvPr/>
        </p:nvSpPr>
        <p:spPr>
          <a:xfrm>
            <a:off x="3291662" y="347361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792505-A079-45B3-88E9-22F897AE13DD}"/>
              </a:ext>
            </a:extLst>
          </p:cNvPr>
          <p:cNvSpPr txBox="1"/>
          <p:nvPr/>
        </p:nvSpPr>
        <p:spPr>
          <a:xfrm>
            <a:off x="4477388" y="399603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F4D69A-A539-40B9-A634-F06552839B7D}"/>
              </a:ext>
            </a:extLst>
          </p:cNvPr>
          <p:cNvSpPr txBox="1"/>
          <p:nvPr/>
        </p:nvSpPr>
        <p:spPr>
          <a:xfrm>
            <a:off x="5906432" y="4198745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8C44E5-10FD-496D-B90D-F3BAD56F3F3A}"/>
              </a:ext>
            </a:extLst>
          </p:cNvPr>
          <p:cNvSpPr txBox="1"/>
          <p:nvPr/>
        </p:nvSpPr>
        <p:spPr>
          <a:xfrm>
            <a:off x="6942267" y="3982056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786C87-5914-423C-AB5E-F44DFB907A8C}"/>
              </a:ext>
            </a:extLst>
          </p:cNvPr>
          <p:cNvSpPr txBox="1"/>
          <p:nvPr/>
        </p:nvSpPr>
        <p:spPr>
          <a:xfrm>
            <a:off x="7773492" y="355960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9B465-DB4C-4928-9062-0F26BFCDAF68}"/>
              </a:ext>
            </a:extLst>
          </p:cNvPr>
          <p:cNvSpPr txBox="1"/>
          <p:nvPr/>
        </p:nvSpPr>
        <p:spPr>
          <a:xfrm rot="18174275">
            <a:off x="8148770" y="3225074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46649A-6580-4184-BDB1-A2280497496B}"/>
              </a:ext>
            </a:extLst>
          </p:cNvPr>
          <p:cNvSpPr txBox="1"/>
          <p:nvPr/>
        </p:nvSpPr>
        <p:spPr>
          <a:xfrm rot="18174275">
            <a:off x="8492683" y="2816992"/>
            <a:ext cx="37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780150E-70B4-47FA-BBE7-1F001A8AFC71}"/>
              </a:ext>
            </a:extLst>
          </p:cNvPr>
          <p:cNvSpPr/>
          <p:nvPr/>
        </p:nvSpPr>
        <p:spPr>
          <a:xfrm rot="16200000">
            <a:off x="3505828" y="3994933"/>
            <a:ext cx="376534" cy="46137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A83A10-195B-472E-8DA9-273E5CFE2816}"/>
              </a:ext>
            </a:extLst>
          </p:cNvPr>
          <p:cNvSpPr txBox="1"/>
          <p:nvPr/>
        </p:nvSpPr>
        <p:spPr>
          <a:xfrm>
            <a:off x="1400941" y="6470861"/>
            <a:ext cx="467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Increasing returns to scale</a:t>
            </a: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36A43184-66FD-46D5-BCA2-C189BE0C606C}"/>
              </a:ext>
            </a:extLst>
          </p:cNvPr>
          <p:cNvSpPr/>
          <p:nvPr/>
        </p:nvSpPr>
        <p:spPr>
          <a:xfrm rot="16200000">
            <a:off x="7392431" y="4821458"/>
            <a:ext cx="376534" cy="2998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E6A5EE-2FCB-41E3-B40E-D208E6D47506}"/>
              </a:ext>
            </a:extLst>
          </p:cNvPr>
          <p:cNvSpPr txBox="1"/>
          <p:nvPr/>
        </p:nvSpPr>
        <p:spPr>
          <a:xfrm>
            <a:off x="6037084" y="6463479"/>
            <a:ext cx="467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Decreasing returns to scale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7081839-7A5E-46CF-9BE4-89976FD4D891}"/>
              </a:ext>
            </a:extLst>
          </p:cNvPr>
          <p:cNvSpPr/>
          <p:nvPr/>
        </p:nvSpPr>
        <p:spPr>
          <a:xfrm rot="18751896">
            <a:off x="6371036" y="3634460"/>
            <a:ext cx="4660721" cy="527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Diseconomies of scale – Rising LRAC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269AC060-C48E-47FE-89EE-287BE76CA521}"/>
              </a:ext>
            </a:extLst>
          </p:cNvPr>
          <p:cNvSpPr/>
          <p:nvPr/>
        </p:nvSpPr>
        <p:spPr>
          <a:xfrm rot="1814803">
            <a:off x="1201843" y="4165608"/>
            <a:ext cx="4660721" cy="527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Economies of scale – Falling LRAC</a:t>
            </a:r>
          </a:p>
        </p:txBody>
      </p:sp>
    </p:spTree>
    <p:extLst>
      <p:ext uri="{BB962C8B-B14F-4D97-AF65-F5344CB8AC3E}">
        <p14:creationId xmlns:p14="http://schemas.microsoft.com/office/powerpoint/2010/main" val="415136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8107-473A-437F-BD0C-9F78311D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Economies of scale and LRAC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57F4-5E22-4A59-8C31-0E503882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7" y="2546894"/>
            <a:ext cx="8953677" cy="4163621"/>
          </a:xfrm>
        </p:spPr>
        <p:txBody>
          <a:bodyPr/>
          <a:lstStyle/>
          <a:p>
            <a:r>
              <a:rPr lang="en-IN" dirty="0">
                <a:highlight>
                  <a:srgbClr val="FFFF00"/>
                </a:highlight>
              </a:rPr>
              <a:t>Economies of scale </a:t>
            </a:r>
            <a:r>
              <a:rPr lang="en-IN" dirty="0"/>
              <a:t>– Firms expand in size and output, LRAC falls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>
                <a:highlight>
                  <a:srgbClr val="FFFF00"/>
                </a:highlight>
              </a:rPr>
              <a:t>Diseconomies of scale</a:t>
            </a:r>
            <a:r>
              <a:rPr lang="en-IN" dirty="0"/>
              <a:t> – Firms become too large, LRAC rise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9E10AB-B99D-4606-8D13-FADD7ECCB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82007"/>
              </p:ext>
            </p:extLst>
          </p:nvPr>
        </p:nvGraphicFramePr>
        <p:xfrm>
          <a:off x="1518531" y="309415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40432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099206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50395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Output 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 (million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0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1617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0331D4-DD1B-4352-8B55-5766F4A77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23445"/>
              </p:ext>
            </p:extLst>
          </p:nvPr>
        </p:nvGraphicFramePr>
        <p:xfrm>
          <a:off x="1518531" y="5001614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40432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099206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50395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Output 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0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1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3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07BD7-0D0B-4732-B052-C47D7EB9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8" t="38703" r="26572" b="12240"/>
          <a:stretch/>
        </p:blipFill>
        <p:spPr>
          <a:xfrm>
            <a:off x="0" y="66368"/>
            <a:ext cx="5715972" cy="5051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493E2-B3F5-4CDF-982B-A9C6B41EDB50}"/>
              </a:ext>
            </a:extLst>
          </p:cNvPr>
          <p:cNvSpPr txBox="1"/>
          <p:nvPr/>
        </p:nvSpPr>
        <p:spPr>
          <a:xfrm>
            <a:off x="5250426" y="1460090"/>
            <a:ext cx="7059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Assumption – input prices are constant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Economies of scale  - At output level OA, LRAC Falls</a:t>
            </a:r>
          </a:p>
          <a:p>
            <a:endParaRPr lang="en-IN" dirty="0"/>
          </a:p>
          <a:p>
            <a:r>
              <a:rPr lang="en-IN" dirty="0"/>
              <a:t>Between Output level OA and OB – LRAC constant</a:t>
            </a:r>
          </a:p>
          <a:p>
            <a:endParaRPr lang="en-IN" dirty="0"/>
          </a:p>
          <a:p>
            <a:r>
              <a:rPr lang="en-IN" dirty="0"/>
              <a:t>Diseconomies of scale – At output level beyond OB, LRAC rise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7A1CA-CFC4-4514-9A62-C30E48688D8F}"/>
              </a:ext>
            </a:extLst>
          </p:cNvPr>
          <p:cNvSpPr txBox="1"/>
          <p:nvPr/>
        </p:nvSpPr>
        <p:spPr>
          <a:xfrm>
            <a:off x="2403988" y="4881716"/>
            <a:ext cx="1445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Constant </a:t>
            </a:r>
          </a:p>
          <a:p>
            <a:r>
              <a:rPr lang="en-IN" dirty="0"/>
              <a:t>Returns to scale</a:t>
            </a:r>
          </a:p>
        </p:txBody>
      </p:sp>
    </p:spTree>
    <p:extLst>
      <p:ext uri="{BB962C8B-B14F-4D97-AF65-F5344CB8AC3E}">
        <p14:creationId xmlns:p14="http://schemas.microsoft.com/office/powerpoint/2010/main" val="4234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100 - Chapter 8: Production in the Long Run | Team Study">
            <a:extLst>
              <a:ext uri="{FF2B5EF4-FFF2-40B4-BE49-F238E27FC236}">
                <a16:creationId xmlns:a16="http://schemas.microsoft.com/office/drawing/2014/main" id="{76BED89D-6E68-46C5-8359-B8395241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1" y="1595208"/>
            <a:ext cx="11153972" cy="49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66686-FE6B-41E1-8ED4-72CA6E5F9E3C}"/>
              </a:ext>
            </a:extLst>
          </p:cNvPr>
          <p:cNvSpPr txBox="1"/>
          <p:nvPr/>
        </p:nvSpPr>
        <p:spPr>
          <a:xfrm>
            <a:off x="766916" y="324465"/>
            <a:ext cx="69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IF INPUT PRICE CHANGE – SHIFT IN LRAC</a:t>
            </a:r>
          </a:p>
        </p:txBody>
      </p:sp>
    </p:spTree>
    <p:extLst>
      <p:ext uri="{BB962C8B-B14F-4D97-AF65-F5344CB8AC3E}">
        <p14:creationId xmlns:p14="http://schemas.microsoft.com/office/powerpoint/2010/main" val="86505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9D71B-3D80-4720-9A8D-A9200C911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9" t="39995" r="26815" b="12240"/>
          <a:stretch/>
        </p:blipFill>
        <p:spPr>
          <a:xfrm>
            <a:off x="0" y="154857"/>
            <a:ext cx="4055806" cy="3544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287EC-DC00-4C99-B8A1-A2D116435BBF}"/>
              </a:ext>
            </a:extLst>
          </p:cNvPr>
          <p:cNvSpPr txBox="1"/>
          <p:nvPr/>
        </p:nvSpPr>
        <p:spPr>
          <a:xfrm>
            <a:off x="5471652" y="221226"/>
            <a:ext cx="65040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Productive efficiency – when </a:t>
            </a:r>
          </a:p>
          <a:p>
            <a:r>
              <a:rPr lang="en-IN" sz="2400" dirty="0"/>
              <a:t>production takes place at lowest AC</a:t>
            </a:r>
          </a:p>
          <a:p>
            <a:endParaRPr lang="en-IN" sz="2400" dirty="0"/>
          </a:p>
          <a:p>
            <a:r>
              <a:rPr lang="en-IN" sz="2400" dirty="0"/>
              <a:t>Productive efficiency occur at the bottom of the curve </a:t>
            </a:r>
          </a:p>
          <a:p>
            <a:r>
              <a:rPr lang="en-IN" sz="2400" dirty="0"/>
              <a:t>Between A and B – constant returns to scale</a:t>
            </a:r>
          </a:p>
          <a:p>
            <a:r>
              <a:rPr lang="en-IN" sz="2400" dirty="0"/>
              <a:t>Optimal level of output – Output range over which AC are at its minimum</a:t>
            </a:r>
          </a:p>
          <a:p>
            <a:endParaRPr lang="en-IN" sz="2400" dirty="0"/>
          </a:p>
          <a:p>
            <a:r>
              <a:rPr lang="en-IN" sz="2400" dirty="0"/>
              <a:t>Minimum efficient scale – Output level at which lowest cost production starts </a:t>
            </a:r>
          </a:p>
          <a:p>
            <a:r>
              <a:rPr lang="en-IN" sz="2400" dirty="0"/>
              <a:t>Pt A is MES</a:t>
            </a:r>
          </a:p>
          <a:p>
            <a:r>
              <a:rPr lang="en-IN" sz="2400" dirty="0"/>
              <a:t>To the right of MES (Pt A) – if constant returns to scale occur, AC is constant </a:t>
            </a:r>
          </a:p>
          <a:p>
            <a:r>
              <a:rPr lang="en-IN" sz="2400" dirty="0"/>
              <a:t>If diseconomies of scale occur, AC rise</a:t>
            </a:r>
          </a:p>
        </p:txBody>
      </p:sp>
      <p:pic>
        <p:nvPicPr>
          <p:cNvPr id="2050" name="Picture 2" descr="What is Minimum efficient scale? Definition and explanation.">
            <a:extLst>
              <a:ext uri="{FF2B5EF4-FFF2-40B4-BE49-F238E27FC236}">
                <a16:creationId xmlns:a16="http://schemas.microsoft.com/office/drawing/2014/main" id="{363CD736-CAE3-4D97-8E77-D3D329BCB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24768" r="22339" b="2258"/>
          <a:stretch/>
        </p:blipFill>
        <p:spPr bwMode="auto">
          <a:xfrm>
            <a:off x="0" y="3709220"/>
            <a:ext cx="4579141" cy="29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5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578C-A7FC-4744-B7F6-1FD36339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Sources of internal 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53C2-18D8-497F-85F8-FE8DEB0C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Internal economies of scale – growth in output of the firm</a:t>
            </a:r>
          </a:p>
          <a:p>
            <a:r>
              <a:rPr lang="en-IN" dirty="0"/>
              <a:t>Sources:</a:t>
            </a:r>
          </a:p>
          <a:p>
            <a:pPr lvl="1"/>
            <a:r>
              <a:rPr lang="en-IN" dirty="0"/>
              <a:t>Financial economies </a:t>
            </a:r>
          </a:p>
          <a:p>
            <a:pPr lvl="1"/>
            <a:r>
              <a:rPr lang="en-IN" dirty="0"/>
              <a:t>Technical economies</a:t>
            </a:r>
          </a:p>
          <a:p>
            <a:pPr lvl="1"/>
            <a:r>
              <a:rPr lang="en-IN" dirty="0"/>
              <a:t>Managerial economies</a:t>
            </a:r>
          </a:p>
          <a:p>
            <a:pPr lvl="1"/>
            <a:r>
              <a:rPr lang="en-IN" dirty="0"/>
              <a:t>Marketing economies</a:t>
            </a:r>
          </a:p>
          <a:p>
            <a:pPr lvl="1"/>
            <a:r>
              <a:rPr lang="en-IN" dirty="0"/>
              <a:t>Purchasing economies</a:t>
            </a:r>
          </a:p>
          <a:p>
            <a:pPr lvl="1"/>
            <a:r>
              <a:rPr lang="en-IN" dirty="0"/>
              <a:t>Risk bearing economies</a:t>
            </a:r>
          </a:p>
        </p:txBody>
      </p:sp>
    </p:spTree>
    <p:extLst>
      <p:ext uri="{BB962C8B-B14F-4D97-AF65-F5344CB8AC3E}">
        <p14:creationId xmlns:p14="http://schemas.microsoft.com/office/powerpoint/2010/main" val="388193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E5F2E-F777-4D23-8E4A-0334E6D9D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1" t="17403" r="59839" b="11594"/>
          <a:stretch/>
        </p:blipFill>
        <p:spPr>
          <a:xfrm>
            <a:off x="0" y="-1"/>
            <a:ext cx="5855110" cy="69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3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33AA-EA8D-491B-8CDD-B62EB3D5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Internal Diseconomies of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573BF-A019-4061-89C0-B87AF6839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4711"/>
            <a:ext cx="10759542" cy="4353636"/>
          </a:xfrm>
        </p:spPr>
        <p:txBody>
          <a:bodyPr>
            <a:normAutofit/>
          </a:bodyPr>
          <a:lstStyle/>
          <a:p>
            <a:r>
              <a:rPr lang="en-IN" sz="2400" dirty="0"/>
              <a:t>Arise due to management problem – difficult to control activities of organisation</a:t>
            </a:r>
          </a:p>
          <a:p>
            <a:r>
              <a:rPr lang="en-IN" sz="2400" dirty="0"/>
              <a:t>Solution:</a:t>
            </a:r>
          </a:p>
          <a:p>
            <a:pPr lvl="1"/>
            <a:r>
              <a:rPr lang="en-IN" sz="2000" dirty="0"/>
              <a:t>Individual person – tight control of all major decisions</a:t>
            </a:r>
          </a:p>
          <a:p>
            <a:pPr lvl="1"/>
            <a:r>
              <a:rPr lang="en-IN" sz="2000" dirty="0"/>
              <a:t>Centralise operations – Small team controlling all activities </a:t>
            </a:r>
          </a:p>
          <a:p>
            <a:pPr lvl="1"/>
            <a:r>
              <a:rPr lang="en-IN" sz="2000" dirty="0"/>
              <a:t>Decentralise operations – Small subsidiary companies making decisions about their part &amp; head office makes decisions of whole group</a:t>
            </a:r>
          </a:p>
          <a:p>
            <a:pPr lvl="1"/>
            <a:endParaRPr lang="en-IN" sz="2000" dirty="0"/>
          </a:p>
          <a:p>
            <a:r>
              <a:rPr lang="en-IN" sz="2400" dirty="0"/>
              <a:t>Hundreds of workers – Difficult controlling organisation – no management team could prevent average costs from rising</a:t>
            </a:r>
          </a:p>
        </p:txBody>
      </p:sp>
    </p:spTree>
    <p:extLst>
      <p:ext uri="{BB962C8B-B14F-4D97-AF65-F5344CB8AC3E}">
        <p14:creationId xmlns:p14="http://schemas.microsoft.com/office/powerpoint/2010/main" val="3143788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1784</TotalTime>
  <Words>885</Words>
  <Application>Microsoft Office PowerPoint</Application>
  <PresentationFormat>Widescreen</PresentationFormat>
  <Paragraphs>273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Chapter 6 Economies and Diseconomies of scale</vt:lpstr>
      <vt:lpstr>Learning Objectives</vt:lpstr>
      <vt:lpstr>Economies of scale and LRAC</vt:lpstr>
      <vt:lpstr>PowerPoint Presentation</vt:lpstr>
      <vt:lpstr>PowerPoint Presentation</vt:lpstr>
      <vt:lpstr>PowerPoint Presentation</vt:lpstr>
      <vt:lpstr>Sources of internal economies of scale</vt:lpstr>
      <vt:lpstr>PowerPoint Presentation</vt:lpstr>
      <vt:lpstr>Internal Diseconomies of Scale</vt:lpstr>
      <vt:lpstr>Sources of Diseconomies of Scale</vt:lpstr>
      <vt:lpstr>PowerPoint Presentation</vt:lpstr>
      <vt:lpstr>Movement Along and Shift in LRAC</vt:lpstr>
      <vt:lpstr>PowerPoint Presentation</vt:lpstr>
      <vt:lpstr>External Economies of scale</vt:lpstr>
      <vt:lpstr>Sources of external economies of scale</vt:lpstr>
      <vt:lpstr>External Diseconomies of scale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Economies and Diseconomies of scale</dc:title>
  <dc:creator>shabi zaidi</dc:creator>
  <cp:lastModifiedBy>shabi zaidi</cp:lastModifiedBy>
  <cp:revision>43</cp:revision>
  <dcterms:created xsi:type="dcterms:W3CDTF">2021-06-01T03:35:49Z</dcterms:created>
  <dcterms:modified xsi:type="dcterms:W3CDTF">2022-11-21T05:20:39Z</dcterms:modified>
</cp:coreProperties>
</file>