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5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03118-7BF2-4DC5-9C95-CC821D750142}" type="datetimeFigureOut">
              <a:rPr lang="en-IN" smtClean="0"/>
              <a:t>23-11-2022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862C0-1CEC-437B-A1FD-EC6AB58654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52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62C0-1CEC-437B-A1FD-EC6AB5865433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633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862C0-1CEC-437B-A1FD-EC6AB5865433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589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E7C3DA-B4AB-477A-A522-2CBD915AC6C7}" type="datetimeFigureOut">
              <a:rPr lang="en-IN" smtClean="0"/>
              <a:t>23-11-2022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07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DA-B4AB-477A-A522-2CBD915AC6C7}" type="datetimeFigureOut">
              <a:rPr lang="en-IN" smtClean="0"/>
              <a:t>23-11-2022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595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DA-B4AB-477A-A522-2CBD915AC6C7}" type="datetimeFigureOut">
              <a:rPr lang="en-IN" smtClean="0"/>
              <a:t>23-11-2022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199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DA-B4AB-477A-A522-2CBD915AC6C7}" type="datetimeFigureOut">
              <a:rPr lang="en-IN" smtClean="0"/>
              <a:t>23-11-2022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29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DA-B4AB-477A-A522-2CBD915AC6C7}" type="datetimeFigureOut">
              <a:rPr lang="en-IN" smtClean="0"/>
              <a:t>23-11-2022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DA-B4AB-477A-A522-2CBD915AC6C7}" type="datetimeFigureOut">
              <a:rPr lang="en-IN" smtClean="0"/>
              <a:t>23-11-2022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632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DA-B4AB-477A-A522-2CBD915AC6C7}" type="datetimeFigureOut">
              <a:rPr lang="en-IN" smtClean="0"/>
              <a:t>23-11-2022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542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DA-B4AB-477A-A522-2CBD915AC6C7}" type="datetimeFigureOut">
              <a:rPr lang="en-IN" smtClean="0"/>
              <a:t>23-11-2022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018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DA-B4AB-477A-A522-2CBD915AC6C7}" type="datetimeFigureOut">
              <a:rPr lang="en-IN" smtClean="0"/>
              <a:t>23-11-2022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198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DA-B4AB-477A-A522-2CBD915AC6C7}" type="datetimeFigureOut">
              <a:rPr lang="en-IN" smtClean="0"/>
              <a:t>23-11-2022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29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DA-B4AB-477A-A522-2CBD915AC6C7}" type="datetimeFigureOut">
              <a:rPr lang="en-IN" smtClean="0"/>
              <a:t>23-11-2022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017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8E7C3DA-B4AB-477A-A522-2CBD915AC6C7}" type="datetimeFigureOut">
              <a:rPr lang="en-IN" smtClean="0"/>
              <a:t>23-11-2022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4CA2FF3-829F-480B-92BF-6754F47E06D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880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7E86-AB34-4E27-A675-3D44168DF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Ch 7 </a:t>
            </a:r>
            <a:br>
              <a:rPr lang="en-IN" dirty="0"/>
            </a:br>
            <a:r>
              <a:rPr lang="en-IN" dirty="0"/>
              <a:t>Profits &amp; losses</a:t>
            </a:r>
          </a:p>
        </p:txBody>
      </p:sp>
    </p:spTree>
    <p:extLst>
      <p:ext uri="{BB962C8B-B14F-4D97-AF65-F5344CB8AC3E}">
        <p14:creationId xmlns:p14="http://schemas.microsoft.com/office/powerpoint/2010/main" val="174303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40199-C4C4-41F5-8AC7-889CE16C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48" y="226142"/>
            <a:ext cx="9859297" cy="717755"/>
          </a:xfrm>
        </p:spPr>
        <p:txBody>
          <a:bodyPr/>
          <a:lstStyle/>
          <a:p>
            <a:r>
              <a:rPr lang="en-IN" dirty="0"/>
              <a:t>Shift in Cost and Revenue curves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C8538-FA06-4267-8E34-EDE330ABB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48" y="943897"/>
            <a:ext cx="11705304" cy="5687961"/>
          </a:xfrm>
        </p:spPr>
        <p:txBody>
          <a:bodyPr/>
          <a:lstStyle/>
          <a:p>
            <a:r>
              <a:rPr lang="en-IN" dirty="0"/>
              <a:t>Impact of shift in cost and revenue curves on output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8F296-EDD4-4863-BE7B-C64B560A1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9" t="21706" r="59234" b="16973"/>
          <a:stretch/>
        </p:blipFill>
        <p:spPr>
          <a:xfrm>
            <a:off x="0" y="1327354"/>
            <a:ext cx="5550051" cy="5530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D2062E-DC2E-414F-B2DA-1DB6330D8C53}"/>
              </a:ext>
            </a:extLst>
          </p:cNvPr>
          <p:cNvSpPr txBox="1"/>
          <p:nvPr/>
        </p:nvSpPr>
        <p:spPr>
          <a:xfrm>
            <a:off x="5793399" y="2901761"/>
            <a:ext cx="5769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Assumption - cost/ price of raw material increase</a:t>
            </a:r>
          </a:p>
          <a:p>
            <a:r>
              <a:rPr lang="en-IN" sz="2400" b="1" dirty="0"/>
              <a:t>MC at every level of output will be higher</a:t>
            </a:r>
          </a:p>
          <a:p>
            <a:r>
              <a:rPr lang="en-IN" sz="2400" b="1" dirty="0"/>
              <a:t>MC shift upwards</a:t>
            </a:r>
          </a:p>
          <a:p>
            <a:r>
              <a:rPr lang="en-IN" sz="2400" b="1" dirty="0"/>
              <a:t>Profit maximisation level of output falls from OQ1 to OQ2</a:t>
            </a:r>
          </a:p>
          <a:p>
            <a:r>
              <a:rPr lang="en-IN" sz="2400" b="1" dirty="0"/>
              <a:t>Rise in costs will lead to fall in output</a:t>
            </a:r>
          </a:p>
        </p:txBody>
      </p:sp>
    </p:spTree>
    <p:extLst>
      <p:ext uri="{BB962C8B-B14F-4D97-AF65-F5344CB8AC3E}">
        <p14:creationId xmlns:p14="http://schemas.microsoft.com/office/powerpoint/2010/main" val="4276292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A236F-97FF-4BC2-8D5E-F0A5A1C24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9" t="25365" r="59476" b="13746"/>
          <a:stretch/>
        </p:blipFill>
        <p:spPr>
          <a:xfrm>
            <a:off x="250722" y="235974"/>
            <a:ext cx="5490987" cy="5471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942763-7C1C-42A1-8237-1BE89574FEE5}"/>
              </a:ext>
            </a:extLst>
          </p:cNvPr>
          <p:cNvSpPr txBox="1"/>
          <p:nvPr/>
        </p:nvSpPr>
        <p:spPr>
          <a:xfrm>
            <a:off x="6096000" y="1725561"/>
            <a:ext cx="53192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Assumption – increase in income/ good becomes fashionable to purchase</a:t>
            </a:r>
          </a:p>
          <a:p>
            <a:r>
              <a:rPr lang="en-IN" sz="2400" b="1" dirty="0"/>
              <a:t>Revenue increase at every given level of output</a:t>
            </a:r>
          </a:p>
          <a:p>
            <a:r>
              <a:rPr lang="en-IN" sz="2400" b="1" dirty="0"/>
              <a:t>MR curve pushed upwards</a:t>
            </a:r>
          </a:p>
          <a:p>
            <a:r>
              <a:rPr lang="en-IN" sz="2400" b="1" dirty="0"/>
              <a:t>Profit maximisation level of output rise from OQ1 to OQ2</a:t>
            </a:r>
          </a:p>
          <a:p>
            <a:r>
              <a:rPr lang="en-IN" sz="2400" b="1" dirty="0"/>
              <a:t>Rise in revenue will increase output</a:t>
            </a:r>
          </a:p>
          <a:p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03521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AE55C3-B97D-44AA-ACDF-B8B7A3D63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8" t="16589" r="24786" b="6028"/>
          <a:stretch/>
        </p:blipFill>
        <p:spPr>
          <a:xfrm>
            <a:off x="0" y="0"/>
            <a:ext cx="10810568" cy="68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7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8A01-C9D0-4DE1-83F5-37D42794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5639"/>
            <a:ext cx="9875520" cy="644013"/>
          </a:xfrm>
        </p:spPr>
        <p:txBody>
          <a:bodyPr>
            <a:normAutofit fontScale="90000"/>
          </a:bodyPr>
          <a:lstStyle/>
          <a:p>
            <a:r>
              <a:rPr lang="en-IN" dirty="0"/>
              <a:t>Shutdown points in SR and 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2D2A3-0FA7-4428-B110-38ED3CE4F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49" y="899651"/>
            <a:ext cx="11732151" cy="5702709"/>
          </a:xfrm>
        </p:spPr>
        <p:txBody>
          <a:bodyPr/>
          <a:lstStyle/>
          <a:p>
            <a:r>
              <a:rPr lang="en-IN" dirty="0"/>
              <a:t>Firms makes profits and losses</a:t>
            </a:r>
          </a:p>
          <a:p>
            <a:r>
              <a:rPr lang="en-IN" dirty="0"/>
              <a:t>Different approaches to study economics</a:t>
            </a:r>
          </a:p>
          <a:p>
            <a:pPr marL="4572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marL="45720" indent="0">
              <a:buNone/>
            </a:pPr>
            <a:endParaRPr lang="en-IN" dirty="0"/>
          </a:p>
          <a:p>
            <a:r>
              <a:rPr lang="en-IN" dirty="0">
                <a:highlight>
                  <a:srgbClr val="FFFF00"/>
                </a:highlight>
              </a:rPr>
              <a:t>Neo-Classical economics – firms will continue production in SR so long as they can cover their variable costs</a:t>
            </a:r>
          </a:p>
          <a:p>
            <a:pPr marL="45720" indent="0">
              <a:buNone/>
            </a:pP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907F9A3-1026-4373-88A0-9128F37EB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905342"/>
              </p:ext>
            </p:extLst>
          </p:nvPr>
        </p:nvGraphicFramePr>
        <p:xfrm>
          <a:off x="512916" y="1915760"/>
          <a:ext cx="8128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2393753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050810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dirty="0"/>
                        <a:t>Classical Economics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Neo-Classical Economics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802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Focuses on what makes economy expand or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Focuses on how individuals operate within the economy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0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Emphasizes on production of goods and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Emphasizes on exchange of goods and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111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Explains how economic systems grow and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Explains the behaviour of individual/ companies within the whole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75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2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C11B4F-321E-4289-A8F8-3B69AFB13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4" t="26422" r="24211" b="36367"/>
          <a:stretch/>
        </p:blipFill>
        <p:spPr>
          <a:xfrm>
            <a:off x="0" y="0"/>
            <a:ext cx="12222365" cy="36736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5F9975-53CC-451C-B42E-3F7FF1658FFD}"/>
              </a:ext>
            </a:extLst>
          </p:cNvPr>
          <p:cNvSpPr txBox="1"/>
          <p:nvPr/>
        </p:nvSpPr>
        <p:spPr>
          <a:xfrm>
            <a:off x="417094" y="3866147"/>
            <a:ext cx="114701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</a:t>
            </a:r>
            <a:r>
              <a:rPr lang="en-IN" baseline="30000" dirty="0"/>
              <a:t>st</a:t>
            </a:r>
            <a:r>
              <a:rPr lang="en-IN" dirty="0"/>
              <a:t> period – TR &gt; TC (AR&gt;ATC) – If production takes place, Economic profit is $10 million, Supernormal profits</a:t>
            </a:r>
          </a:p>
          <a:p>
            <a:r>
              <a:rPr lang="en-IN" dirty="0"/>
              <a:t>2</a:t>
            </a:r>
            <a:r>
              <a:rPr lang="en-IN" baseline="30000" dirty="0"/>
              <a:t>nd</a:t>
            </a:r>
            <a:r>
              <a:rPr lang="en-IN" dirty="0"/>
              <a:t> period – TR = TC (AR = ATC) – If production takes place, Economic profit is 0, normal profit</a:t>
            </a:r>
          </a:p>
          <a:p>
            <a:r>
              <a:rPr lang="en-IN" dirty="0"/>
              <a:t>3</a:t>
            </a:r>
            <a:r>
              <a:rPr lang="en-IN" baseline="30000" dirty="0"/>
              <a:t>rd</a:t>
            </a:r>
            <a:r>
              <a:rPr lang="en-IN" dirty="0"/>
              <a:t> period – TR &lt; TC (AR&lt;ATC)/ (AR&gt;AVC) – if production takes place loss of $10 million, </a:t>
            </a:r>
          </a:p>
          <a:p>
            <a:r>
              <a:rPr lang="en-IN" dirty="0"/>
              <a:t>                                                                                     if firm shuts down the production loss of $20 million</a:t>
            </a:r>
          </a:p>
          <a:p>
            <a:r>
              <a:rPr lang="en-IN" dirty="0"/>
              <a:t>                                                                                     continue production</a:t>
            </a:r>
          </a:p>
          <a:p>
            <a:r>
              <a:rPr lang="en-IN" dirty="0"/>
              <a:t>4</a:t>
            </a:r>
            <a:r>
              <a:rPr lang="en-IN" baseline="30000" dirty="0"/>
              <a:t>th</a:t>
            </a:r>
            <a:r>
              <a:rPr lang="en-IN" dirty="0"/>
              <a:t> period – TR&lt;TC (AR&lt;ATC)/ (AR= AVC) – if production takes place loss of $20 million</a:t>
            </a:r>
          </a:p>
          <a:p>
            <a:r>
              <a:rPr lang="en-IN" dirty="0"/>
              <a:t>                                                                                    if shuts down loss of $20 million</a:t>
            </a:r>
          </a:p>
          <a:p>
            <a:r>
              <a:rPr lang="en-IN" dirty="0"/>
              <a:t>                                                                                     produce or not to produce (choice)</a:t>
            </a:r>
          </a:p>
          <a:p>
            <a:r>
              <a:rPr lang="en-IN" dirty="0"/>
              <a:t>5</a:t>
            </a:r>
            <a:r>
              <a:rPr lang="en-IN" baseline="30000" dirty="0"/>
              <a:t>th</a:t>
            </a:r>
            <a:r>
              <a:rPr lang="en-IN" dirty="0"/>
              <a:t> period – TR&lt;TC (AR&lt;ATC)/ (AR &lt; AVC) - if production takes place loss of $30 million</a:t>
            </a:r>
          </a:p>
          <a:p>
            <a:r>
              <a:rPr lang="en-IN" dirty="0"/>
              <a:t>                                                                                    if shuts down loss of $20 million, Firm decides to shut down</a:t>
            </a:r>
          </a:p>
        </p:txBody>
      </p:sp>
    </p:spTree>
    <p:extLst>
      <p:ext uri="{BB962C8B-B14F-4D97-AF65-F5344CB8AC3E}">
        <p14:creationId xmlns:p14="http://schemas.microsoft.com/office/powerpoint/2010/main" val="4248844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BB2B7C-9C4E-4798-AA33-4C5E387D8F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5" t="24783" r="58947" b="12965"/>
          <a:stretch/>
        </p:blipFill>
        <p:spPr>
          <a:xfrm>
            <a:off x="-14509" y="-42065"/>
            <a:ext cx="6833937" cy="685972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FE0CFD-FC0E-4E6D-B806-245EEF338432}"/>
              </a:ext>
            </a:extLst>
          </p:cNvPr>
          <p:cNvCxnSpPr>
            <a:cxnSpLocks/>
          </p:cNvCxnSpPr>
          <p:nvPr/>
        </p:nvCxnSpPr>
        <p:spPr>
          <a:xfrm>
            <a:off x="1233324" y="3545725"/>
            <a:ext cx="4531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32EFF28-63FB-4498-B35C-46CD27E98016}"/>
              </a:ext>
            </a:extLst>
          </p:cNvPr>
          <p:cNvSpPr txBox="1"/>
          <p:nvPr/>
        </p:nvSpPr>
        <p:spPr>
          <a:xfrm>
            <a:off x="957553" y="3361059"/>
            <a:ext cx="27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6338E-125D-4AF2-BC4F-6A38C6032EF2}"/>
              </a:ext>
            </a:extLst>
          </p:cNvPr>
          <p:cNvSpPr txBox="1"/>
          <p:nvPr/>
        </p:nvSpPr>
        <p:spPr>
          <a:xfrm>
            <a:off x="5196506" y="3275334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P0=MR0=AR0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E9E387-39E2-49C8-A412-073C74AAEED9}"/>
              </a:ext>
            </a:extLst>
          </p:cNvPr>
          <p:cNvSpPr txBox="1"/>
          <p:nvPr/>
        </p:nvSpPr>
        <p:spPr>
          <a:xfrm>
            <a:off x="6731000" y="800100"/>
            <a:ext cx="51187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Profit maximisation level of output – MC = MR</a:t>
            </a:r>
          </a:p>
          <a:p>
            <a:endParaRPr lang="en-IN" dirty="0"/>
          </a:p>
          <a:p>
            <a:r>
              <a:rPr lang="en-IN" dirty="0"/>
              <a:t>At price OE, AR&gt;ATC, Supernormal profits</a:t>
            </a:r>
          </a:p>
          <a:p>
            <a:endParaRPr lang="en-IN" dirty="0"/>
          </a:p>
          <a:p>
            <a:r>
              <a:rPr lang="en-IN" dirty="0"/>
              <a:t>At price OD, AR=ATC, Normal profits</a:t>
            </a:r>
          </a:p>
          <a:p>
            <a:endParaRPr lang="en-IN" dirty="0"/>
          </a:p>
          <a:p>
            <a:r>
              <a:rPr lang="en-IN" dirty="0"/>
              <a:t>At price OG, AR&lt;ATC/AR&gt;AVC</a:t>
            </a:r>
          </a:p>
          <a:p>
            <a:endParaRPr lang="en-IN" dirty="0"/>
          </a:p>
          <a:p>
            <a:r>
              <a:rPr lang="en-IN" dirty="0"/>
              <a:t>At price OC, AR = AVC</a:t>
            </a:r>
          </a:p>
          <a:p>
            <a:endParaRPr lang="en-IN" dirty="0"/>
          </a:p>
          <a:p>
            <a:r>
              <a:rPr lang="en-IN" dirty="0"/>
              <a:t>Price OC/ output OA – SR shutdown point</a:t>
            </a:r>
          </a:p>
          <a:p>
            <a:endParaRPr lang="en-IN" dirty="0"/>
          </a:p>
          <a:p>
            <a:r>
              <a:rPr lang="en-IN" dirty="0"/>
              <a:t>Price OD/ output OB – LR shutdown point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DE0D82-4684-4FC5-AF33-079220CA0B4C}"/>
              </a:ext>
            </a:extLst>
          </p:cNvPr>
          <p:cNvSpPr txBox="1"/>
          <p:nvPr/>
        </p:nvSpPr>
        <p:spPr>
          <a:xfrm>
            <a:off x="3524437" y="6184729"/>
            <a:ext cx="36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BDC02C-CD40-4D14-BD4E-98677709293B}"/>
              </a:ext>
            </a:extLst>
          </p:cNvPr>
          <p:cNvCxnSpPr/>
          <p:nvPr/>
        </p:nvCxnSpPr>
        <p:spPr>
          <a:xfrm>
            <a:off x="1233324" y="4654608"/>
            <a:ext cx="41955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74DE592-A1B7-4B26-A631-5D33C01AF904}"/>
              </a:ext>
            </a:extLst>
          </p:cNvPr>
          <p:cNvSpPr txBox="1"/>
          <p:nvPr/>
        </p:nvSpPr>
        <p:spPr>
          <a:xfrm>
            <a:off x="957552" y="4495895"/>
            <a:ext cx="27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31608A-8BC4-403C-B7F1-4026D80B358E}"/>
              </a:ext>
            </a:extLst>
          </p:cNvPr>
          <p:cNvSpPr txBox="1"/>
          <p:nvPr/>
        </p:nvSpPr>
        <p:spPr>
          <a:xfrm>
            <a:off x="5428873" y="4469942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P3=MR3=AR3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B37E20-0D07-4CCE-B751-458311E3540D}"/>
              </a:ext>
            </a:extLst>
          </p:cNvPr>
          <p:cNvCxnSpPr/>
          <p:nvPr/>
        </p:nvCxnSpPr>
        <p:spPr>
          <a:xfrm>
            <a:off x="3271457" y="4635699"/>
            <a:ext cx="0" cy="1562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DB2C01-D1E3-4476-A972-437451D5D3D4}"/>
              </a:ext>
            </a:extLst>
          </p:cNvPr>
          <p:cNvSpPr txBox="1"/>
          <p:nvPr/>
        </p:nvSpPr>
        <p:spPr>
          <a:xfrm>
            <a:off x="3111883" y="6184729"/>
            <a:ext cx="36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9279A6-7C79-42BF-8B15-288962CAF596}"/>
              </a:ext>
            </a:extLst>
          </p:cNvPr>
          <p:cNvCxnSpPr/>
          <p:nvPr/>
        </p:nvCxnSpPr>
        <p:spPr>
          <a:xfrm>
            <a:off x="1233323" y="5416749"/>
            <a:ext cx="40444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E203CAC-E0F6-46E5-8A3C-1C192ABB10A1}"/>
              </a:ext>
            </a:extLst>
          </p:cNvPr>
          <p:cNvSpPr txBox="1"/>
          <p:nvPr/>
        </p:nvSpPr>
        <p:spPr>
          <a:xfrm>
            <a:off x="996254" y="5219013"/>
            <a:ext cx="27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95E353-77FC-4031-9BBD-45121C6F382C}"/>
              </a:ext>
            </a:extLst>
          </p:cNvPr>
          <p:cNvSpPr txBox="1"/>
          <p:nvPr/>
        </p:nvSpPr>
        <p:spPr>
          <a:xfrm>
            <a:off x="5261219" y="5225198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P4=MR4=AR4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6F13AA-9182-4D5D-A373-D220FB2E8C43}"/>
              </a:ext>
            </a:extLst>
          </p:cNvPr>
          <p:cNvCxnSpPr/>
          <p:nvPr/>
        </p:nvCxnSpPr>
        <p:spPr>
          <a:xfrm>
            <a:off x="2794190" y="5416749"/>
            <a:ext cx="0" cy="78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455C37B-F994-4581-8B67-E39F23FD9E5E}"/>
              </a:ext>
            </a:extLst>
          </p:cNvPr>
          <p:cNvSpPr txBox="1"/>
          <p:nvPr/>
        </p:nvSpPr>
        <p:spPr>
          <a:xfrm>
            <a:off x="2610042" y="6184729"/>
            <a:ext cx="36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J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EB78393-1998-43A0-B09F-ECB4ACF8D348}"/>
              </a:ext>
            </a:extLst>
          </p:cNvPr>
          <p:cNvCxnSpPr>
            <a:endCxn id="14" idx="0"/>
          </p:cNvCxnSpPr>
          <p:nvPr/>
        </p:nvCxnSpPr>
        <p:spPr>
          <a:xfrm flipH="1">
            <a:off x="3708585" y="3545725"/>
            <a:ext cx="46789" cy="2639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099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3F4DA9-46A1-44AE-AC33-D198488BE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16" t="16592" r="28421" b="9220"/>
          <a:stretch/>
        </p:blipFill>
        <p:spPr>
          <a:xfrm>
            <a:off x="0" y="0"/>
            <a:ext cx="5037221" cy="6942604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45843CB-BE2B-4244-AC86-E7B8298FE9A5}"/>
              </a:ext>
            </a:extLst>
          </p:cNvPr>
          <p:cNvSpPr/>
          <p:nvPr/>
        </p:nvSpPr>
        <p:spPr>
          <a:xfrm>
            <a:off x="1528011" y="3068053"/>
            <a:ext cx="625642" cy="2033336"/>
          </a:xfrm>
          <a:custGeom>
            <a:avLst/>
            <a:gdLst>
              <a:gd name="connsiteX0" fmla="*/ 0 w 625642"/>
              <a:gd name="connsiteY0" fmla="*/ 2033336 h 2033336"/>
              <a:gd name="connsiteX1" fmla="*/ 12031 w 625642"/>
              <a:gd name="connsiteY1" fmla="*/ 1973179 h 2033336"/>
              <a:gd name="connsiteX2" fmla="*/ 24063 w 625642"/>
              <a:gd name="connsiteY2" fmla="*/ 1900989 h 2033336"/>
              <a:gd name="connsiteX3" fmla="*/ 48126 w 625642"/>
              <a:gd name="connsiteY3" fmla="*/ 1816768 h 2033336"/>
              <a:gd name="connsiteX4" fmla="*/ 72189 w 625642"/>
              <a:gd name="connsiteY4" fmla="*/ 1780673 h 2033336"/>
              <a:gd name="connsiteX5" fmla="*/ 84221 w 625642"/>
              <a:gd name="connsiteY5" fmla="*/ 1744579 h 2033336"/>
              <a:gd name="connsiteX6" fmla="*/ 108284 w 625642"/>
              <a:gd name="connsiteY6" fmla="*/ 1696452 h 2033336"/>
              <a:gd name="connsiteX7" fmla="*/ 156410 w 625642"/>
              <a:gd name="connsiteY7" fmla="*/ 1540042 h 2033336"/>
              <a:gd name="connsiteX8" fmla="*/ 168442 w 625642"/>
              <a:gd name="connsiteY8" fmla="*/ 1467852 h 2033336"/>
              <a:gd name="connsiteX9" fmla="*/ 216568 w 625642"/>
              <a:gd name="connsiteY9" fmla="*/ 1347536 h 2033336"/>
              <a:gd name="connsiteX10" fmla="*/ 240631 w 625642"/>
              <a:gd name="connsiteY10" fmla="*/ 1263315 h 2033336"/>
              <a:gd name="connsiteX11" fmla="*/ 264694 w 625642"/>
              <a:gd name="connsiteY11" fmla="*/ 1203158 h 2033336"/>
              <a:gd name="connsiteX12" fmla="*/ 288757 w 625642"/>
              <a:gd name="connsiteY12" fmla="*/ 1082842 h 2033336"/>
              <a:gd name="connsiteX13" fmla="*/ 300789 w 625642"/>
              <a:gd name="connsiteY13" fmla="*/ 1022684 h 2033336"/>
              <a:gd name="connsiteX14" fmla="*/ 324852 w 625642"/>
              <a:gd name="connsiteY14" fmla="*/ 950494 h 2033336"/>
              <a:gd name="connsiteX15" fmla="*/ 336884 w 625642"/>
              <a:gd name="connsiteY15" fmla="*/ 902368 h 2033336"/>
              <a:gd name="connsiteX16" fmla="*/ 348915 w 625642"/>
              <a:gd name="connsiteY16" fmla="*/ 866273 h 2033336"/>
              <a:gd name="connsiteX17" fmla="*/ 397042 w 625642"/>
              <a:gd name="connsiteY17" fmla="*/ 721894 h 2033336"/>
              <a:gd name="connsiteX18" fmla="*/ 433136 w 625642"/>
              <a:gd name="connsiteY18" fmla="*/ 601579 h 2033336"/>
              <a:gd name="connsiteX19" fmla="*/ 457200 w 625642"/>
              <a:gd name="connsiteY19" fmla="*/ 541421 h 2033336"/>
              <a:gd name="connsiteX20" fmla="*/ 505326 w 625642"/>
              <a:gd name="connsiteY20" fmla="*/ 385010 h 2033336"/>
              <a:gd name="connsiteX21" fmla="*/ 529389 w 625642"/>
              <a:gd name="connsiteY21" fmla="*/ 264694 h 2033336"/>
              <a:gd name="connsiteX22" fmla="*/ 553452 w 625642"/>
              <a:gd name="connsiteY22" fmla="*/ 228600 h 2033336"/>
              <a:gd name="connsiteX23" fmla="*/ 565484 w 625642"/>
              <a:gd name="connsiteY23" fmla="*/ 192505 h 2033336"/>
              <a:gd name="connsiteX24" fmla="*/ 589547 w 625642"/>
              <a:gd name="connsiteY24" fmla="*/ 108284 h 2033336"/>
              <a:gd name="connsiteX25" fmla="*/ 613610 w 625642"/>
              <a:gd name="connsiteY25" fmla="*/ 72189 h 2033336"/>
              <a:gd name="connsiteX26" fmla="*/ 625642 w 625642"/>
              <a:gd name="connsiteY26" fmla="*/ 0 h 203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25642" h="2033336">
                <a:moveTo>
                  <a:pt x="0" y="2033336"/>
                </a:moveTo>
                <a:cubicBezTo>
                  <a:pt x="4010" y="2013284"/>
                  <a:pt x="8373" y="1993299"/>
                  <a:pt x="12031" y="1973179"/>
                </a:cubicBezTo>
                <a:cubicBezTo>
                  <a:pt x="16395" y="1949177"/>
                  <a:pt x="19279" y="1924911"/>
                  <a:pt x="24063" y="1900989"/>
                </a:cubicBezTo>
                <a:cubicBezTo>
                  <a:pt x="26634" y="1888135"/>
                  <a:pt x="40480" y="1832061"/>
                  <a:pt x="48126" y="1816768"/>
                </a:cubicBezTo>
                <a:cubicBezTo>
                  <a:pt x="54593" y="1803834"/>
                  <a:pt x="65722" y="1793607"/>
                  <a:pt x="72189" y="1780673"/>
                </a:cubicBezTo>
                <a:cubicBezTo>
                  <a:pt x="77861" y="1769330"/>
                  <a:pt x="79225" y="1756236"/>
                  <a:pt x="84221" y="1744579"/>
                </a:cubicBezTo>
                <a:cubicBezTo>
                  <a:pt x="91286" y="1728093"/>
                  <a:pt x="100263" y="1712494"/>
                  <a:pt x="108284" y="1696452"/>
                </a:cubicBezTo>
                <a:cubicBezTo>
                  <a:pt x="137585" y="1579247"/>
                  <a:pt x="120065" y="1630906"/>
                  <a:pt x="156410" y="1540042"/>
                </a:cubicBezTo>
                <a:cubicBezTo>
                  <a:pt x="160421" y="1515979"/>
                  <a:pt x="162525" y="1491519"/>
                  <a:pt x="168442" y="1467852"/>
                </a:cubicBezTo>
                <a:cubicBezTo>
                  <a:pt x="190349" y="1380225"/>
                  <a:pt x="186697" y="1417234"/>
                  <a:pt x="216568" y="1347536"/>
                </a:cubicBezTo>
                <a:cubicBezTo>
                  <a:pt x="233954" y="1306968"/>
                  <a:pt x="225362" y="1309124"/>
                  <a:pt x="240631" y="1263315"/>
                </a:cubicBezTo>
                <a:cubicBezTo>
                  <a:pt x="247460" y="1242826"/>
                  <a:pt x="256673" y="1223210"/>
                  <a:pt x="264694" y="1203158"/>
                </a:cubicBezTo>
                <a:cubicBezTo>
                  <a:pt x="288269" y="1061711"/>
                  <a:pt x="264828" y="1190523"/>
                  <a:pt x="288757" y="1082842"/>
                </a:cubicBezTo>
                <a:cubicBezTo>
                  <a:pt x="293193" y="1062879"/>
                  <a:pt x="295408" y="1042413"/>
                  <a:pt x="300789" y="1022684"/>
                </a:cubicBezTo>
                <a:cubicBezTo>
                  <a:pt x="307463" y="998213"/>
                  <a:pt x="318700" y="975102"/>
                  <a:pt x="324852" y="950494"/>
                </a:cubicBezTo>
                <a:cubicBezTo>
                  <a:pt x="328863" y="934452"/>
                  <a:pt x="332341" y="918268"/>
                  <a:pt x="336884" y="902368"/>
                </a:cubicBezTo>
                <a:cubicBezTo>
                  <a:pt x="340368" y="890174"/>
                  <a:pt x="345578" y="878509"/>
                  <a:pt x="348915" y="866273"/>
                </a:cubicBezTo>
                <a:cubicBezTo>
                  <a:pt x="383009" y="741258"/>
                  <a:pt x="355107" y="805763"/>
                  <a:pt x="397042" y="721894"/>
                </a:cubicBezTo>
                <a:cubicBezTo>
                  <a:pt x="408859" y="674623"/>
                  <a:pt x="413608" y="650397"/>
                  <a:pt x="433136" y="601579"/>
                </a:cubicBezTo>
                <a:cubicBezTo>
                  <a:pt x="441157" y="581526"/>
                  <a:pt x="450848" y="562063"/>
                  <a:pt x="457200" y="541421"/>
                </a:cubicBezTo>
                <a:cubicBezTo>
                  <a:pt x="515807" y="350949"/>
                  <a:pt x="449842" y="523721"/>
                  <a:pt x="505326" y="385010"/>
                </a:cubicBezTo>
                <a:cubicBezTo>
                  <a:pt x="508041" y="368720"/>
                  <a:pt x="519598" y="287540"/>
                  <a:pt x="529389" y="264694"/>
                </a:cubicBezTo>
                <a:cubicBezTo>
                  <a:pt x="535085" y="251403"/>
                  <a:pt x="546985" y="241533"/>
                  <a:pt x="553452" y="228600"/>
                </a:cubicBezTo>
                <a:cubicBezTo>
                  <a:pt x="559124" y="217256"/>
                  <a:pt x="562000" y="204700"/>
                  <a:pt x="565484" y="192505"/>
                </a:cubicBezTo>
                <a:cubicBezTo>
                  <a:pt x="570626" y="174509"/>
                  <a:pt x="579929" y="127520"/>
                  <a:pt x="589547" y="108284"/>
                </a:cubicBezTo>
                <a:cubicBezTo>
                  <a:pt x="596014" y="95350"/>
                  <a:pt x="605589" y="84221"/>
                  <a:pt x="613610" y="72189"/>
                </a:cubicBezTo>
                <a:lnTo>
                  <a:pt x="62564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110D22E-5DD8-441F-8DA4-E30522C2FB97}"/>
              </a:ext>
            </a:extLst>
          </p:cNvPr>
          <p:cNvSpPr/>
          <p:nvPr/>
        </p:nvSpPr>
        <p:spPr>
          <a:xfrm>
            <a:off x="625642" y="5029200"/>
            <a:ext cx="878337" cy="733926"/>
          </a:xfrm>
          <a:custGeom>
            <a:avLst/>
            <a:gdLst>
              <a:gd name="connsiteX0" fmla="*/ 0 w 878337"/>
              <a:gd name="connsiteY0" fmla="*/ 565484 h 733926"/>
              <a:gd name="connsiteX1" fmla="*/ 36095 w 878337"/>
              <a:gd name="connsiteY1" fmla="*/ 625642 h 733926"/>
              <a:gd name="connsiteX2" fmla="*/ 84221 w 878337"/>
              <a:gd name="connsiteY2" fmla="*/ 709863 h 733926"/>
              <a:gd name="connsiteX3" fmla="*/ 168442 w 878337"/>
              <a:gd name="connsiteY3" fmla="*/ 733926 h 733926"/>
              <a:gd name="connsiteX4" fmla="*/ 372979 w 878337"/>
              <a:gd name="connsiteY4" fmla="*/ 709863 h 733926"/>
              <a:gd name="connsiteX5" fmla="*/ 409074 w 878337"/>
              <a:gd name="connsiteY5" fmla="*/ 685800 h 733926"/>
              <a:gd name="connsiteX6" fmla="*/ 457200 w 878337"/>
              <a:gd name="connsiteY6" fmla="*/ 661737 h 733926"/>
              <a:gd name="connsiteX7" fmla="*/ 529390 w 878337"/>
              <a:gd name="connsiteY7" fmla="*/ 577516 h 733926"/>
              <a:gd name="connsiteX8" fmla="*/ 565484 w 878337"/>
              <a:gd name="connsiteY8" fmla="*/ 553453 h 733926"/>
              <a:gd name="connsiteX9" fmla="*/ 589547 w 878337"/>
              <a:gd name="connsiteY9" fmla="*/ 517358 h 733926"/>
              <a:gd name="connsiteX10" fmla="*/ 613611 w 878337"/>
              <a:gd name="connsiteY10" fmla="*/ 493295 h 733926"/>
              <a:gd name="connsiteX11" fmla="*/ 625642 w 878337"/>
              <a:gd name="connsiteY11" fmla="*/ 457200 h 733926"/>
              <a:gd name="connsiteX12" fmla="*/ 661737 w 878337"/>
              <a:gd name="connsiteY12" fmla="*/ 409074 h 733926"/>
              <a:gd name="connsiteX13" fmla="*/ 673769 w 878337"/>
              <a:gd name="connsiteY13" fmla="*/ 372979 h 733926"/>
              <a:gd name="connsiteX14" fmla="*/ 733926 w 878337"/>
              <a:gd name="connsiteY14" fmla="*/ 300789 h 733926"/>
              <a:gd name="connsiteX15" fmla="*/ 782053 w 878337"/>
              <a:gd name="connsiteY15" fmla="*/ 216568 h 733926"/>
              <a:gd name="connsiteX16" fmla="*/ 794084 w 878337"/>
              <a:gd name="connsiteY16" fmla="*/ 168442 h 733926"/>
              <a:gd name="connsiteX17" fmla="*/ 818147 w 878337"/>
              <a:gd name="connsiteY17" fmla="*/ 132347 h 733926"/>
              <a:gd name="connsiteX18" fmla="*/ 866274 w 878337"/>
              <a:gd name="connsiteY18" fmla="*/ 48126 h 733926"/>
              <a:gd name="connsiteX19" fmla="*/ 878305 w 878337"/>
              <a:gd name="connsiteY19" fmla="*/ 0 h 73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8337" h="733926">
                <a:moveTo>
                  <a:pt x="0" y="565484"/>
                </a:moveTo>
                <a:cubicBezTo>
                  <a:pt x="12032" y="585537"/>
                  <a:pt x="26597" y="604272"/>
                  <a:pt x="36095" y="625642"/>
                </a:cubicBezTo>
                <a:cubicBezTo>
                  <a:pt x="60336" y="680184"/>
                  <a:pt x="28116" y="672459"/>
                  <a:pt x="84221" y="709863"/>
                </a:cubicBezTo>
                <a:cubicBezTo>
                  <a:pt x="94579" y="716769"/>
                  <a:pt x="162021" y="732321"/>
                  <a:pt x="168442" y="733926"/>
                </a:cubicBezTo>
                <a:cubicBezTo>
                  <a:pt x="182602" y="732837"/>
                  <a:pt x="324320" y="730717"/>
                  <a:pt x="372979" y="709863"/>
                </a:cubicBezTo>
                <a:cubicBezTo>
                  <a:pt x="386270" y="704167"/>
                  <a:pt x="396519" y="692974"/>
                  <a:pt x="409074" y="685800"/>
                </a:cubicBezTo>
                <a:cubicBezTo>
                  <a:pt x="424646" y="676902"/>
                  <a:pt x="441158" y="669758"/>
                  <a:pt x="457200" y="661737"/>
                </a:cubicBezTo>
                <a:cubicBezTo>
                  <a:pt x="483755" y="626331"/>
                  <a:pt x="495874" y="605446"/>
                  <a:pt x="529390" y="577516"/>
                </a:cubicBezTo>
                <a:cubicBezTo>
                  <a:pt x="540498" y="568259"/>
                  <a:pt x="553453" y="561474"/>
                  <a:pt x="565484" y="553453"/>
                </a:cubicBezTo>
                <a:cubicBezTo>
                  <a:pt x="573505" y="541421"/>
                  <a:pt x="580514" y="528649"/>
                  <a:pt x="589547" y="517358"/>
                </a:cubicBezTo>
                <a:cubicBezTo>
                  <a:pt x="596633" y="508500"/>
                  <a:pt x="607775" y="503022"/>
                  <a:pt x="613611" y="493295"/>
                </a:cubicBezTo>
                <a:cubicBezTo>
                  <a:pt x="620136" y="482420"/>
                  <a:pt x="619350" y="468211"/>
                  <a:pt x="625642" y="457200"/>
                </a:cubicBezTo>
                <a:cubicBezTo>
                  <a:pt x="635591" y="439789"/>
                  <a:pt x="649705" y="425116"/>
                  <a:pt x="661737" y="409074"/>
                </a:cubicBezTo>
                <a:cubicBezTo>
                  <a:pt x="665748" y="397042"/>
                  <a:pt x="668097" y="384323"/>
                  <a:pt x="673769" y="372979"/>
                </a:cubicBezTo>
                <a:cubicBezTo>
                  <a:pt x="690520" y="339477"/>
                  <a:pt x="707317" y="327399"/>
                  <a:pt x="733926" y="300789"/>
                </a:cubicBezTo>
                <a:cubicBezTo>
                  <a:pt x="770730" y="190382"/>
                  <a:pt x="709207" y="362262"/>
                  <a:pt x="782053" y="216568"/>
                </a:cubicBezTo>
                <a:cubicBezTo>
                  <a:pt x="789448" y="201778"/>
                  <a:pt x="787570" y="183641"/>
                  <a:pt x="794084" y="168442"/>
                </a:cubicBezTo>
                <a:cubicBezTo>
                  <a:pt x="799780" y="155151"/>
                  <a:pt x="810973" y="144902"/>
                  <a:pt x="818147" y="132347"/>
                </a:cubicBezTo>
                <a:cubicBezTo>
                  <a:pt x="879208" y="25492"/>
                  <a:pt x="807648" y="136066"/>
                  <a:pt x="866274" y="48126"/>
                </a:cubicBezTo>
                <a:cubicBezTo>
                  <a:pt x="879573" y="8227"/>
                  <a:pt x="878305" y="24714"/>
                  <a:pt x="87830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B9923-144E-4D16-8827-FFB7F6E9DE0A}"/>
              </a:ext>
            </a:extLst>
          </p:cNvPr>
          <p:cNvSpPr txBox="1"/>
          <p:nvPr/>
        </p:nvSpPr>
        <p:spPr>
          <a:xfrm>
            <a:off x="2153653" y="2779295"/>
            <a:ext cx="62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6DCA84-ACBF-49DD-8A48-B6DD42AAAA49}"/>
              </a:ext>
            </a:extLst>
          </p:cNvPr>
          <p:cNvCxnSpPr>
            <a:stCxn id="4" idx="20"/>
          </p:cNvCxnSpPr>
          <p:nvPr/>
        </p:nvCxnSpPr>
        <p:spPr>
          <a:xfrm flipH="1">
            <a:off x="2009274" y="3453063"/>
            <a:ext cx="24063" cy="3031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AEAA51-11E6-411B-81EC-B9D93E72E4FA}"/>
              </a:ext>
            </a:extLst>
          </p:cNvPr>
          <p:cNvCxnSpPr>
            <a:cxnSpLocks/>
            <a:stCxn id="4" idx="14"/>
          </p:cNvCxnSpPr>
          <p:nvPr/>
        </p:nvCxnSpPr>
        <p:spPr>
          <a:xfrm flipH="1">
            <a:off x="1840832" y="4018547"/>
            <a:ext cx="12031" cy="2466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CC300A-CF28-4DD7-933A-BEC99D0A17D2}"/>
              </a:ext>
            </a:extLst>
          </p:cNvPr>
          <p:cNvCxnSpPr>
            <a:cxnSpLocks/>
          </p:cNvCxnSpPr>
          <p:nvPr/>
        </p:nvCxnSpPr>
        <p:spPr>
          <a:xfrm flipH="1">
            <a:off x="1720516" y="4397734"/>
            <a:ext cx="12032" cy="2087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F1483F-1F7C-4B96-8754-164CFF51AA9E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1515948" y="5041232"/>
            <a:ext cx="24094" cy="1443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05F919-45CB-457F-A9EC-701130E713BF}"/>
              </a:ext>
            </a:extLst>
          </p:cNvPr>
          <p:cNvCxnSpPr>
            <a:cxnSpLocks/>
            <a:stCxn id="6" idx="11"/>
          </p:cNvCxnSpPr>
          <p:nvPr/>
        </p:nvCxnSpPr>
        <p:spPr>
          <a:xfrm>
            <a:off x="1251284" y="5486400"/>
            <a:ext cx="11986" cy="986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976463-ACBD-4ACB-8CDF-7CF4D212C66C}"/>
              </a:ext>
            </a:extLst>
          </p:cNvPr>
          <p:cNvCxnSpPr>
            <a:stCxn id="4" idx="20"/>
          </p:cNvCxnSpPr>
          <p:nvPr/>
        </p:nvCxnSpPr>
        <p:spPr>
          <a:xfrm flipH="1">
            <a:off x="565507" y="3453063"/>
            <a:ext cx="1467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8F43F1-0771-4DF3-A8F7-37D3AE40A4F8}"/>
              </a:ext>
            </a:extLst>
          </p:cNvPr>
          <p:cNvCxnSpPr>
            <a:stCxn id="4" idx="14"/>
          </p:cNvCxnSpPr>
          <p:nvPr/>
        </p:nvCxnSpPr>
        <p:spPr>
          <a:xfrm flipH="1">
            <a:off x="625642" y="4018547"/>
            <a:ext cx="1227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79B330-234B-4DE4-9F7E-0ED6A2BA6EAC}"/>
              </a:ext>
            </a:extLst>
          </p:cNvPr>
          <p:cNvCxnSpPr>
            <a:stCxn id="4" idx="9"/>
          </p:cNvCxnSpPr>
          <p:nvPr/>
        </p:nvCxnSpPr>
        <p:spPr>
          <a:xfrm flipH="1" flipV="1">
            <a:off x="565507" y="4397734"/>
            <a:ext cx="1179072" cy="17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4755E4-E612-49D8-9515-7339EEB8FC57}"/>
              </a:ext>
            </a:extLst>
          </p:cNvPr>
          <p:cNvCxnSpPr>
            <a:stCxn id="4" idx="0"/>
          </p:cNvCxnSpPr>
          <p:nvPr/>
        </p:nvCxnSpPr>
        <p:spPr>
          <a:xfrm flipH="1">
            <a:off x="565507" y="5101389"/>
            <a:ext cx="962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EB90F5E-0CBF-49FC-8197-8C6D58B88CFC}"/>
              </a:ext>
            </a:extLst>
          </p:cNvPr>
          <p:cNvCxnSpPr>
            <a:stCxn id="6" idx="11"/>
          </p:cNvCxnSpPr>
          <p:nvPr/>
        </p:nvCxnSpPr>
        <p:spPr>
          <a:xfrm flipH="1">
            <a:off x="565507" y="5486400"/>
            <a:ext cx="685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738CDCC-9333-4AEC-A589-0F6048BF7F66}"/>
              </a:ext>
            </a:extLst>
          </p:cNvPr>
          <p:cNvSpPr txBox="1"/>
          <p:nvPr/>
        </p:nvSpPr>
        <p:spPr>
          <a:xfrm>
            <a:off x="278763" y="3261101"/>
            <a:ext cx="29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9C5605-13EC-4C24-B5C2-90D950A27EC0}"/>
              </a:ext>
            </a:extLst>
          </p:cNvPr>
          <p:cNvSpPr txBox="1"/>
          <p:nvPr/>
        </p:nvSpPr>
        <p:spPr>
          <a:xfrm>
            <a:off x="278762" y="4221995"/>
            <a:ext cx="29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1EF123-3C89-4955-B9AB-F8196203C289}"/>
              </a:ext>
            </a:extLst>
          </p:cNvPr>
          <p:cNvSpPr txBox="1"/>
          <p:nvPr/>
        </p:nvSpPr>
        <p:spPr>
          <a:xfrm>
            <a:off x="304777" y="3811458"/>
            <a:ext cx="29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121582-2450-433D-85D2-2CB7D81C477F}"/>
              </a:ext>
            </a:extLst>
          </p:cNvPr>
          <p:cNvSpPr txBox="1"/>
          <p:nvPr/>
        </p:nvSpPr>
        <p:spPr>
          <a:xfrm>
            <a:off x="242668" y="4916723"/>
            <a:ext cx="29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FFFDFE-F2E6-4AFE-907E-244A1F67683E}"/>
              </a:ext>
            </a:extLst>
          </p:cNvPr>
          <p:cNvSpPr txBox="1"/>
          <p:nvPr/>
        </p:nvSpPr>
        <p:spPr>
          <a:xfrm>
            <a:off x="295764" y="5301734"/>
            <a:ext cx="29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DB97AD-DF69-4C05-84AF-44590A6ED010}"/>
              </a:ext>
            </a:extLst>
          </p:cNvPr>
          <p:cNvSpPr txBox="1"/>
          <p:nvPr/>
        </p:nvSpPr>
        <p:spPr>
          <a:xfrm>
            <a:off x="1136954" y="6499047"/>
            <a:ext cx="25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J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A9E123-487D-44C3-B6F3-D9E5D1B569E2}"/>
              </a:ext>
            </a:extLst>
          </p:cNvPr>
          <p:cNvSpPr txBox="1"/>
          <p:nvPr/>
        </p:nvSpPr>
        <p:spPr>
          <a:xfrm>
            <a:off x="1705158" y="6483652"/>
            <a:ext cx="25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8936D2-80DB-443A-AEB0-2D0A5AAAA147}"/>
              </a:ext>
            </a:extLst>
          </p:cNvPr>
          <p:cNvSpPr txBox="1"/>
          <p:nvPr/>
        </p:nvSpPr>
        <p:spPr>
          <a:xfrm>
            <a:off x="1512008" y="6499047"/>
            <a:ext cx="25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54FC55-E736-40F0-A31C-1E3C3DA1A51B}"/>
              </a:ext>
            </a:extLst>
          </p:cNvPr>
          <p:cNvSpPr txBox="1"/>
          <p:nvPr/>
        </p:nvSpPr>
        <p:spPr>
          <a:xfrm>
            <a:off x="1867569" y="6485313"/>
            <a:ext cx="25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8C146A-4562-492C-A3B9-0B5F8BAEFA65}"/>
              </a:ext>
            </a:extLst>
          </p:cNvPr>
          <p:cNvSpPr txBox="1"/>
          <p:nvPr/>
        </p:nvSpPr>
        <p:spPr>
          <a:xfrm>
            <a:off x="1318857" y="6499047"/>
            <a:ext cx="25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AEB399-BFDD-4777-8C3D-6DC5E063BBC5}"/>
              </a:ext>
            </a:extLst>
          </p:cNvPr>
          <p:cNvSpPr txBox="1"/>
          <p:nvPr/>
        </p:nvSpPr>
        <p:spPr>
          <a:xfrm>
            <a:off x="5352695" y="1038738"/>
            <a:ext cx="51187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Profit maximisation level of output – MC = MR</a:t>
            </a:r>
          </a:p>
          <a:p>
            <a:endParaRPr lang="en-IN" dirty="0"/>
          </a:p>
          <a:p>
            <a:r>
              <a:rPr lang="en-IN" dirty="0"/>
              <a:t>At price OE, AR&gt;ATC, Supernormal profits</a:t>
            </a:r>
          </a:p>
          <a:p>
            <a:endParaRPr lang="en-IN" dirty="0"/>
          </a:p>
          <a:p>
            <a:r>
              <a:rPr lang="en-IN" dirty="0"/>
              <a:t>At price OD, AR=ATC, Normal profits</a:t>
            </a:r>
          </a:p>
          <a:p>
            <a:endParaRPr lang="en-IN" dirty="0"/>
          </a:p>
          <a:p>
            <a:r>
              <a:rPr lang="en-IN" dirty="0"/>
              <a:t>At price OG, AR&lt;ATC/AR&gt;AVC</a:t>
            </a:r>
          </a:p>
          <a:p>
            <a:endParaRPr lang="en-IN" dirty="0"/>
          </a:p>
          <a:p>
            <a:r>
              <a:rPr lang="en-IN" dirty="0"/>
              <a:t>At price OC, AR = AVC</a:t>
            </a:r>
          </a:p>
          <a:p>
            <a:endParaRPr lang="en-IN" dirty="0"/>
          </a:p>
          <a:p>
            <a:r>
              <a:rPr lang="en-IN" dirty="0"/>
              <a:t>Price OC/ output OB – SR shutdown point</a:t>
            </a:r>
          </a:p>
          <a:p>
            <a:endParaRPr lang="en-IN" dirty="0"/>
          </a:p>
          <a:p>
            <a:r>
              <a:rPr lang="en-IN" dirty="0"/>
              <a:t>Price OD/ output OA – LR shutdown point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3976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D8B6-C1B6-43D2-ACAC-D5EDBF59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A562-505D-40EB-B350-EEB404FED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Difference between TR and TC</a:t>
            </a:r>
          </a:p>
          <a:p>
            <a:r>
              <a:rPr lang="en-IN" dirty="0"/>
              <a:t>E.g.</a:t>
            </a:r>
          </a:p>
          <a:p>
            <a:r>
              <a:rPr lang="en-IN" dirty="0"/>
              <a:t>TR earned from selling products to customers </a:t>
            </a:r>
          </a:p>
          <a:p>
            <a:r>
              <a:rPr lang="en-IN" dirty="0"/>
              <a:t>Total Costs incurred to buy products, employ labour, pay taxes</a:t>
            </a:r>
          </a:p>
          <a:p>
            <a:endParaRPr lang="en-IN" dirty="0"/>
          </a:p>
          <a:p>
            <a:r>
              <a:rPr lang="en-IN" dirty="0"/>
              <a:t>When TR &gt; TC (AR&gt;AC) – Supernormal profits</a:t>
            </a:r>
          </a:p>
          <a:p>
            <a:r>
              <a:rPr lang="en-IN" dirty="0"/>
              <a:t>When TR = TC (AR = AC) – Normal profits</a:t>
            </a:r>
          </a:p>
          <a:p>
            <a:r>
              <a:rPr lang="en-IN" dirty="0"/>
              <a:t>When TR&lt; TC (AR &lt; AC) - Losses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DF97D-3149-4A7B-8A05-B1EFAA056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99276"/>
            <a:ext cx="10412290" cy="12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56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434B8-5AF2-4DF4-89E1-4897CD62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2A01E-E756-448C-9819-5524729AC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 US retail firm has variety of costs in SR – fixed costs and variable costs</a:t>
            </a:r>
          </a:p>
          <a:p>
            <a:r>
              <a:rPr lang="en-IN" dirty="0"/>
              <a:t>Variable costs – costs that vary with output </a:t>
            </a:r>
          </a:p>
          <a:p>
            <a:r>
              <a:rPr lang="en-IN" dirty="0"/>
              <a:t>E.g. buying products(clothing items) to sell in stores, overtime of staff</a:t>
            </a:r>
          </a:p>
          <a:p>
            <a:r>
              <a:rPr lang="en-IN" dirty="0"/>
              <a:t>Fixed costs – costs that do not vary with output</a:t>
            </a:r>
          </a:p>
          <a:p>
            <a:r>
              <a:rPr lang="en-IN" dirty="0"/>
              <a:t>E.g. Rent of stores, maintenance of stores, interest payment on loans</a:t>
            </a:r>
          </a:p>
          <a:p>
            <a:r>
              <a:rPr lang="en-IN" dirty="0"/>
              <a:t>Decision to keep stores open depends on whether revenues exceed variable costs in SR. </a:t>
            </a:r>
          </a:p>
          <a:p>
            <a:r>
              <a:rPr lang="en-IN" dirty="0"/>
              <a:t>E.g. TVC - $20 million, TFC = $5 million, TR - $21 million, keep stores open even after losses</a:t>
            </a:r>
          </a:p>
          <a:p>
            <a:r>
              <a:rPr lang="en-IN" dirty="0"/>
              <a:t>E.g. TVC - $22 million, TFC = $5 million, TR - $21 million, shut down because can’t cover variable costs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FE117E-EAAD-410E-A744-BD7219924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0" y="609600"/>
            <a:ext cx="8193386" cy="108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63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183F05-63EF-4E23-AF6A-47EEBACAE7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999"/>
          <a:stretch/>
        </p:blipFill>
        <p:spPr>
          <a:xfrm>
            <a:off x="0" y="1"/>
            <a:ext cx="12192000" cy="9586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AD2D17-070D-41B5-AF89-0FC1E00842B6}"/>
              </a:ext>
            </a:extLst>
          </p:cNvPr>
          <p:cNvSpPr txBox="1"/>
          <p:nvPr/>
        </p:nvSpPr>
        <p:spPr>
          <a:xfrm>
            <a:off x="339213" y="1076632"/>
            <a:ext cx="115479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SR – retailers will close their stores if they fail to cover variable costs</a:t>
            </a:r>
          </a:p>
          <a:p>
            <a:endParaRPr lang="en-IN" dirty="0"/>
          </a:p>
          <a:p>
            <a:r>
              <a:rPr lang="en-IN" dirty="0"/>
              <a:t>By 2018, number of stores had been closed due to fall in demand – application from extract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380F01-01C8-41AE-A408-D5DEF64E7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01" y="2211219"/>
            <a:ext cx="5739599" cy="464677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63F556-4067-47A1-A181-36FDB95FE9F2}"/>
              </a:ext>
            </a:extLst>
          </p:cNvPr>
          <p:cNvCxnSpPr>
            <a:cxnSpLocks/>
          </p:cNvCxnSpPr>
          <p:nvPr/>
        </p:nvCxnSpPr>
        <p:spPr>
          <a:xfrm>
            <a:off x="7155445" y="4231022"/>
            <a:ext cx="3819832" cy="607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93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6C0F0-5F84-4368-A478-590088CF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EDB83-2DEE-475C-B677-C82390018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Understanding the difference between normal profits, supernormal profits and losses</a:t>
            </a:r>
          </a:p>
          <a:p>
            <a:r>
              <a:rPr lang="en-IN" dirty="0"/>
              <a:t>Know the difference between LR and SR shut down points</a:t>
            </a:r>
          </a:p>
        </p:txBody>
      </p:sp>
    </p:spTree>
    <p:extLst>
      <p:ext uri="{BB962C8B-B14F-4D97-AF65-F5344CB8AC3E}">
        <p14:creationId xmlns:p14="http://schemas.microsoft.com/office/powerpoint/2010/main" val="822807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7F0282-7395-46C2-9E18-931F07B23A20}"/>
              </a:ext>
            </a:extLst>
          </p:cNvPr>
          <p:cNvSpPr txBox="1"/>
          <p:nvPr/>
        </p:nvSpPr>
        <p:spPr>
          <a:xfrm>
            <a:off x="277761" y="2271252"/>
            <a:ext cx="51643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Fall in demand  - more customers use ecommerce to make purchases instead of physical stores. </a:t>
            </a:r>
          </a:p>
          <a:p>
            <a:r>
              <a:rPr lang="en-IN" dirty="0"/>
              <a:t>Fall in demand – demand curve moves down – revenue from sales in the stores had fallen</a:t>
            </a:r>
          </a:p>
          <a:p>
            <a:r>
              <a:rPr lang="en-IN" dirty="0"/>
              <a:t>Fall in demand pushes down the price, both MR and AR reduces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9E8D2-CFCD-42CF-89F8-03A473BF1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54" y="1858297"/>
            <a:ext cx="6560246" cy="499970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A677A2-D35C-4067-AF10-759692C12943}"/>
              </a:ext>
            </a:extLst>
          </p:cNvPr>
          <p:cNvCxnSpPr>
            <a:cxnSpLocks/>
          </p:cNvCxnSpPr>
          <p:nvPr/>
        </p:nvCxnSpPr>
        <p:spPr>
          <a:xfrm flipH="1" flipV="1">
            <a:off x="6695769" y="3583859"/>
            <a:ext cx="3642851" cy="2256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A35262-EC06-4CAB-BA87-25B153227D35}"/>
              </a:ext>
            </a:extLst>
          </p:cNvPr>
          <p:cNvCxnSpPr/>
          <p:nvPr/>
        </p:nvCxnSpPr>
        <p:spPr>
          <a:xfrm>
            <a:off x="6695769" y="3583859"/>
            <a:ext cx="2743200" cy="2433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1D80B49-1240-4FDE-8DCA-ECB13D5E119B}"/>
              </a:ext>
            </a:extLst>
          </p:cNvPr>
          <p:cNvSpPr/>
          <p:nvPr/>
        </p:nvSpPr>
        <p:spPr>
          <a:xfrm>
            <a:off x="7108722" y="2934197"/>
            <a:ext cx="4306529" cy="2182761"/>
          </a:xfrm>
          <a:custGeom>
            <a:avLst/>
            <a:gdLst>
              <a:gd name="connsiteX0" fmla="*/ 0 w 4306529"/>
              <a:gd name="connsiteY0" fmla="*/ 0 h 2182761"/>
              <a:gd name="connsiteX1" fmla="*/ 14748 w 4306529"/>
              <a:gd name="connsiteY1" fmla="*/ 44245 h 2182761"/>
              <a:gd name="connsiteX2" fmla="*/ 44245 w 4306529"/>
              <a:gd name="connsiteY2" fmla="*/ 88490 h 2182761"/>
              <a:gd name="connsiteX3" fmla="*/ 88490 w 4306529"/>
              <a:gd name="connsiteY3" fmla="*/ 206477 h 2182761"/>
              <a:gd name="connsiteX4" fmla="*/ 103238 w 4306529"/>
              <a:gd name="connsiteY4" fmla="*/ 265471 h 2182761"/>
              <a:gd name="connsiteX5" fmla="*/ 132735 w 4306529"/>
              <a:gd name="connsiteY5" fmla="*/ 309716 h 2182761"/>
              <a:gd name="connsiteX6" fmla="*/ 191729 w 4306529"/>
              <a:gd name="connsiteY6" fmla="*/ 412955 h 2182761"/>
              <a:gd name="connsiteX7" fmla="*/ 221225 w 4306529"/>
              <a:gd name="connsiteY7" fmla="*/ 501445 h 2182761"/>
              <a:gd name="connsiteX8" fmla="*/ 280219 w 4306529"/>
              <a:gd name="connsiteY8" fmla="*/ 589935 h 2182761"/>
              <a:gd name="connsiteX9" fmla="*/ 324464 w 4306529"/>
              <a:gd name="connsiteY9" fmla="*/ 722671 h 2182761"/>
              <a:gd name="connsiteX10" fmla="*/ 339212 w 4306529"/>
              <a:gd name="connsiteY10" fmla="*/ 766916 h 2182761"/>
              <a:gd name="connsiteX11" fmla="*/ 383458 w 4306529"/>
              <a:gd name="connsiteY11" fmla="*/ 855406 h 2182761"/>
              <a:gd name="connsiteX12" fmla="*/ 412954 w 4306529"/>
              <a:gd name="connsiteY12" fmla="*/ 899652 h 2182761"/>
              <a:gd name="connsiteX13" fmla="*/ 486696 w 4306529"/>
              <a:gd name="connsiteY13" fmla="*/ 1017639 h 2182761"/>
              <a:gd name="connsiteX14" fmla="*/ 530942 w 4306529"/>
              <a:gd name="connsiteY14" fmla="*/ 1091381 h 2182761"/>
              <a:gd name="connsiteX15" fmla="*/ 575187 w 4306529"/>
              <a:gd name="connsiteY15" fmla="*/ 1150374 h 2182761"/>
              <a:gd name="connsiteX16" fmla="*/ 634180 w 4306529"/>
              <a:gd name="connsiteY16" fmla="*/ 1268361 h 2182761"/>
              <a:gd name="connsiteX17" fmla="*/ 722671 w 4306529"/>
              <a:gd name="connsiteY17" fmla="*/ 1356852 h 2182761"/>
              <a:gd name="connsiteX18" fmla="*/ 752167 w 4306529"/>
              <a:gd name="connsiteY18" fmla="*/ 1401097 h 2182761"/>
              <a:gd name="connsiteX19" fmla="*/ 781664 w 4306529"/>
              <a:gd name="connsiteY19" fmla="*/ 1460090 h 2182761"/>
              <a:gd name="connsiteX20" fmla="*/ 870154 w 4306529"/>
              <a:gd name="connsiteY20" fmla="*/ 1548581 h 2182761"/>
              <a:gd name="connsiteX21" fmla="*/ 929148 w 4306529"/>
              <a:gd name="connsiteY21" fmla="*/ 1607574 h 2182761"/>
              <a:gd name="connsiteX22" fmla="*/ 973393 w 4306529"/>
              <a:gd name="connsiteY22" fmla="*/ 1651819 h 2182761"/>
              <a:gd name="connsiteX23" fmla="*/ 1091380 w 4306529"/>
              <a:gd name="connsiteY23" fmla="*/ 1740310 h 2182761"/>
              <a:gd name="connsiteX24" fmla="*/ 1194619 w 4306529"/>
              <a:gd name="connsiteY24" fmla="*/ 1814052 h 2182761"/>
              <a:gd name="connsiteX25" fmla="*/ 1268361 w 4306529"/>
              <a:gd name="connsiteY25" fmla="*/ 1873045 h 2182761"/>
              <a:gd name="connsiteX26" fmla="*/ 1297858 w 4306529"/>
              <a:gd name="connsiteY26" fmla="*/ 1917290 h 2182761"/>
              <a:gd name="connsiteX27" fmla="*/ 1342103 w 4306529"/>
              <a:gd name="connsiteY27" fmla="*/ 1946787 h 2182761"/>
              <a:gd name="connsiteX28" fmla="*/ 1386348 w 4306529"/>
              <a:gd name="connsiteY28" fmla="*/ 1991032 h 2182761"/>
              <a:gd name="connsiteX29" fmla="*/ 1504335 w 4306529"/>
              <a:gd name="connsiteY29" fmla="*/ 2050026 h 2182761"/>
              <a:gd name="connsiteX30" fmla="*/ 1548580 w 4306529"/>
              <a:gd name="connsiteY30" fmla="*/ 2079523 h 2182761"/>
              <a:gd name="connsiteX31" fmla="*/ 1607574 w 4306529"/>
              <a:gd name="connsiteY31" fmla="*/ 2094271 h 2182761"/>
              <a:gd name="connsiteX32" fmla="*/ 1828800 w 4306529"/>
              <a:gd name="connsiteY32" fmla="*/ 2123768 h 2182761"/>
              <a:gd name="connsiteX33" fmla="*/ 1932038 w 4306529"/>
              <a:gd name="connsiteY33" fmla="*/ 2153264 h 2182761"/>
              <a:gd name="connsiteX34" fmla="*/ 2064774 w 4306529"/>
              <a:gd name="connsiteY34" fmla="*/ 2168013 h 2182761"/>
              <a:gd name="connsiteX35" fmla="*/ 2182761 w 4306529"/>
              <a:gd name="connsiteY35" fmla="*/ 2182761 h 2182761"/>
              <a:gd name="connsiteX36" fmla="*/ 2772696 w 4306529"/>
              <a:gd name="connsiteY36" fmla="*/ 2138516 h 2182761"/>
              <a:gd name="connsiteX37" fmla="*/ 2875935 w 4306529"/>
              <a:gd name="connsiteY37" fmla="*/ 2109019 h 2182761"/>
              <a:gd name="connsiteX38" fmla="*/ 2949677 w 4306529"/>
              <a:gd name="connsiteY38" fmla="*/ 2094271 h 2182761"/>
              <a:gd name="connsiteX39" fmla="*/ 3023419 w 4306529"/>
              <a:gd name="connsiteY39" fmla="*/ 2064774 h 2182761"/>
              <a:gd name="connsiteX40" fmla="*/ 3451122 w 4306529"/>
              <a:gd name="connsiteY40" fmla="*/ 2005781 h 2182761"/>
              <a:gd name="connsiteX41" fmla="*/ 3864077 w 4306529"/>
              <a:gd name="connsiteY41" fmla="*/ 1932039 h 2182761"/>
              <a:gd name="connsiteX42" fmla="*/ 3996812 w 4306529"/>
              <a:gd name="connsiteY42" fmla="*/ 1887794 h 2182761"/>
              <a:gd name="connsiteX43" fmla="*/ 4129548 w 4306529"/>
              <a:gd name="connsiteY43" fmla="*/ 1828800 h 2182761"/>
              <a:gd name="connsiteX44" fmla="*/ 4262283 w 4306529"/>
              <a:gd name="connsiteY44" fmla="*/ 1740310 h 2182761"/>
              <a:gd name="connsiteX45" fmla="*/ 4306529 w 4306529"/>
              <a:gd name="connsiteY45" fmla="*/ 1696064 h 218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06529" h="2182761">
                <a:moveTo>
                  <a:pt x="0" y="0"/>
                </a:moveTo>
                <a:cubicBezTo>
                  <a:pt x="4916" y="14748"/>
                  <a:pt x="7796" y="30340"/>
                  <a:pt x="14748" y="44245"/>
                </a:cubicBezTo>
                <a:cubicBezTo>
                  <a:pt x="22675" y="60099"/>
                  <a:pt x="38021" y="71893"/>
                  <a:pt x="44245" y="88490"/>
                </a:cubicBezTo>
                <a:cubicBezTo>
                  <a:pt x="98919" y="234287"/>
                  <a:pt x="19314" y="102715"/>
                  <a:pt x="88490" y="206477"/>
                </a:cubicBezTo>
                <a:cubicBezTo>
                  <a:pt x="93406" y="226142"/>
                  <a:pt x="95253" y="246840"/>
                  <a:pt x="103238" y="265471"/>
                </a:cubicBezTo>
                <a:cubicBezTo>
                  <a:pt x="110220" y="281763"/>
                  <a:pt x="123941" y="294326"/>
                  <a:pt x="132735" y="309716"/>
                </a:cubicBezTo>
                <a:cubicBezTo>
                  <a:pt x="207583" y="440699"/>
                  <a:pt x="119864" y="305159"/>
                  <a:pt x="191729" y="412955"/>
                </a:cubicBezTo>
                <a:cubicBezTo>
                  <a:pt x="201561" y="442452"/>
                  <a:pt x="203978" y="475575"/>
                  <a:pt x="221225" y="501445"/>
                </a:cubicBezTo>
                <a:lnTo>
                  <a:pt x="280219" y="589935"/>
                </a:lnTo>
                <a:lnTo>
                  <a:pt x="324464" y="722671"/>
                </a:lnTo>
                <a:cubicBezTo>
                  <a:pt x="329380" y="737419"/>
                  <a:pt x="332259" y="753011"/>
                  <a:pt x="339212" y="766916"/>
                </a:cubicBezTo>
                <a:cubicBezTo>
                  <a:pt x="353961" y="796413"/>
                  <a:pt x="367442" y="826578"/>
                  <a:pt x="383458" y="855406"/>
                </a:cubicBezTo>
                <a:cubicBezTo>
                  <a:pt x="392066" y="870901"/>
                  <a:pt x="403438" y="884698"/>
                  <a:pt x="412954" y="899652"/>
                </a:cubicBezTo>
                <a:cubicBezTo>
                  <a:pt x="437853" y="938780"/>
                  <a:pt x="462834" y="977870"/>
                  <a:pt x="486696" y="1017639"/>
                </a:cubicBezTo>
                <a:cubicBezTo>
                  <a:pt x="501445" y="1042220"/>
                  <a:pt x="515041" y="1067530"/>
                  <a:pt x="530942" y="1091381"/>
                </a:cubicBezTo>
                <a:cubicBezTo>
                  <a:pt x="544577" y="1111833"/>
                  <a:pt x="562802" y="1129142"/>
                  <a:pt x="575187" y="1150374"/>
                </a:cubicBezTo>
                <a:cubicBezTo>
                  <a:pt x="597343" y="1188355"/>
                  <a:pt x="603088" y="1237269"/>
                  <a:pt x="634180" y="1268361"/>
                </a:cubicBezTo>
                <a:cubicBezTo>
                  <a:pt x="663677" y="1297858"/>
                  <a:pt x="699532" y="1322143"/>
                  <a:pt x="722671" y="1356852"/>
                </a:cubicBezTo>
                <a:cubicBezTo>
                  <a:pt x="732503" y="1371600"/>
                  <a:pt x="743373" y="1385707"/>
                  <a:pt x="752167" y="1401097"/>
                </a:cubicBezTo>
                <a:cubicBezTo>
                  <a:pt x="763075" y="1420186"/>
                  <a:pt x="767930" y="1442922"/>
                  <a:pt x="781664" y="1460090"/>
                </a:cubicBezTo>
                <a:cubicBezTo>
                  <a:pt x="807723" y="1492664"/>
                  <a:pt x="840657" y="1519084"/>
                  <a:pt x="870154" y="1548581"/>
                </a:cubicBezTo>
                <a:lnTo>
                  <a:pt x="929148" y="1607574"/>
                </a:lnTo>
                <a:cubicBezTo>
                  <a:pt x="943896" y="1622322"/>
                  <a:pt x="956039" y="1640249"/>
                  <a:pt x="973393" y="1651819"/>
                </a:cubicBezTo>
                <a:cubicBezTo>
                  <a:pt x="1024104" y="1685627"/>
                  <a:pt x="1038828" y="1693597"/>
                  <a:pt x="1091380" y="1740310"/>
                </a:cubicBezTo>
                <a:cubicBezTo>
                  <a:pt x="1175363" y="1814961"/>
                  <a:pt x="1116167" y="1787900"/>
                  <a:pt x="1194619" y="1814052"/>
                </a:cubicBezTo>
                <a:cubicBezTo>
                  <a:pt x="1279154" y="1940852"/>
                  <a:pt x="1166593" y="1791631"/>
                  <a:pt x="1268361" y="1873045"/>
                </a:cubicBezTo>
                <a:cubicBezTo>
                  <a:pt x="1282202" y="1884118"/>
                  <a:pt x="1285324" y="1904756"/>
                  <a:pt x="1297858" y="1917290"/>
                </a:cubicBezTo>
                <a:cubicBezTo>
                  <a:pt x="1310392" y="1929824"/>
                  <a:pt x="1328486" y="1935439"/>
                  <a:pt x="1342103" y="1946787"/>
                </a:cubicBezTo>
                <a:cubicBezTo>
                  <a:pt x="1358126" y="1960140"/>
                  <a:pt x="1370325" y="1977679"/>
                  <a:pt x="1386348" y="1991032"/>
                </a:cubicBezTo>
                <a:cubicBezTo>
                  <a:pt x="1437603" y="2033745"/>
                  <a:pt x="1436566" y="2016141"/>
                  <a:pt x="1504335" y="2050026"/>
                </a:cubicBezTo>
                <a:cubicBezTo>
                  <a:pt x="1520189" y="2057953"/>
                  <a:pt x="1532288" y="2072541"/>
                  <a:pt x="1548580" y="2079523"/>
                </a:cubicBezTo>
                <a:cubicBezTo>
                  <a:pt x="1567211" y="2087508"/>
                  <a:pt x="1587698" y="2090296"/>
                  <a:pt x="1607574" y="2094271"/>
                </a:cubicBezTo>
                <a:cubicBezTo>
                  <a:pt x="1690322" y="2110820"/>
                  <a:pt x="1740263" y="2113930"/>
                  <a:pt x="1828800" y="2123768"/>
                </a:cubicBezTo>
                <a:cubicBezTo>
                  <a:pt x="1863213" y="2133600"/>
                  <a:pt x="1896861" y="2146668"/>
                  <a:pt x="1932038" y="2153264"/>
                </a:cubicBezTo>
                <a:cubicBezTo>
                  <a:pt x="1975793" y="2161468"/>
                  <a:pt x="2020561" y="2162811"/>
                  <a:pt x="2064774" y="2168013"/>
                </a:cubicBezTo>
                <a:lnTo>
                  <a:pt x="2182761" y="2182761"/>
                </a:lnTo>
                <a:cubicBezTo>
                  <a:pt x="2379406" y="2168013"/>
                  <a:pt x="2576605" y="2159377"/>
                  <a:pt x="2772696" y="2138516"/>
                </a:cubicBezTo>
                <a:cubicBezTo>
                  <a:pt x="2808285" y="2134730"/>
                  <a:pt x="2841214" y="2117699"/>
                  <a:pt x="2875935" y="2109019"/>
                </a:cubicBezTo>
                <a:cubicBezTo>
                  <a:pt x="2900254" y="2102939"/>
                  <a:pt x="2925096" y="2099187"/>
                  <a:pt x="2949677" y="2094271"/>
                </a:cubicBezTo>
                <a:cubicBezTo>
                  <a:pt x="2974258" y="2084439"/>
                  <a:pt x="2997549" y="2070398"/>
                  <a:pt x="3023419" y="2064774"/>
                </a:cubicBezTo>
                <a:cubicBezTo>
                  <a:pt x="3499446" y="1961290"/>
                  <a:pt x="3104522" y="2059104"/>
                  <a:pt x="3451122" y="2005781"/>
                </a:cubicBezTo>
                <a:cubicBezTo>
                  <a:pt x="3589325" y="1984519"/>
                  <a:pt x="3727406" y="1961589"/>
                  <a:pt x="3864077" y="1932039"/>
                </a:cubicBezTo>
                <a:cubicBezTo>
                  <a:pt x="3909662" y="1922183"/>
                  <a:pt x="3952891" y="1903480"/>
                  <a:pt x="3996812" y="1887794"/>
                </a:cubicBezTo>
                <a:cubicBezTo>
                  <a:pt x="4030860" y="1875634"/>
                  <a:pt x="4096791" y="1848958"/>
                  <a:pt x="4129548" y="1828800"/>
                </a:cubicBezTo>
                <a:cubicBezTo>
                  <a:pt x="4174836" y="1800931"/>
                  <a:pt x="4262283" y="1740310"/>
                  <a:pt x="4262283" y="1740310"/>
                </a:cubicBezTo>
                <a:cubicBezTo>
                  <a:pt x="4294507" y="1691973"/>
                  <a:pt x="4274054" y="1696064"/>
                  <a:pt x="4306529" y="16960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D628290-7499-4EB5-9B19-DDE98A2CF42E}"/>
              </a:ext>
            </a:extLst>
          </p:cNvPr>
          <p:cNvSpPr/>
          <p:nvPr/>
        </p:nvSpPr>
        <p:spPr>
          <a:xfrm>
            <a:off x="7787148" y="2315497"/>
            <a:ext cx="3598607" cy="1917290"/>
          </a:xfrm>
          <a:custGeom>
            <a:avLst/>
            <a:gdLst>
              <a:gd name="connsiteX0" fmla="*/ 0 w 3598607"/>
              <a:gd name="connsiteY0" fmla="*/ 0 h 1917290"/>
              <a:gd name="connsiteX1" fmla="*/ 29497 w 3598607"/>
              <a:gd name="connsiteY1" fmla="*/ 73742 h 1917290"/>
              <a:gd name="connsiteX2" fmla="*/ 44246 w 3598607"/>
              <a:gd name="connsiteY2" fmla="*/ 162232 h 1917290"/>
              <a:gd name="connsiteX3" fmla="*/ 73742 w 3598607"/>
              <a:gd name="connsiteY3" fmla="*/ 206477 h 1917290"/>
              <a:gd name="connsiteX4" fmla="*/ 88491 w 3598607"/>
              <a:gd name="connsiteY4" fmla="*/ 250722 h 1917290"/>
              <a:gd name="connsiteX5" fmla="*/ 117987 w 3598607"/>
              <a:gd name="connsiteY5" fmla="*/ 353961 h 1917290"/>
              <a:gd name="connsiteX6" fmla="*/ 221226 w 3598607"/>
              <a:gd name="connsiteY6" fmla="*/ 560438 h 1917290"/>
              <a:gd name="connsiteX7" fmla="*/ 250723 w 3598607"/>
              <a:gd name="connsiteY7" fmla="*/ 634180 h 1917290"/>
              <a:gd name="connsiteX8" fmla="*/ 383458 w 3598607"/>
              <a:gd name="connsiteY8" fmla="*/ 766916 h 1917290"/>
              <a:gd name="connsiteX9" fmla="*/ 457200 w 3598607"/>
              <a:gd name="connsiteY9" fmla="*/ 855406 h 1917290"/>
              <a:gd name="connsiteX10" fmla="*/ 501446 w 3598607"/>
              <a:gd name="connsiteY10" fmla="*/ 899651 h 1917290"/>
              <a:gd name="connsiteX11" fmla="*/ 530942 w 3598607"/>
              <a:gd name="connsiteY11" fmla="*/ 958645 h 1917290"/>
              <a:gd name="connsiteX12" fmla="*/ 545691 w 3598607"/>
              <a:gd name="connsiteY12" fmla="*/ 1017638 h 1917290"/>
              <a:gd name="connsiteX13" fmla="*/ 589936 w 3598607"/>
              <a:gd name="connsiteY13" fmla="*/ 1076632 h 1917290"/>
              <a:gd name="connsiteX14" fmla="*/ 619433 w 3598607"/>
              <a:gd name="connsiteY14" fmla="*/ 1135626 h 1917290"/>
              <a:gd name="connsiteX15" fmla="*/ 884904 w 3598607"/>
              <a:gd name="connsiteY15" fmla="*/ 1430593 h 1917290"/>
              <a:gd name="connsiteX16" fmla="*/ 988142 w 3598607"/>
              <a:gd name="connsiteY16" fmla="*/ 1622322 h 1917290"/>
              <a:gd name="connsiteX17" fmla="*/ 1017639 w 3598607"/>
              <a:gd name="connsiteY17" fmla="*/ 1666568 h 1917290"/>
              <a:gd name="connsiteX18" fmla="*/ 1061884 w 3598607"/>
              <a:gd name="connsiteY18" fmla="*/ 1725561 h 1917290"/>
              <a:gd name="connsiteX19" fmla="*/ 1194620 w 3598607"/>
              <a:gd name="connsiteY19" fmla="*/ 1799303 h 1917290"/>
              <a:gd name="connsiteX20" fmla="*/ 1356852 w 3598607"/>
              <a:gd name="connsiteY20" fmla="*/ 1873045 h 1917290"/>
              <a:gd name="connsiteX21" fmla="*/ 1401097 w 3598607"/>
              <a:gd name="connsiteY21" fmla="*/ 1902542 h 1917290"/>
              <a:gd name="connsiteX22" fmla="*/ 1445342 w 3598607"/>
              <a:gd name="connsiteY22" fmla="*/ 1917290 h 1917290"/>
              <a:gd name="connsiteX23" fmla="*/ 2507226 w 3598607"/>
              <a:gd name="connsiteY23" fmla="*/ 1902542 h 1917290"/>
              <a:gd name="connsiteX24" fmla="*/ 2713704 w 3598607"/>
              <a:gd name="connsiteY24" fmla="*/ 1887793 h 1917290"/>
              <a:gd name="connsiteX25" fmla="*/ 2772697 w 3598607"/>
              <a:gd name="connsiteY25" fmla="*/ 1873045 h 1917290"/>
              <a:gd name="connsiteX26" fmla="*/ 2890684 w 3598607"/>
              <a:gd name="connsiteY26" fmla="*/ 1858297 h 1917290"/>
              <a:gd name="connsiteX27" fmla="*/ 2949678 w 3598607"/>
              <a:gd name="connsiteY27" fmla="*/ 1843548 h 1917290"/>
              <a:gd name="connsiteX28" fmla="*/ 3038168 w 3598607"/>
              <a:gd name="connsiteY28" fmla="*/ 1828800 h 1917290"/>
              <a:gd name="connsiteX29" fmla="*/ 3082413 w 3598607"/>
              <a:gd name="connsiteY29" fmla="*/ 1799303 h 1917290"/>
              <a:gd name="connsiteX30" fmla="*/ 3156155 w 3598607"/>
              <a:gd name="connsiteY30" fmla="*/ 1784555 h 1917290"/>
              <a:gd name="connsiteX31" fmla="*/ 3200400 w 3598607"/>
              <a:gd name="connsiteY31" fmla="*/ 1755058 h 1917290"/>
              <a:gd name="connsiteX32" fmla="*/ 3318387 w 3598607"/>
              <a:gd name="connsiteY32" fmla="*/ 1725561 h 1917290"/>
              <a:gd name="connsiteX33" fmla="*/ 3362633 w 3598607"/>
              <a:gd name="connsiteY33" fmla="*/ 1696064 h 1917290"/>
              <a:gd name="connsiteX34" fmla="*/ 3480620 w 3598607"/>
              <a:gd name="connsiteY34" fmla="*/ 1666568 h 1917290"/>
              <a:gd name="connsiteX35" fmla="*/ 3539613 w 3598607"/>
              <a:gd name="connsiteY35" fmla="*/ 1651819 h 1917290"/>
              <a:gd name="connsiteX36" fmla="*/ 3598607 w 3598607"/>
              <a:gd name="connsiteY36" fmla="*/ 1622322 h 191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598607" h="1917290">
                <a:moveTo>
                  <a:pt x="0" y="0"/>
                </a:moveTo>
                <a:cubicBezTo>
                  <a:pt x="9832" y="24581"/>
                  <a:pt x="22531" y="48201"/>
                  <a:pt x="29497" y="73742"/>
                </a:cubicBezTo>
                <a:cubicBezTo>
                  <a:pt x="37365" y="102592"/>
                  <a:pt x="34790" y="133863"/>
                  <a:pt x="44246" y="162232"/>
                </a:cubicBezTo>
                <a:cubicBezTo>
                  <a:pt x="49851" y="179048"/>
                  <a:pt x="65815" y="190623"/>
                  <a:pt x="73742" y="206477"/>
                </a:cubicBezTo>
                <a:cubicBezTo>
                  <a:pt x="80694" y="220382"/>
                  <a:pt x="84024" y="235831"/>
                  <a:pt x="88491" y="250722"/>
                </a:cubicBezTo>
                <a:cubicBezTo>
                  <a:pt x="98775" y="285003"/>
                  <a:pt x="105950" y="320256"/>
                  <a:pt x="117987" y="353961"/>
                </a:cubicBezTo>
                <a:cubicBezTo>
                  <a:pt x="165823" y="487902"/>
                  <a:pt x="156385" y="430757"/>
                  <a:pt x="221226" y="560438"/>
                </a:cubicBezTo>
                <a:cubicBezTo>
                  <a:pt x="233066" y="584117"/>
                  <a:pt x="237102" y="611479"/>
                  <a:pt x="250723" y="634180"/>
                </a:cubicBezTo>
                <a:cubicBezTo>
                  <a:pt x="309715" y="732499"/>
                  <a:pt x="304803" y="688260"/>
                  <a:pt x="383458" y="766916"/>
                </a:cubicBezTo>
                <a:cubicBezTo>
                  <a:pt x="410608" y="794066"/>
                  <a:pt x="431691" y="826709"/>
                  <a:pt x="457200" y="855406"/>
                </a:cubicBezTo>
                <a:cubicBezTo>
                  <a:pt x="471057" y="870995"/>
                  <a:pt x="486697" y="884903"/>
                  <a:pt x="501446" y="899651"/>
                </a:cubicBezTo>
                <a:cubicBezTo>
                  <a:pt x="511278" y="919316"/>
                  <a:pt x="523222" y="938059"/>
                  <a:pt x="530942" y="958645"/>
                </a:cubicBezTo>
                <a:cubicBezTo>
                  <a:pt x="538059" y="977624"/>
                  <a:pt x="536626" y="999508"/>
                  <a:pt x="545691" y="1017638"/>
                </a:cubicBezTo>
                <a:cubicBezTo>
                  <a:pt x="556684" y="1039624"/>
                  <a:pt x="576908" y="1055788"/>
                  <a:pt x="589936" y="1076632"/>
                </a:cubicBezTo>
                <a:cubicBezTo>
                  <a:pt x="601588" y="1095276"/>
                  <a:pt x="605034" y="1119012"/>
                  <a:pt x="619433" y="1135626"/>
                </a:cubicBezTo>
                <a:cubicBezTo>
                  <a:pt x="809521" y="1354959"/>
                  <a:pt x="743346" y="1224690"/>
                  <a:pt x="884904" y="1430593"/>
                </a:cubicBezTo>
                <a:cubicBezTo>
                  <a:pt x="938925" y="1509169"/>
                  <a:pt x="943922" y="1542726"/>
                  <a:pt x="988142" y="1622322"/>
                </a:cubicBezTo>
                <a:cubicBezTo>
                  <a:pt x="996750" y="1637817"/>
                  <a:pt x="1007336" y="1652144"/>
                  <a:pt x="1017639" y="1666568"/>
                </a:cubicBezTo>
                <a:cubicBezTo>
                  <a:pt x="1031926" y="1686570"/>
                  <a:pt x="1043385" y="1709375"/>
                  <a:pt x="1061884" y="1725561"/>
                </a:cubicBezTo>
                <a:cubicBezTo>
                  <a:pt x="1102011" y="1760672"/>
                  <a:pt x="1150228" y="1772667"/>
                  <a:pt x="1194620" y="1799303"/>
                </a:cubicBezTo>
                <a:cubicBezTo>
                  <a:pt x="1322192" y="1875847"/>
                  <a:pt x="1235461" y="1848767"/>
                  <a:pt x="1356852" y="1873045"/>
                </a:cubicBezTo>
                <a:cubicBezTo>
                  <a:pt x="1371600" y="1882877"/>
                  <a:pt x="1385243" y="1894615"/>
                  <a:pt x="1401097" y="1902542"/>
                </a:cubicBezTo>
                <a:cubicBezTo>
                  <a:pt x="1415002" y="1909494"/>
                  <a:pt x="1429796" y="1917290"/>
                  <a:pt x="1445342" y="1917290"/>
                </a:cubicBezTo>
                <a:cubicBezTo>
                  <a:pt x="1799337" y="1917290"/>
                  <a:pt x="2153265" y="1907458"/>
                  <a:pt x="2507226" y="1902542"/>
                </a:cubicBezTo>
                <a:cubicBezTo>
                  <a:pt x="2576052" y="1897626"/>
                  <a:pt x="2645125" y="1895413"/>
                  <a:pt x="2713704" y="1887793"/>
                </a:cubicBezTo>
                <a:cubicBezTo>
                  <a:pt x="2733850" y="1885555"/>
                  <a:pt x="2752703" y="1876377"/>
                  <a:pt x="2772697" y="1873045"/>
                </a:cubicBezTo>
                <a:cubicBezTo>
                  <a:pt x="2811793" y="1866529"/>
                  <a:pt x="2851355" y="1863213"/>
                  <a:pt x="2890684" y="1858297"/>
                </a:cubicBezTo>
                <a:cubicBezTo>
                  <a:pt x="2910349" y="1853381"/>
                  <a:pt x="2929802" y="1847523"/>
                  <a:pt x="2949678" y="1843548"/>
                </a:cubicBezTo>
                <a:cubicBezTo>
                  <a:pt x="2979001" y="1837683"/>
                  <a:pt x="3009799" y="1838256"/>
                  <a:pt x="3038168" y="1828800"/>
                </a:cubicBezTo>
                <a:cubicBezTo>
                  <a:pt x="3054984" y="1823195"/>
                  <a:pt x="3065816" y="1805527"/>
                  <a:pt x="3082413" y="1799303"/>
                </a:cubicBezTo>
                <a:cubicBezTo>
                  <a:pt x="3105884" y="1790501"/>
                  <a:pt x="3131574" y="1789471"/>
                  <a:pt x="3156155" y="1784555"/>
                </a:cubicBezTo>
                <a:cubicBezTo>
                  <a:pt x="3170903" y="1774723"/>
                  <a:pt x="3183742" y="1761116"/>
                  <a:pt x="3200400" y="1755058"/>
                </a:cubicBezTo>
                <a:cubicBezTo>
                  <a:pt x="3238499" y="1741204"/>
                  <a:pt x="3318387" y="1725561"/>
                  <a:pt x="3318387" y="1725561"/>
                </a:cubicBezTo>
                <a:cubicBezTo>
                  <a:pt x="3333136" y="1715729"/>
                  <a:pt x="3346779" y="1703991"/>
                  <a:pt x="3362633" y="1696064"/>
                </a:cubicBezTo>
                <a:cubicBezTo>
                  <a:pt x="3394258" y="1680251"/>
                  <a:pt x="3450328" y="1673300"/>
                  <a:pt x="3480620" y="1666568"/>
                </a:cubicBezTo>
                <a:cubicBezTo>
                  <a:pt x="3500407" y="1662171"/>
                  <a:pt x="3520634" y="1658936"/>
                  <a:pt x="3539613" y="1651819"/>
                </a:cubicBezTo>
                <a:cubicBezTo>
                  <a:pt x="3560199" y="1644099"/>
                  <a:pt x="3598607" y="1622322"/>
                  <a:pt x="3598607" y="16223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3458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292017-EE75-492D-B6AE-729551AAC116}"/>
              </a:ext>
            </a:extLst>
          </p:cNvPr>
          <p:cNvSpPr txBox="1"/>
          <p:nvPr/>
        </p:nvSpPr>
        <p:spPr>
          <a:xfrm>
            <a:off x="339213" y="412955"/>
            <a:ext cx="115774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Evaluation </a:t>
            </a:r>
          </a:p>
          <a:p>
            <a:endParaRPr lang="en-IN" dirty="0"/>
          </a:p>
          <a:p>
            <a:r>
              <a:rPr lang="en-IN" dirty="0"/>
              <a:t>Demand may not fall if better services provided </a:t>
            </a:r>
          </a:p>
          <a:p>
            <a:r>
              <a:rPr lang="en-IN" dirty="0"/>
              <a:t>Increased revenue from online sales, recover demand in stores with click and collect service, AR and MR curves increase</a:t>
            </a:r>
          </a:p>
          <a:p>
            <a:endParaRPr lang="en-IN" dirty="0"/>
          </a:p>
          <a:p>
            <a:r>
              <a:rPr lang="en-IN" dirty="0"/>
              <a:t>Earlier closures of stores – if increases efficiency and costs saving – could lower AC</a:t>
            </a:r>
          </a:p>
          <a:p>
            <a:r>
              <a:rPr lang="en-IN" dirty="0"/>
              <a:t>Reduce inventory costs, AVC, AC and MC reduced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Conclusions</a:t>
            </a:r>
          </a:p>
          <a:p>
            <a:r>
              <a:rPr lang="en-IN" dirty="0"/>
              <a:t>Online sales are growing trend in retailing in America , difficult that demand could be increased, </a:t>
            </a:r>
          </a:p>
          <a:p>
            <a:r>
              <a:rPr lang="en-IN" dirty="0"/>
              <a:t>Only way to avoid closure of stores is to bring down the costs</a:t>
            </a:r>
          </a:p>
        </p:txBody>
      </p:sp>
    </p:spTree>
    <p:extLst>
      <p:ext uri="{BB962C8B-B14F-4D97-AF65-F5344CB8AC3E}">
        <p14:creationId xmlns:p14="http://schemas.microsoft.com/office/powerpoint/2010/main" val="358018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12544-A273-4344-B5FA-EB878925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EF63C-1102-4455-A796-99677513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8" y="2057400"/>
            <a:ext cx="9983484" cy="4800600"/>
          </a:xfrm>
        </p:spPr>
        <p:txBody>
          <a:bodyPr/>
          <a:lstStyle/>
          <a:p>
            <a:r>
              <a:rPr lang="en-IN" dirty="0"/>
              <a:t>Difference between revenue and costs</a:t>
            </a:r>
          </a:p>
          <a:p>
            <a:r>
              <a:rPr lang="en-IN" dirty="0"/>
              <a:t>Maximum profit – when difference between TR and TC is greatest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94810E-0403-433F-9EB9-74C78DDA3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4" t="61081" r="59113" b="11092"/>
          <a:stretch/>
        </p:blipFill>
        <p:spPr>
          <a:xfrm>
            <a:off x="3185824" y="2993922"/>
            <a:ext cx="5676611" cy="38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1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9773-4125-4B42-90D1-414492A8D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Normal and Supernormal Profits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D4D15-9250-4160-B150-DDD4CA689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Profits = TR – TC</a:t>
            </a:r>
          </a:p>
          <a:p>
            <a:r>
              <a:rPr lang="en-IN" dirty="0"/>
              <a:t>Economic profit considers implicit and explicit cost</a:t>
            </a:r>
          </a:p>
          <a:p>
            <a:r>
              <a:rPr lang="en-IN" dirty="0"/>
              <a:t>Accounting profit considers only explicit cost</a:t>
            </a:r>
          </a:p>
          <a:p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4C279A-0E05-4070-AEE1-A96FA3D9D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058124"/>
              </p:ext>
            </p:extLst>
          </p:nvPr>
        </p:nvGraphicFramePr>
        <p:xfrm>
          <a:off x="1279832" y="3595601"/>
          <a:ext cx="10046930" cy="2493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386">
                  <a:extLst>
                    <a:ext uri="{9D8B030D-6E8A-4147-A177-3AD203B41FA5}">
                      <a16:colId xmlns:a16="http://schemas.microsoft.com/office/drawing/2014/main" val="3884761646"/>
                    </a:ext>
                  </a:extLst>
                </a:gridCol>
                <a:gridCol w="2009386">
                  <a:extLst>
                    <a:ext uri="{9D8B030D-6E8A-4147-A177-3AD203B41FA5}">
                      <a16:colId xmlns:a16="http://schemas.microsoft.com/office/drawing/2014/main" val="2351860206"/>
                    </a:ext>
                  </a:extLst>
                </a:gridCol>
                <a:gridCol w="2009386">
                  <a:extLst>
                    <a:ext uri="{9D8B030D-6E8A-4147-A177-3AD203B41FA5}">
                      <a16:colId xmlns:a16="http://schemas.microsoft.com/office/drawing/2014/main" val="3702168531"/>
                    </a:ext>
                  </a:extLst>
                </a:gridCol>
                <a:gridCol w="2009386">
                  <a:extLst>
                    <a:ext uri="{9D8B030D-6E8A-4147-A177-3AD203B41FA5}">
                      <a16:colId xmlns:a16="http://schemas.microsoft.com/office/drawing/2014/main" val="3523983074"/>
                    </a:ext>
                  </a:extLst>
                </a:gridCol>
                <a:gridCol w="2009386">
                  <a:extLst>
                    <a:ext uri="{9D8B030D-6E8A-4147-A177-3AD203B41FA5}">
                      <a16:colId xmlns:a16="http://schemas.microsoft.com/office/drawing/2014/main" val="1742578942"/>
                    </a:ext>
                  </a:extLst>
                </a:gridCol>
              </a:tblGrid>
              <a:tr h="30913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Company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Company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Company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193759"/>
                  </a:ext>
                </a:extLst>
              </a:tr>
              <a:tr h="309134">
                <a:tc>
                  <a:txBody>
                    <a:bodyPr/>
                    <a:lstStyle/>
                    <a:p>
                      <a:r>
                        <a:rPr lang="en-IN" dirty="0"/>
                        <a:t>Laptop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$110,000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$90,000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dirty="0"/>
                        <a:t>Accounting </a:t>
                      </a:r>
                    </a:p>
                    <a:p>
                      <a:pPr algn="ctr"/>
                      <a:r>
                        <a:rPr lang="en-IN" dirty="0"/>
                        <a:t>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132605"/>
                  </a:ext>
                </a:extLst>
              </a:tr>
              <a:tr h="309134">
                <a:tc>
                  <a:txBody>
                    <a:bodyPr/>
                    <a:lstStyle/>
                    <a:p>
                      <a:r>
                        <a:rPr lang="en-IN" dirty="0"/>
                        <a:t>Tablet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$100,000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56112"/>
                  </a:ext>
                </a:extLst>
              </a:tr>
              <a:tr h="695551">
                <a:tc>
                  <a:txBody>
                    <a:bodyPr/>
                    <a:lstStyle/>
                    <a:p>
                      <a:r>
                        <a:rPr lang="en-IN" sz="2000" b="1" dirty="0"/>
                        <a:t>Economic Profit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$0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$10,000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- $10,000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929725"/>
                  </a:ext>
                </a:extLst>
              </a:tr>
              <a:tr h="695551">
                <a:tc>
                  <a:txBody>
                    <a:bodyPr/>
                    <a:lstStyle/>
                    <a:p>
                      <a:endParaRPr lang="en-IN" sz="20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Normal Profit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Super normal Profit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Loss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660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EADF83-DBD5-4DE0-9038-58D7923B0193}"/>
              </a:ext>
            </a:extLst>
          </p:cNvPr>
          <p:cNvSpPr txBox="1"/>
          <p:nvPr/>
        </p:nvSpPr>
        <p:spPr>
          <a:xfrm>
            <a:off x="1143000" y="6248400"/>
            <a:ext cx="8307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When a firm makes normal profit, we say the economic profits are zero.</a:t>
            </a:r>
          </a:p>
        </p:txBody>
      </p:sp>
    </p:spTree>
    <p:extLst>
      <p:ext uri="{BB962C8B-B14F-4D97-AF65-F5344CB8AC3E}">
        <p14:creationId xmlns:p14="http://schemas.microsoft.com/office/powerpoint/2010/main" val="317094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5CE38-A443-4416-99B6-323137BC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14" y="339213"/>
            <a:ext cx="10676658" cy="5756787"/>
          </a:xfrm>
        </p:spPr>
        <p:txBody>
          <a:bodyPr/>
          <a:lstStyle/>
          <a:p>
            <a:r>
              <a:rPr lang="en-IN" dirty="0"/>
              <a:t>Normal profit – profit that resources used in the firm could have made in their next best alternative.</a:t>
            </a:r>
          </a:p>
          <a:p>
            <a:r>
              <a:rPr lang="en-IN" dirty="0"/>
              <a:t>Normal profit is a situation where a firm makes sufficient revenue to cover its total costs and remain competitive in the industry.</a:t>
            </a:r>
          </a:p>
          <a:p>
            <a:r>
              <a:rPr lang="en-IN" dirty="0"/>
              <a:t>In measuring normal profits, we include opportunity cost(implicit costs).</a:t>
            </a:r>
          </a:p>
          <a:p>
            <a:r>
              <a:rPr lang="en-IN" dirty="0"/>
              <a:t>If a firm fails to earn normal profits, it would stop producing in the LR.</a:t>
            </a:r>
          </a:p>
          <a:p>
            <a:r>
              <a:rPr lang="en-IN" dirty="0"/>
              <a:t>Firms resources would be put to better use for producing other goods and services where normal profits could be earned.</a:t>
            </a:r>
          </a:p>
          <a:p>
            <a:r>
              <a:rPr lang="en-IN" dirty="0"/>
              <a:t>Normal profits must be earned to keep FOP in present use.</a:t>
            </a:r>
          </a:p>
          <a:p>
            <a:r>
              <a:rPr lang="en-IN" dirty="0"/>
              <a:t>It is the minimum return an entrepreneur would be willing to accept to remain in the business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509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7C4B4-3E53-44C7-90B0-3EF941E6E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6" y="324465"/>
            <a:ext cx="10691406" cy="5771535"/>
          </a:xfrm>
        </p:spPr>
        <p:txBody>
          <a:bodyPr/>
          <a:lstStyle/>
          <a:p>
            <a:r>
              <a:rPr lang="en-IN" dirty="0"/>
              <a:t>Supernormal Profits/ Pure Profits/ Abnormal Profits</a:t>
            </a:r>
          </a:p>
          <a:p>
            <a:r>
              <a:rPr lang="en-IN" dirty="0"/>
              <a:t>Profits over and above normal profits</a:t>
            </a:r>
          </a:p>
          <a:p>
            <a:r>
              <a:rPr lang="en-IN" dirty="0"/>
              <a:t>Normal Profit       TR = TC</a:t>
            </a:r>
          </a:p>
          <a:p>
            <a:r>
              <a:rPr lang="en-IN" dirty="0"/>
              <a:t>Supernormal Profits        TR &gt; TC</a:t>
            </a:r>
          </a:p>
          <a:p>
            <a:pPr marL="45720" indent="0">
              <a:buNone/>
            </a:pPr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E6DC0-FCF3-4D2D-93CF-217616B81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87" t="30098" r="23912" b="13100"/>
          <a:stretch/>
        </p:blipFill>
        <p:spPr>
          <a:xfrm>
            <a:off x="5427406" y="721048"/>
            <a:ext cx="6764594" cy="613695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EDD857-B135-1F69-6192-F48A31B3FB2A}"/>
              </a:ext>
            </a:extLst>
          </p:cNvPr>
          <p:cNvCxnSpPr/>
          <p:nvPr/>
        </p:nvCxnSpPr>
        <p:spPr>
          <a:xfrm>
            <a:off x="2286000" y="1445342"/>
            <a:ext cx="2359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3EE441-2B04-0AD2-AF2F-6071A5014F7F}"/>
              </a:ext>
            </a:extLst>
          </p:cNvPr>
          <p:cNvCxnSpPr>
            <a:cxnSpLocks/>
          </p:cNvCxnSpPr>
          <p:nvPr/>
        </p:nvCxnSpPr>
        <p:spPr>
          <a:xfrm>
            <a:off x="3028335" y="1966452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90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5EA5D-792D-4D9F-8AB9-484CBC66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48" y="240891"/>
            <a:ext cx="9875520" cy="658761"/>
          </a:xfrm>
        </p:spPr>
        <p:txBody>
          <a:bodyPr>
            <a:normAutofit fontScale="90000"/>
          </a:bodyPr>
          <a:lstStyle/>
          <a:p>
            <a:r>
              <a:rPr lang="en-IN" dirty="0"/>
              <a:t>Profit Maximisation Rule – MC= MR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320D0-A59D-48F6-8F2B-16B6E658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48" y="899651"/>
            <a:ext cx="11705304" cy="5717457"/>
          </a:xfrm>
        </p:spPr>
        <p:txBody>
          <a:bodyPr/>
          <a:lstStyle/>
          <a:p>
            <a:r>
              <a:rPr lang="en-IN" dirty="0"/>
              <a:t>MC and MR – used to find profit maximisation level of output</a:t>
            </a:r>
          </a:p>
          <a:p>
            <a:r>
              <a:rPr lang="en-IN" dirty="0"/>
              <a:t>MC – additional cost of extra unit of output produced</a:t>
            </a:r>
          </a:p>
          <a:p>
            <a:r>
              <a:rPr lang="en-IN" dirty="0"/>
              <a:t>MR – additional revenue from extra unit of sales</a:t>
            </a:r>
          </a:p>
          <a:p>
            <a:r>
              <a:rPr lang="en-IN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C060C-B181-4E73-9389-80B00E7DB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76" t="23428" r="25121" b="35692"/>
          <a:stretch/>
        </p:blipFill>
        <p:spPr>
          <a:xfrm>
            <a:off x="-1" y="2359742"/>
            <a:ext cx="6681019" cy="4504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CF1C9E-4904-42FF-9183-8A803EB5F0EE}"/>
              </a:ext>
            </a:extLst>
          </p:cNvPr>
          <p:cNvSpPr txBox="1"/>
          <p:nvPr/>
        </p:nvSpPr>
        <p:spPr>
          <a:xfrm>
            <a:off x="6910848" y="2031772"/>
            <a:ext cx="48079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Marginal profit – extra profit made from producing extra unit of output</a:t>
            </a:r>
          </a:p>
          <a:p>
            <a:endParaRPr lang="en-IN" sz="2000" b="1" dirty="0"/>
          </a:p>
          <a:p>
            <a:r>
              <a:rPr lang="en-IN" sz="2000" b="1" dirty="0"/>
              <a:t>Marginal profit = MR – MC</a:t>
            </a:r>
          </a:p>
          <a:p>
            <a:endParaRPr lang="en-IN" sz="2000" b="1" dirty="0"/>
          </a:p>
          <a:p>
            <a:r>
              <a:rPr lang="en-IN" sz="2000" b="1" dirty="0"/>
              <a:t>So long as firm can make additional profit by producing extra unit of output it will carry on expanding</a:t>
            </a:r>
          </a:p>
          <a:p>
            <a:endParaRPr lang="en-IN" sz="2000" b="1" dirty="0"/>
          </a:p>
          <a:p>
            <a:r>
              <a:rPr lang="en-IN" sz="2000" b="1" dirty="0"/>
              <a:t>When producing extra unit yields a loss (Marginal profit is negative) firm will stop production</a:t>
            </a:r>
          </a:p>
          <a:p>
            <a:endParaRPr lang="en-IN" sz="2000" b="1" dirty="0"/>
          </a:p>
          <a:p>
            <a:r>
              <a:rPr lang="en-IN" sz="2000" b="1" dirty="0"/>
              <a:t>Profits will be maximised at output level where MC=MR</a:t>
            </a:r>
          </a:p>
        </p:txBody>
      </p:sp>
    </p:spTree>
    <p:extLst>
      <p:ext uri="{BB962C8B-B14F-4D97-AF65-F5344CB8AC3E}">
        <p14:creationId xmlns:p14="http://schemas.microsoft.com/office/powerpoint/2010/main" val="3500316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4DA7-512D-4E44-9D52-551A13F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5" y="280219"/>
            <a:ext cx="9875520" cy="481781"/>
          </a:xfrm>
        </p:spPr>
        <p:txBody>
          <a:bodyPr>
            <a:normAutofit fontScale="90000"/>
          </a:bodyPr>
          <a:lstStyle/>
          <a:p>
            <a:r>
              <a:rPr lang="en-IN" dirty="0"/>
              <a:t>Cost and Revenue curves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983B60-F323-4B5C-A783-CE2EF5082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260" t="18852" r="29216" b="8357"/>
          <a:stretch/>
        </p:blipFill>
        <p:spPr>
          <a:xfrm>
            <a:off x="0" y="762000"/>
            <a:ext cx="3819832" cy="612453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1F1223-153B-403D-8A4E-0113005393E5}"/>
              </a:ext>
            </a:extLst>
          </p:cNvPr>
          <p:cNvSpPr txBox="1"/>
          <p:nvPr/>
        </p:nvSpPr>
        <p:spPr>
          <a:xfrm>
            <a:off x="4262284" y="870155"/>
            <a:ext cx="76396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TR and TC curves</a:t>
            </a:r>
          </a:p>
          <a:p>
            <a:r>
              <a:rPr lang="en-IN" sz="2000" b="1" dirty="0"/>
              <a:t>Assumption – Firm receives same price (Demand is perfectly elastic)</a:t>
            </a:r>
          </a:p>
          <a:p>
            <a:r>
              <a:rPr lang="en-IN" sz="2000" b="1" dirty="0"/>
              <a:t>i.e. D = AR = MR</a:t>
            </a:r>
          </a:p>
          <a:p>
            <a:r>
              <a:rPr lang="en-IN" sz="2000" b="1" dirty="0"/>
              <a:t>TR curve increases at constant rate</a:t>
            </a:r>
          </a:p>
          <a:p>
            <a:endParaRPr lang="en-IN" sz="2000" b="1" dirty="0"/>
          </a:p>
          <a:p>
            <a:r>
              <a:rPr lang="en-IN" sz="2000" b="1" dirty="0"/>
              <a:t>Between O and B – TC &gt; TR – Loss</a:t>
            </a:r>
          </a:p>
          <a:p>
            <a:r>
              <a:rPr lang="en-IN" sz="2000" b="1" dirty="0"/>
              <a:t>At B (first break even point) – TR=TC – Normal profit</a:t>
            </a:r>
          </a:p>
          <a:p>
            <a:r>
              <a:rPr lang="en-IN" sz="2000" b="1" dirty="0"/>
              <a:t>Between B and D – TR &gt; TC – Super-normal profits</a:t>
            </a:r>
          </a:p>
          <a:p>
            <a:r>
              <a:rPr lang="en-IN" sz="2000" b="1" dirty="0"/>
              <a:t>At C – Difference between TR and TC is greatest – Profit maximisation</a:t>
            </a:r>
          </a:p>
          <a:p>
            <a:r>
              <a:rPr lang="en-IN" sz="2000" b="1" dirty="0"/>
              <a:t>Beyond C – profits will start to decline</a:t>
            </a:r>
          </a:p>
          <a:p>
            <a:r>
              <a:rPr lang="en-IN" sz="2000" b="1" dirty="0"/>
              <a:t>At D (second break even point) – TR = TC – maximum level of output firm can produce without making a loss</a:t>
            </a:r>
          </a:p>
          <a:p>
            <a:r>
              <a:rPr lang="en-IN" sz="2000" b="1" dirty="0"/>
              <a:t>D is sales maximisation point</a:t>
            </a:r>
          </a:p>
          <a:p>
            <a:endParaRPr lang="en-IN" sz="2000" b="1" dirty="0"/>
          </a:p>
          <a:p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057915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A998DD6D-9CE5-47F6-A761-BA76E13B1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60" t="56947" r="29216" b="8357"/>
          <a:stretch/>
        </p:blipFill>
        <p:spPr>
          <a:xfrm>
            <a:off x="-1" y="-1"/>
            <a:ext cx="4728115" cy="36133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5C3681-1244-41F8-829A-F9FDBFE0DC18}"/>
              </a:ext>
            </a:extLst>
          </p:cNvPr>
          <p:cNvSpPr txBox="1"/>
          <p:nvPr/>
        </p:nvSpPr>
        <p:spPr>
          <a:xfrm>
            <a:off x="4728114" y="294968"/>
            <a:ext cx="7085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MC and MR curves</a:t>
            </a:r>
          </a:p>
          <a:p>
            <a:r>
              <a:rPr lang="en-IN" sz="2000" b="1" dirty="0"/>
              <a:t>OC – Profit maximisation level of output – MC=MR</a:t>
            </a:r>
          </a:p>
          <a:p>
            <a:r>
              <a:rPr lang="en-IN" sz="2000" b="1" dirty="0"/>
              <a:t>Right of OC – MC &gt; MR – firm makes loss on extra unit produced, total profit starts falling, output reduced</a:t>
            </a:r>
          </a:p>
          <a:p>
            <a:r>
              <a:rPr lang="en-IN" sz="2000" b="1" dirty="0"/>
              <a:t>Left of OC – MC &lt; MR – firm makes profit on extra unit produced, expand output</a:t>
            </a:r>
          </a:p>
          <a:p>
            <a:endParaRPr lang="en-IN" sz="2000" b="1" dirty="0"/>
          </a:p>
          <a:p>
            <a:r>
              <a:rPr lang="en-IN" sz="2000" b="1" dirty="0"/>
              <a:t>At A also, MC=MR</a:t>
            </a:r>
          </a:p>
          <a:p>
            <a:r>
              <a:rPr lang="en-IN" sz="2000" b="1" dirty="0"/>
              <a:t>Not always MC  starts above MR at initial level of output</a:t>
            </a:r>
          </a:p>
          <a:p>
            <a:r>
              <a:rPr lang="en-IN" sz="2000" b="1" dirty="0"/>
              <a:t>If it happens first intersection point of two curves (MC= MR) is not profit maximisation point</a:t>
            </a:r>
          </a:p>
          <a:p>
            <a:endParaRPr lang="en-IN" sz="2000" b="1" dirty="0"/>
          </a:p>
          <a:p>
            <a:r>
              <a:rPr lang="en-IN" sz="2000" b="1" dirty="0"/>
              <a:t>For profit maximisation two conditions to fulfil:</a:t>
            </a:r>
          </a:p>
          <a:p>
            <a:r>
              <a:rPr lang="en-IN" sz="2000" b="1" dirty="0"/>
              <a:t>MC is rising</a:t>
            </a:r>
          </a:p>
          <a:p>
            <a:r>
              <a:rPr lang="en-IN" sz="2000" b="1" dirty="0"/>
              <a:t>MC = MR</a:t>
            </a:r>
          </a:p>
          <a:p>
            <a:endParaRPr lang="en-IN" sz="2000" b="1" dirty="0"/>
          </a:p>
          <a:p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59960484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1782</TotalTime>
  <Words>1488</Words>
  <Application>Microsoft Office PowerPoint</Application>
  <PresentationFormat>Widescreen</PresentationFormat>
  <Paragraphs>205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Corbel</vt:lpstr>
      <vt:lpstr>Basis</vt:lpstr>
      <vt:lpstr>Ch 7  Profits &amp; losses</vt:lpstr>
      <vt:lpstr>Learning Objectives</vt:lpstr>
      <vt:lpstr>Profit</vt:lpstr>
      <vt:lpstr>Normal and Supernormal Profits</vt:lpstr>
      <vt:lpstr>PowerPoint Presentation</vt:lpstr>
      <vt:lpstr>PowerPoint Presentation</vt:lpstr>
      <vt:lpstr>Profit Maximisation Rule – MC= MR</vt:lpstr>
      <vt:lpstr>Cost and Revenue curves</vt:lpstr>
      <vt:lpstr>PowerPoint Presentation</vt:lpstr>
      <vt:lpstr>Shift in Cost and Revenue curves</vt:lpstr>
      <vt:lpstr>PowerPoint Presentation</vt:lpstr>
      <vt:lpstr>PowerPoint Presentation</vt:lpstr>
      <vt:lpstr>Shutdown points in SR and LR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7  Profits</dc:title>
  <dc:creator>shabi zaidi</dc:creator>
  <cp:lastModifiedBy>shabi zaidi</cp:lastModifiedBy>
  <cp:revision>50</cp:revision>
  <dcterms:created xsi:type="dcterms:W3CDTF">2021-06-06T09:13:41Z</dcterms:created>
  <dcterms:modified xsi:type="dcterms:W3CDTF">2022-11-23T07:44:59Z</dcterms:modified>
</cp:coreProperties>
</file>