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4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C1FBB-6208-4D53-B82D-BF688C4D161B}" type="datetimeFigureOut">
              <a:rPr lang="en-IN" smtClean="0"/>
              <a:t>01-12-2022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07E2E-C00B-4784-86A4-65B283E690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6306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07E2E-C00B-4784-86A4-65B283E690C6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2800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07E2E-C00B-4784-86A4-65B283E690C6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5129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07E2E-C00B-4784-86A4-65B283E690C6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5214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F986-8E48-4BEA-ABA5-0352CE2EECB5}" type="datetimeFigureOut">
              <a:rPr lang="en-IN" smtClean="0"/>
              <a:t>01-12-2022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89AE-029C-46A7-B855-2DA2F099F5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839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F986-8E48-4BEA-ABA5-0352CE2EECB5}" type="datetimeFigureOut">
              <a:rPr lang="en-IN" smtClean="0"/>
              <a:t>01-12-2022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89AE-029C-46A7-B855-2DA2F099F5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8253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F986-8E48-4BEA-ABA5-0352CE2EECB5}" type="datetimeFigureOut">
              <a:rPr lang="en-IN" smtClean="0"/>
              <a:t>01-12-2022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89AE-029C-46A7-B855-2DA2F099F5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1813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F986-8E48-4BEA-ABA5-0352CE2EECB5}" type="datetimeFigureOut">
              <a:rPr lang="en-IN" smtClean="0"/>
              <a:t>01-12-2022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89AE-029C-46A7-B855-2DA2F099F5DB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7953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F986-8E48-4BEA-ABA5-0352CE2EECB5}" type="datetimeFigureOut">
              <a:rPr lang="en-IN" smtClean="0"/>
              <a:t>01-12-2022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89AE-029C-46A7-B855-2DA2F099F5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5053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F986-8E48-4BEA-ABA5-0352CE2EECB5}" type="datetimeFigureOut">
              <a:rPr lang="en-IN" smtClean="0"/>
              <a:t>01-12-2022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89AE-029C-46A7-B855-2DA2F099F5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4197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F986-8E48-4BEA-ABA5-0352CE2EECB5}" type="datetimeFigureOut">
              <a:rPr lang="en-IN" smtClean="0"/>
              <a:t>01-12-2022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89AE-029C-46A7-B855-2DA2F099F5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3681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F986-8E48-4BEA-ABA5-0352CE2EECB5}" type="datetimeFigureOut">
              <a:rPr lang="en-IN" smtClean="0"/>
              <a:t>01-12-2022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89AE-029C-46A7-B855-2DA2F099F5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3436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F986-8E48-4BEA-ABA5-0352CE2EECB5}" type="datetimeFigureOut">
              <a:rPr lang="en-IN" smtClean="0"/>
              <a:t>01-12-2022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89AE-029C-46A7-B855-2DA2F099F5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775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F986-8E48-4BEA-ABA5-0352CE2EECB5}" type="datetimeFigureOut">
              <a:rPr lang="en-IN" smtClean="0"/>
              <a:t>01-12-2022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89AE-029C-46A7-B855-2DA2F099F5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0567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F986-8E48-4BEA-ABA5-0352CE2EECB5}" type="datetimeFigureOut">
              <a:rPr lang="en-IN" smtClean="0"/>
              <a:t>01-12-2022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89AE-029C-46A7-B855-2DA2F099F5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609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F986-8E48-4BEA-ABA5-0352CE2EECB5}" type="datetimeFigureOut">
              <a:rPr lang="en-IN" smtClean="0"/>
              <a:t>01-12-2022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89AE-029C-46A7-B855-2DA2F099F5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674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F986-8E48-4BEA-ABA5-0352CE2EECB5}" type="datetimeFigureOut">
              <a:rPr lang="en-IN" smtClean="0"/>
              <a:t>01-12-2022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89AE-029C-46A7-B855-2DA2F099F5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819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F986-8E48-4BEA-ABA5-0352CE2EECB5}" type="datetimeFigureOut">
              <a:rPr lang="en-IN" smtClean="0"/>
              <a:t>01-12-2022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89AE-029C-46A7-B855-2DA2F099F5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5550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F986-8E48-4BEA-ABA5-0352CE2EECB5}" type="datetimeFigureOut">
              <a:rPr lang="en-IN" smtClean="0"/>
              <a:t>01-12-2022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89AE-029C-46A7-B855-2DA2F099F5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326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F986-8E48-4BEA-ABA5-0352CE2EECB5}" type="datetimeFigureOut">
              <a:rPr lang="en-IN" smtClean="0"/>
              <a:t>01-12-2022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89AE-029C-46A7-B855-2DA2F099F5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517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F986-8E48-4BEA-ABA5-0352CE2EECB5}" type="datetimeFigureOut">
              <a:rPr lang="en-IN" smtClean="0"/>
              <a:t>01-12-2022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89AE-029C-46A7-B855-2DA2F099F5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983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1F986-8E48-4BEA-ABA5-0352CE2EECB5}" type="datetimeFigureOut">
              <a:rPr lang="en-IN" smtClean="0"/>
              <a:t>01-12-2022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989AE-029C-46A7-B855-2DA2F099F5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9981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0B727-0370-4E4B-94A1-79EEF232A6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Ch 8 </a:t>
            </a:r>
            <a:br>
              <a:rPr lang="en-IN" dirty="0"/>
            </a:br>
            <a:r>
              <a:rPr lang="en-IN" dirty="0"/>
              <a:t>Efficiency</a:t>
            </a:r>
          </a:p>
        </p:txBody>
      </p:sp>
    </p:spTree>
    <p:extLst>
      <p:ext uri="{BB962C8B-B14F-4D97-AF65-F5344CB8AC3E}">
        <p14:creationId xmlns:p14="http://schemas.microsoft.com/office/powerpoint/2010/main" val="413891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759E02-7B90-4F69-8B72-ECBC63C8D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84" t="19770" r="44476" b="27516"/>
          <a:stretch/>
        </p:blipFill>
        <p:spPr>
          <a:xfrm>
            <a:off x="0" y="0"/>
            <a:ext cx="6694926" cy="49554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04EEAD-DE4C-411A-A473-A680CB5E1C65}"/>
              </a:ext>
            </a:extLst>
          </p:cNvPr>
          <p:cNvSpPr txBox="1"/>
          <p:nvPr/>
        </p:nvSpPr>
        <p:spPr>
          <a:xfrm>
            <a:off x="6843252" y="250724"/>
            <a:ext cx="51471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Productive efficiency in economy – occurs when it is producing on its PPF curve</a:t>
            </a:r>
          </a:p>
          <a:p>
            <a:endParaRPr lang="en-US" sz="2800" b="1" dirty="0"/>
          </a:p>
          <a:p>
            <a:r>
              <a:rPr lang="en-US" sz="2800" b="1" dirty="0"/>
              <a:t>If all firms produce at lowest average cost economy will be producing at PPF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06166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9EC4C-35D2-4EB9-BF84-8174B9325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203" y="0"/>
            <a:ext cx="10353761" cy="1326321"/>
          </a:xfrm>
        </p:spPr>
        <p:txBody>
          <a:bodyPr/>
          <a:lstStyle/>
          <a:p>
            <a:r>
              <a:rPr lang="en-US" dirty="0"/>
              <a:t>Dynamic efficiency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40BF6-9D6F-4DF6-8146-A27736392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8" y="1042737"/>
            <a:ext cx="11769212" cy="5653031"/>
          </a:xfrm>
        </p:spPr>
        <p:txBody>
          <a:bodyPr>
            <a:normAutofit/>
          </a:bodyPr>
          <a:lstStyle/>
          <a:p>
            <a:r>
              <a:rPr lang="en-US" sz="2800" dirty="0"/>
              <a:t>When resources are allocated efficiently overtime</a:t>
            </a:r>
          </a:p>
          <a:p>
            <a:r>
              <a:rPr lang="en-US" sz="2800" dirty="0"/>
              <a:t>Productive &amp; allocative efficiency – static efficiency – at a point of time</a:t>
            </a:r>
          </a:p>
          <a:p>
            <a:r>
              <a:rPr lang="en-US" sz="2800" dirty="0"/>
              <a:t>E.g. </a:t>
            </a:r>
          </a:p>
          <a:p>
            <a:r>
              <a:rPr lang="en-US" sz="2800" dirty="0"/>
              <a:t>Rate of investment</a:t>
            </a:r>
          </a:p>
          <a:p>
            <a:r>
              <a:rPr lang="en-US" sz="2800" dirty="0"/>
              <a:t>Firms invest - to cut costs or to make new products</a:t>
            </a:r>
          </a:p>
          <a:p>
            <a:r>
              <a:rPr lang="en-US" sz="2800" dirty="0"/>
              <a:t>Investment in – R&amp;D, Machinery/building, training workers</a:t>
            </a:r>
          </a:p>
          <a:p>
            <a:r>
              <a:rPr lang="en-US" sz="2800" dirty="0"/>
              <a:t>Determinant of rate of investment – Demand of consumers, interest rate, past profits 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986810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66AB1-8BC0-4D1A-B0AA-F6AD14B9A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8" y="294968"/>
            <a:ext cx="11621729" cy="6268064"/>
          </a:xfrm>
        </p:spPr>
        <p:txBody>
          <a:bodyPr>
            <a:normAutofit/>
          </a:bodyPr>
          <a:lstStyle/>
          <a:p>
            <a:r>
              <a:rPr lang="en-US" sz="2800" dirty="0"/>
              <a:t>Dynamic inefficiency – firms fail to take into account all the future costs and benefits of investment</a:t>
            </a:r>
          </a:p>
          <a:p>
            <a:endParaRPr lang="en-US" sz="2800" dirty="0"/>
          </a:p>
          <a:p>
            <a:r>
              <a:rPr lang="en-US" sz="2800" dirty="0"/>
              <a:t>R&amp;D – takes long time before investment is repaid</a:t>
            </a:r>
          </a:p>
          <a:p>
            <a:r>
              <a:rPr lang="en-US" sz="2800" dirty="0"/>
              <a:t>Underinvestment in R&amp;D</a:t>
            </a:r>
          </a:p>
          <a:p>
            <a:r>
              <a:rPr lang="en-US" sz="2800" dirty="0"/>
              <a:t>Reduce the pace of innovation</a:t>
            </a:r>
          </a:p>
          <a:p>
            <a:endParaRPr lang="en-US" sz="2800" dirty="0"/>
          </a:p>
          <a:p>
            <a:r>
              <a:rPr lang="en-US" sz="2800" dirty="0"/>
              <a:t>Training of workers – firms attract trained workers from other firms </a:t>
            </a:r>
          </a:p>
          <a:p>
            <a:r>
              <a:rPr lang="en-US" sz="2800" dirty="0"/>
              <a:t>Underinvestment in training of workers.</a:t>
            </a: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75834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970370-4E6A-4EB9-9639-0255BF98AD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0" t="24719" r="59718" b="19125"/>
          <a:stretch/>
        </p:blipFill>
        <p:spPr>
          <a:xfrm>
            <a:off x="-103239" y="0"/>
            <a:ext cx="5525730" cy="51324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426012-9784-4148-8C90-A8E855B834AC}"/>
              </a:ext>
            </a:extLst>
          </p:cNvPr>
          <p:cNvSpPr txBox="1"/>
          <p:nvPr/>
        </p:nvSpPr>
        <p:spPr>
          <a:xfrm>
            <a:off x="5707626" y="191729"/>
            <a:ext cx="61205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2800" b="1" dirty="0"/>
              <a:t>LRAC1 (2010) </a:t>
            </a:r>
          </a:p>
          <a:p>
            <a:r>
              <a:rPr lang="en-US" sz="2800" b="1" dirty="0"/>
              <a:t>LRAC2 (2018)</a:t>
            </a:r>
          </a:p>
          <a:p>
            <a:endParaRPr lang="en-US" sz="2800" b="1" dirty="0"/>
          </a:p>
          <a:p>
            <a:r>
              <a:rPr lang="en-US" sz="2800" b="1" dirty="0"/>
              <a:t>When firms are dynamically efficient LRAC falls</a:t>
            </a:r>
          </a:p>
          <a:p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2207096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86DB8-B000-4434-A72C-30CD99412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en-US" dirty="0"/>
              <a:t>X - Inefficiency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D75F8-EF63-43B6-B057-D9A1FDEFD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84" y="1048927"/>
            <a:ext cx="11872451" cy="5661589"/>
          </a:xfrm>
        </p:spPr>
        <p:txBody>
          <a:bodyPr>
            <a:normAutofit/>
          </a:bodyPr>
          <a:lstStyle/>
          <a:p>
            <a:r>
              <a:rPr lang="en-US" sz="3200" dirty="0"/>
              <a:t>Organizational slack </a:t>
            </a:r>
          </a:p>
          <a:p>
            <a:r>
              <a:rPr lang="en-US" sz="3200" dirty="0"/>
              <a:t>Type of productive inefficiency</a:t>
            </a:r>
          </a:p>
          <a:p>
            <a:r>
              <a:rPr lang="en-US" sz="3200" dirty="0"/>
              <a:t>Firm is not producing at the lowest possible cost for a given level output</a:t>
            </a:r>
          </a:p>
          <a:p>
            <a:r>
              <a:rPr lang="en-US" sz="3200" dirty="0"/>
              <a:t>Firm operating within boundary but not on the boundary</a:t>
            </a:r>
          </a:p>
          <a:p>
            <a:r>
              <a:rPr lang="en-US" sz="3200" dirty="0"/>
              <a:t>Difference between actual average cost and possible cost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815848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71E76C-9DA6-4EFF-9833-81E5F4572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06" t="48287" r="59234" b="9657"/>
          <a:stretch/>
        </p:blipFill>
        <p:spPr>
          <a:xfrm>
            <a:off x="0" y="0"/>
            <a:ext cx="6531723" cy="56147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5D8D7B-D5F2-4EE8-B468-F0046D32C3CE}"/>
              </a:ext>
            </a:extLst>
          </p:cNvPr>
          <p:cNvSpPr txBox="1"/>
          <p:nvPr/>
        </p:nvSpPr>
        <p:spPr>
          <a:xfrm>
            <a:off x="6681019" y="117987"/>
            <a:ext cx="52799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OB – AC is OG – X- inefficient</a:t>
            </a:r>
          </a:p>
          <a:p>
            <a:r>
              <a:rPr lang="en-US" dirty="0"/>
              <a:t>Operating within the boundary</a:t>
            </a:r>
          </a:p>
          <a:p>
            <a:endParaRPr lang="en-US" dirty="0"/>
          </a:p>
          <a:p>
            <a:r>
              <a:rPr lang="en-US" dirty="0"/>
              <a:t>Output OC – AC is OF – productive inefficiency but not X – inefficiency</a:t>
            </a:r>
          </a:p>
          <a:p>
            <a:endParaRPr lang="en-US" dirty="0"/>
          </a:p>
          <a:p>
            <a:r>
              <a:rPr lang="en-US" dirty="0"/>
              <a:t>Productive efficiency – production at output OA – AC is OE</a:t>
            </a:r>
          </a:p>
          <a:p>
            <a:endParaRPr lang="en-US" dirty="0"/>
          </a:p>
          <a:p>
            <a:endParaRPr lang="en-US" dirty="0"/>
          </a:p>
          <a:p>
            <a:endParaRPr lang="en-IN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A9EA14-3A67-4EEB-9CBF-CDC0AE7BBB88}"/>
              </a:ext>
            </a:extLst>
          </p:cNvPr>
          <p:cNvCxnSpPr/>
          <p:nvPr/>
        </p:nvCxnSpPr>
        <p:spPr>
          <a:xfrm flipH="1">
            <a:off x="1251800" y="3429000"/>
            <a:ext cx="18122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929572F-1344-488B-82C0-6981F0651C64}"/>
              </a:ext>
            </a:extLst>
          </p:cNvPr>
          <p:cNvSpPr txBox="1"/>
          <p:nvPr/>
        </p:nvSpPr>
        <p:spPr>
          <a:xfrm>
            <a:off x="1138989" y="3176337"/>
            <a:ext cx="11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57BFE1-D7E6-4EB0-9EAD-19C38E91FC7E}"/>
              </a:ext>
            </a:extLst>
          </p:cNvPr>
          <p:cNvSpPr txBox="1"/>
          <p:nvPr/>
        </p:nvSpPr>
        <p:spPr>
          <a:xfrm>
            <a:off x="1102504" y="3176337"/>
            <a:ext cx="75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0217610-E058-4368-8F8A-89F01D8605BA}"/>
              </a:ext>
            </a:extLst>
          </p:cNvPr>
          <p:cNvSpPr/>
          <p:nvPr/>
        </p:nvSpPr>
        <p:spPr>
          <a:xfrm>
            <a:off x="2484901" y="2912945"/>
            <a:ext cx="160421" cy="1725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C50AA3-8E7F-4D5E-B715-DF88FF4E9220}"/>
              </a:ext>
            </a:extLst>
          </p:cNvPr>
          <p:cNvCxnSpPr>
            <a:cxnSpLocks/>
          </p:cNvCxnSpPr>
          <p:nvPr/>
        </p:nvCxnSpPr>
        <p:spPr>
          <a:xfrm flipV="1">
            <a:off x="2572097" y="2433740"/>
            <a:ext cx="23493" cy="516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AEBCED-77FE-4EFB-B135-510C4BC0D177}"/>
              </a:ext>
            </a:extLst>
          </p:cNvPr>
          <p:cNvCxnSpPr>
            <a:cxnSpLocks/>
          </p:cNvCxnSpPr>
          <p:nvPr/>
        </p:nvCxnSpPr>
        <p:spPr>
          <a:xfrm flipH="1">
            <a:off x="1316286" y="2333790"/>
            <a:ext cx="11686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6D54F20-407A-44D4-BE76-B326DFB5BE95}"/>
              </a:ext>
            </a:extLst>
          </p:cNvPr>
          <p:cNvSpPr txBox="1"/>
          <p:nvPr/>
        </p:nvSpPr>
        <p:spPr>
          <a:xfrm>
            <a:off x="1068046" y="2149124"/>
            <a:ext cx="75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CFD11FB-2C05-48A6-B5DA-9500813087CA}"/>
              </a:ext>
            </a:extLst>
          </p:cNvPr>
          <p:cNvSpPr/>
          <p:nvPr/>
        </p:nvSpPr>
        <p:spPr>
          <a:xfrm>
            <a:off x="2491168" y="2247536"/>
            <a:ext cx="160421" cy="1725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787436A-7C96-43F5-AB88-59230985CE2B}"/>
              </a:ext>
            </a:extLst>
          </p:cNvPr>
          <p:cNvSpPr/>
          <p:nvPr/>
        </p:nvSpPr>
        <p:spPr>
          <a:xfrm>
            <a:off x="3498975" y="2650874"/>
            <a:ext cx="160421" cy="1725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7989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8CB13-090C-44EF-9B0B-79990EF5F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20" y="232012"/>
            <a:ext cx="11846257" cy="6291618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Reasons for X – inefficiency (not producing at lowest possible AC)</a:t>
            </a:r>
          </a:p>
          <a:p>
            <a:pPr lvl="1"/>
            <a:r>
              <a:rPr lang="en-US" sz="3200" dirty="0"/>
              <a:t>Management poor at controlling costs</a:t>
            </a:r>
          </a:p>
          <a:p>
            <a:pPr lvl="1"/>
            <a:r>
              <a:rPr lang="en-US" sz="3200" dirty="0"/>
              <a:t>Not paying cheapest possible price to suppliers</a:t>
            </a:r>
          </a:p>
          <a:p>
            <a:pPr lvl="1"/>
            <a:r>
              <a:rPr lang="en-US" sz="3200" dirty="0"/>
              <a:t>Employ too many workers/ production sites</a:t>
            </a:r>
          </a:p>
          <a:p>
            <a:pPr lvl="1"/>
            <a:r>
              <a:rPr lang="en-US" sz="3200" dirty="0"/>
              <a:t>Not employing most efficient and profitable equipment.</a:t>
            </a:r>
          </a:p>
          <a:p>
            <a:pPr lvl="1"/>
            <a:r>
              <a:rPr lang="en-US" sz="3200" dirty="0"/>
              <a:t>Stakeholders extract higher benefits</a:t>
            </a:r>
          </a:p>
          <a:p>
            <a:pPr lvl="1"/>
            <a:r>
              <a:rPr lang="en-US" sz="3200" dirty="0"/>
              <a:t>Trade unions negotiate higher rate of pay</a:t>
            </a:r>
          </a:p>
          <a:p>
            <a:pPr lvl="1"/>
            <a:r>
              <a:rPr lang="en-US" sz="3200" dirty="0"/>
              <a:t>Environmental groups pressurize to adopt stricter environment standards</a:t>
            </a:r>
          </a:p>
          <a:p>
            <a:pPr marL="457200" lvl="1" indent="0">
              <a:buNone/>
            </a:pP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807325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F7B8F-6D74-4E7E-95F3-F7CC2EF5A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-100083"/>
            <a:ext cx="10353761" cy="1326321"/>
          </a:xfrm>
        </p:spPr>
        <p:txBody>
          <a:bodyPr/>
          <a:lstStyle/>
          <a:p>
            <a:r>
              <a:rPr lang="en-US" dirty="0"/>
              <a:t>Efficiency and PPF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EDDE3-75AF-43F4-9DBD-5ACE8287D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22355"/>
            <a:ext cx="12192000" cy="5437501"/>
          </a:xfrm>
        </p:spPr>
        <p:txBody>
          <a:bodyPr/>
          <a:lstStyle/>
          <a:p>
            <a:r>
              <a:rPr lang="en-US" dirty="0"/>
              <a:t>PPF – shows combinations of goods produced if all resources fully utilized ( full employment )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1C542D-DFE6-4062-BBE5-240902E28C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30" t="16363" r="24776" b="13861"/>
          <a:stretch/>
        </p:blipFill>
        <p:spPr>
          <a:xfrm>
            <a:off x="0" y="1401548"/>
            <a:ext cx="4708478" cy="54821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953C45-25E0-4437-A13B-062EBCAE0A5F}"/>
              </a:ext>
            </a:extLst>
          </p:cNvPr>
          <p:cNvSpPr txBox="1"/>
          <p:nvPr/>
        </p:nvSpPr>
        <p:spPr>
          <a:xfrm>
            <a:off x="5158854" y="1401548"/>
            <a:ext cx="68102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points on boundary are productively efficient (A, B, C, D)</a:t>
            </a:r>
          </a:p>
          <a:p>
            <a:endParaRPr lang="en-US" dirty="0"/>
          </a:p>
          <a:p>
            <a:r>
              <a:rPr lang="en-US" dirty="0"/>
              <a:t>Inefficiency – produce within PPF</a:t>
            </a:r>
          </a:p>
          <a:p>
            <a:endParaRPr lang="en-US" dirty="0"/>
          </a:p>
          <a:p>
            <a:r>
              <a:rPr lang="en-US" dirty="0"/>
              <a:t>Only one point on boundary is productively efficient</a:t>
            </a:r>
          </a:p>
          <a:p>
            <a:r>
              <a:rPr lang="en-US" dirty="0"/>
              <a:t>Preferences/ utility of consumers is maximized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70327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CCDC57-5905-4466-BFA8-ADFFEF9728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84" t="26654" r="24342" b="11327"/>
          <a:stretch/>
        </p:blipFill>
        <p:spPr>
          <a:xfrm>
            <a:off x="-1" y="0"/>
            <a:ext cx="6780363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867ADE-DB96-473C-8274-F7E8F3C13999}"/>
              </a:ext>
            </a:extLst>
          </p:cNvPr>
          <p:cNvSpPr txBox="1"/>
          <p:nvPr/>
        </p:nvSpPr>
        <p:spPr>
          <a:xfrm>
            <a:off x="6930189" y="160421"/>
            <a:ext cx="47805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Shown by movement of PPF to right</a:t>
            </a:r>
          </a:p>
          <a:p>
            <a:endParaRPr lang="en-US" sz="2800" dirty="0"/>
          </a:p>
          <a:p>
            <a:r>
              <a:rPr lang="en-US" sz="2800" dirty="0"/>
              <a:t>Preferences of present and future consumers are realized</a:t>
            </a:r>
          </a:p>
          <a:p>
            <a:endParaRPr lang="en-US" sz="2800" dirty="0"/>
          </a:p>
          <a:p>
            <a:r>
              <a:rPr lang="en-US" sz="2800" dirty="0"/>
              <a:t>Best outcome depends on the value that consumers put on present and future consumption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181404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6913C1-BD3C-4EF4-968A-023D514F3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30229" cy="6194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6807AC-31E9-487C-A0CF-C883AF03A5C8}"/>
              </a:ext>
            </a:extLst>
          </p:cNvPr>
          <p:cNvSpPr txBox="1"/>
          <p:nvPr/>
        </p:nvSpPr>
        <p:spPr>
          <a:xfrm>
            <a:off x="176981" y="796413"/>
            <a:ext cx="117692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Organisation slack</a:t>
            </a:r>
          </a:p>
          <a:p>
            <a:r>
              <a:rPr lang="en-IN" sz="3200" dirty="0"/>
              <a:t>Arise because a firm fails to minimise its average costs at given level of output</a:t>
            </a:r>
          </a:p>
          <a:p>
            <a:r>
              <a:rPr lang="en-IN" sz="3200" dirty="0"/>
              <a:t>Because of lack of competition in the market, management of firm do not feel threatened by other firms </a:t>
            </a:r>
          </a:p>
          <a:p>
            <a:r>
              <a:rPr lang="en-IN" sz="3200" dirty="0"/>
              <a:t>Managers not focus on keeping costs down</a:t>
            </a:r>
          </a:p>
          <a:p>
            <a:r>
              <a:rPr lang="en-IN" sz="3200" dirty="0"/>
              <a:t>Managers not worry to buy raw materials at lowest cost as long as cost is reasonable and quality of material is suitable.</a:t>
            </a:r>
          </a:p>
        </p:txBody>
      </p:sp>
    </p:spTree>
    <p:extLst>
      <p:ext uri="{BB962C8B-B14F-4D97-AF65-F5344CB8AC3E}">
        <p14:creationId xmlns:p14="http://schemas.microsoft.com/office/powerpoint/2010/main" val="99820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2986C-082F-49F8-A852-849990495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DCCA7-8873-4C95-8FD1-DB844585C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/>
              <a:t>Understand the concept of allocative efficiency, productive efficiency, dynamic efficiency, X-efficiency.</a:t>
            </a:r>
          </a:p>
          <a:p>
            <a:r>
              <a:rPr lang="en-IN" sz="2800" dirty="0"/>
              <a:t>Understand efficiency and inefficiency in different market structures</a:t>
            </a:r>
          </a:p>
          <a:p>
            <a:pPr marL="0" indent="0">
              <a:buNone/>
            </a:pP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4052072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59FBED-71BA-4210-9C20-ED0A876B7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8" t="61712" r="59355" b="30760"/>
          <a:stretch/>
        </p:blipFill>
        <p:spPr>
          <a:xfrm>
            <a:off x="-1" y="0"/>
            <a:ext cx="6740013" cy="8248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0912DB-E848-4287-A027-89BB130E19E3}"/>
              </a:ext>
            </a:extLst>
          </p:cNvPr>
          <p:cNvSpPr txBox="1"/>
          <p:nvPr/>
        </p:nvSpPr>
        <p:spPr>
          <a:xfrm>
            <a:off x="103239" y="929148"/>
            <a:ext cx="118429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Productive efficiency – when production is operating at lowest average cost</a:t>
            </a:r>
          </a:p>
          <a:p>
            <a:r>
              <a:rPr lang="en-IN" sz="2800" dirty="0"/>
              <a:t>Automation enables Nike to produce running shoes using less labour and fewer materials than the production of most running shoes. Nike can produce these shoes at a lower unit cost than previously.</a:t>
            </a:r>
          </a:p>
          <a:p>
            <a:r>
              <a:rPr lang="en-IN" sz="2800" dirty="0"/>
              <a:t>The position on AC curve, will move towards lowest point on AC curve</a:t>
            </a:r>
          </a:p>
          <a:p>
            <a:r>
              <a:rPr lang="en-IN" sz="2800" dirty="0"/>
              <a:t>Move whole AC curve down, due to lower labour cost by 50% because fewer employees are needed.</a:t>
            </a:r>
          </a:p>
          <a:p>
            <a:r>
              <a:rPr lang="en-IN" sz="2800" dirty="0"/>
              <a:t>Variable cost decrease by 20 %, as less material needed to produce each shoe</a:t>
            </a:r>
          </a:p>
          <a:p>
            <a:r>
              <a:rPr lang="en-IN" sz="2800" dirty="0"/>
              <a:t>AC and VC will be lower and so unit costs reduced at all levels of output leading to output being produced at more productive efficient level.</a:t>
            </a:r>
          </a:p>
        </p:txBody>
      </p:sp>
    </p:spTree>
    <p:extLst>
      <p:ext uri="{BB962C8B-B14F-4D97-AF65-F5344CB8AC3E}">
        <p14:creationId xmlns:p14="http://schemas.microsoft.com/office/powerpoint/2010/main" val="2117159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21B0A9-D7E9-4F39-9382-6F184C25FE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11" t="69472" r="59476" b="18694"/>
          <a:stretch/>
        </p:blipFill>
        <p:spPr>
          <a:xfrm>
            <a:off x="0" y="32569"/>
            <a:ext cx="7138219" cy="1392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11A97B-ADE7-4B18-B7A2-73D91254E1C8}"/>
              </a:ext>
            </a:extLst>
          </p:cNvPr>
          <p:cNvSpPr txBox="1"/>
          <p:nvPr/>
        </p:nvSpPr>
        <p:spPr>
          <a:xfrm>
            <a:off x="0" y="1769807"/>
            <a:ext cx="70202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Allocative Efficiency – when scarce resources are used to produce goods that satisfy consumer preference and maximise welfare. </a:t>
            </a:r>
          </a:p>
          <a:p>
            <a:r>
              <a:rPr lang="en-IN" dirty="0"/>
              <a:t>Dynamic efficiency – when resources are allocated efficiently overtime.  </a:t>
            </a:r>
          </a:p>
          <a:p>
            <a:r>
              <a:rPr lang="en-IN" dirty="0"/>
              <a:t>Innovation leads to improvement in range and performance of products</a:t>
            </a:r>
          </a:p>
          <a:p>
            <a:endParaRPr lang="en-IN" dirty="0"/>
          </a:p>
          <a:p>
            <a:r>
              <a:rPr lang="en-IN" dirty="0"/>
              <a:t>Pt A – shows the original combination of </a:t>
            </a:r>
            <a:r>
              <a:rPr lang="en-IN" dirty="0" err="1"/>
              <a:t>flyknit</a:t>
            </a:r>
            <a:r>
              <a:rPr lang="en-IN" dirty="0"/>
              <a:t> and all other running shoes demanded by consumers</a:t>
            </a:r>
          </a:p>
          <a:p>
            <a:r>
              <a:rPr lang="en-IN" dirty="0"/>
              <a:t>It reflects the demand in competitive market. If Pt A most satisfies consumers wants then it is allocatively efficient.</a:t>
            </a:r>
          </a:p>
          <a:p>
            <a:endParaRPr lang="en-IN" dirty="0"/>
          </a:p>
          <a:p>
            <a:r>
              <a:rPr lang="en-IN" dirty="0"/>
              <a:t> 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925790-C6C0-474B-9434-BE148DA78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219" y="2730321"/>
            <a:ext cx="5196502" cy="409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33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A12EDD-CC36-4D0B-8384-7FC08EFC8C90}"/>
              </a:ext>
            </a:extLst>
          </p:cNvPr>
          <p:cNvSpPr txBox="1"/>
          <p:nvPr/>
        </p:nvSpPr>
        <p:spPr>
          <a:xfrm>
            <a:off x="203200" y="232229"/>
            <a:ext cx="1182914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Overtime production techniques used by Nike and Adidas have speed up the supply of shoes to meet rapidly changing consumers need for running shoes</a:t>
            </a:r>
          </a:p>
          <a:p>
            <a:endParaRPr lang="en-IN" sz="2400" dirty="0"/>
          </a:p>
          <a:p>
            <a:r>
              <a:rPr lang="en-IN" sz="2400" dirty="0"/>
              <a:t>Automation in Nike factories, using new automated processes, improved allocative efficiency as the </a:t>
            </a:r>
            <a:r>
              <a:rPr lang="en-IN" sz="2400" dirty="0" err="1"/>
              <a:t>flyknit</a:t>
            </a:r>
            <a:r>
              <a:rPr lang="en-IN" sz="2400" dirty="0"/>
              <a:t> shoes being produced meet consumer needs as shown by growing demand for these products and high price consumers are willing to pay, </a:t>
            </a:r>
          </a:p>
          <a:p>
            <a:r>
              <a:rPr lang="en-IN" sz="2400" dirty="0"/>
              <a:t>App- $130 instead of $75 without the </a:t>
            </a:r>
            <a:r>
              <a:rPr lang="en-IN" sz="2400" dirty="0" err="1"/>
              <a:t>flyknit</a:t>
            </a:r>
            <a:r>
              <a:rPr lang="en-IN" sz="2400" dirty="0"/>
              <a:t> uppers</a:t>
            </a:r>
          </a:p>
          <a:p>
            <a:endParaRPr lang="en-IN" sz="2400" dirty="0"/>
          </a:p>
          <a:p>
            <a:r>
              <a:rPr lang="en-IN" sz="2400" dirty="0"/>
              <a:t>Pt B shows PPF curve moved outwards for Nike shoes as it has innovative automated production technique that have allowed output and consumption to be at B</a:t>
            </a:r>
          </a:p>
          <a:p>
            <a:endParaRPr lang="en-IN" sz="2400" dirty="0"/>
          </a:p>
          <a:p>
            <a:r>
              <a:rPr lang="en-IN" sz="2400" dirty="0"/>
              <a:t>Adidas will be able to produce customer made shoes on the spot to meet the individual needs of consumer</a:t>
            </a:r>
          </a:p>
          <a:p>
            <a:endParaRPr lang="en-IN" sz="2400" dirty="0"/>
          </a:p>
          <a:p>
            <a:r>
              <a:rPr lang="en-IN" sz="2400" dirty="0"/>
              <a:t>Development with use of 3D printing will bring further innovation to meet changing customer needs quickly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992128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BCC1EF-4BC6-4DFC-801D-A607B864D9F2}"/>
              </a:ext>
            </a:extLst>
          </p:cNvPr>
          <p:cNvSpPr txBox="1"/>
          <p:nvPr/>
        </p:nvSpPr>
        <p:spPr>
          <a:xfrm>
            <a:off x="217714" y="217714"/>
            <a:ext cx="1175657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Evaluation</a:t>
            </a:r>
          </a:p>
          <a:p>
            <a:endParaRPr lang="en-IN" sz="2000" dirty="0"/>
          </a:p>
          <a:p>
            <a:r>
              <a:rPr lang="en-IN" sz="2000" dirty="0"/>
              <a:t>Many consumers may not be willing to pay the higher prices charged for personally designed shoes</a:t>
            </a:r>
          </a:p>
          <a:p>
            <a:endParaRPr lang="en-IN" sz="2000" dirty="0"/>
          </a:p>
          <a:p>
            <a:r>
              <a:rPr lang="en-IN" sz="2000" dirty="0"/>
              <a:t>If market is not competitive and does not reflect consumer demand then allocative efficiency may not occur.</a:t>
            </a:r>
          </a:p>
          <a:p>
            <a:endParaRPr lang="en-IN" sz="2000" dirty="0"/>
          </a:p>
          <a:p>
            <a:r>
              <a:rPr lang="en-IN" sz="2000" dirty="0"/>
              <a:t>Producing a new shoe in five hours instead of several weeks may not benefit consumers much. Fast change in fashion may become less important for consumers.</a:t>
            </a:r>
          </a:p>
          <a:p>
            <a:endParaRPr lang="en-IN" sz="2000" dirty="0"/>
          </a:p>
          <a:p>
            <a:r>
              <a:rPr lang="en-IN" sz="2000" dirty="0"/>
              <a:t>Automation reduce employment</a:t>
            </a:r>
          </a:p>
          <a:p>
            <a:endParaRPr lang="en-IN" sz="2000" dirty="0"/>
          </a:p>
          <a:p>
            <a:r>
              <a:rPr lang="en-IN" sz="2000" dirty="0"/>
              <a:t>Conclusion</a:t>
            </a:r>
          </a:p>
          <a:p>
            <a:r>
              <a:rPr lang="en-IN" sz="2000" dirty="0"/>
              <a:t>Extent to which consumers benefits by automation depends on competitiveness in sports shoes market and whether cost saving is passed to consumers.</a:t>
            </a:r>
          </a:p>
          <a:p>
            <a:endParaRPr lang="en-IN" sz="2000" dirty="0"/>
          </a:p>
          <a:p>
            <a:r>
              <a:rPr lang="en-IN" sz="2000" dirty="0"/>
              <a:t>Shareholders benefits from automation as it results in huge cost savings and increased profits.</a:t>
            </a:r>
          </a:p>
          <a:p>
            <a:endParaRPr lang="en-IN" sz="2000" dirty="0"/>
          </a:p>
          <a:p>
            <a:r>
              <a:rPr lang="en-IN" sz="2000" dirty="0"/>
              <a:t>Extent to which dynamic efficiency is improved depends on whether the new innovations produce designs that meet changing consumer needs </a:t>
            </a:r>
          </a:p>
        </p:txBody>
      </p:sp>
    </p:spTree>
    <p:extLst>
      <p:ext uri="{BB962C8B-B14F-4D97-AF65-F5344CB8AC3E}">
        <p14:creationId xmlns:p14="http://schemas.microsoft.com/office/powerpoint/2010/main" val="2428462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5547A-A177-4DFD-8663-53725A565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C7132-4009-43C7-921A-E920B19C4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200" dirty="0"/>
              <a:t>How well resources(time, talent or material) are used to produce an end result.</a:t>
            </a:r>
          </a:p>
          <a:p>
            <a:r>
              <a:rPr lang="en-IN" sz="3200" dirty="0"/>
              <a:t>Relationship between scarce inputs and outputs</a:t>
            </a:r>
          </a:p>
          <a:p>
            <a:pPr marL="0" indent="0">
              <a:buNone/>
            </a:pP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627850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D2451-2CEC-4AE5-BEDD-F68075A27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53761" cy="796413"/>
          </a:xfrm>
        </p:spPr>
        <p:txBody>
          <a:bodyPr/>
          <a:lstStyle/>
          <a:p>
            <a:r>
              <a:rPr lang="en-IN" dirty="0"/>
              <a:t>Allocative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5F78C-8CD7-43D7-A0CB-567A7C1D1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6413"/>
            <a:ext cx="12192000" cy="5855110"/>
          </a:xfrm>
        </p:spPr>
        <p:txBody>
          <a:bodyPr>
            <a:normAutofit lnSpcReduction="10000"/>
          </a:bodyPr>
          <a:lstStyle/>
          <a:p>
            <a:r>
              <a:rPr lang="en-IN" sz="2800" dirty="0"/>
              <a:t>Resources are allocated to goods and services demanded by consumers</a:t>
            </a:r>
          </a:p>
          <a:p>
            <a:r>
              <a:rPr lang="en-IN" sz="2800" dirty="0"/>
              <a:t>Basic economic problem- resources are scarce and wants are infinite</a:t>
            </a:r>
          </a:p>
          <a:p>
            <a:r>
              <a:rPr lang="en-IN" sz="2800" dirty="0"/>
              <a:t>Scarce resources are used to produce goods that satisfies consumer preferences and maximises their welfare</a:t>
            </a:r>
          </a:p>
          <a:p>
            <a:r>
              <a:rPr lang="en-IN" sz="2800" dirty="0"/>
              <a:t>Allocative efficiency achieved </a:t>
            </a:r>
            <a:r>
              <a:rPr lang="en-IN" sz="2800" dirty="0">
                <a:sym typeface="Wingdings" panose="05000000000000000000" pitchFamily="2" charset="2"/>
              </a:rPr>
              <a:t></a:t>
            </a:r>
            <a:r>
              <a:rPr lang="en-IN" sz="2800" dirty="0"/>
              <a:t> MB = MC</a:t>
            </a:r>
          </a:p>
          <a:p>
            <a:r>
              <a:rPr lang="en-IN" sz="2800" dirty="0"/>
              <a:t>Marginal Benefit(MB) </a:t>
            </a:r>
            <a:r>
              <a:rPr lang="en-IN" sz="2800" dirty="0">
                <a:sym typeface="Wingdings" panose="05000000000000000000" pitchFamily="2" charset="2"/>
              </a:rPr>
              <a:t></a:t>
            </a:r>
            <a:r>
              <a:rPr lang="en-IN" sz="2800" dirty="0"/>
              <a:t> price consumers willing to pay for the last good consumed.</a:t>
            </a:r>
          </a:p>
          <a:p>
            <a:pPr lvl="6"/>
            <a:r>
              <a:rPr lang="en-IN" sz="1600" dirty="0"/>
              <a:t>Shown by demand curve</a:t>
            </a:r>
          </a:p>
          <a:p>
            <a:r>
              <a:rPr lang="en-IN" sz="2800" dirty="0"/>
              <a:t>Marginal Cost(MC) </a:t>
            </a:r>
            <a:r>
              <a:rPr lang="en-IN" sz="2800" dirty="0">
                <a:sym typeface="Wingdings" panose="05000000000000000000" pitchFamily="2" charset="2"/>
              </a:rPr>
              <a:t></a:t>
            </a:r>
            <a:r>
              <a:rPr lang="en-IN" sz="2800" dirty="0"/>
              <a:t> price producers willing to receive for the last good produced.</a:t>
            </a:r>
          </a:p>
          <a:p>
            <a:pPr lvl="6"/>
            <a:r>
              <a:rPr lang="en-IN" sz="1600" dirty="0"/>
              <a:t>Shown by supply curve</a:t>
            </a:r>
          </a:p>
        </p:txBody>
      </p:sp>
    </p:spTree>
    <p:extLst>
      <p:ext uri="{BB962C8B-B14F-4D97-AF65-F5344CB8AC3E}">
        <p14:creationId xmlns:p14="http://schemas.microsoft.com/office/powerpoint/2010/main" val="398927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8B3A87-FB05-4E02-A2B3-67ECE0BB2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49" t="47310" r="42057" b="13746"/>
          <a:stretch/>
        </p:blipFill>
        <p:spPr>
          <a:xfrm>
            <a:off x="0" y="0"/>
            <a:ext cx="5279923" cy="69251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7C5EE4-1C75-4C9E-8B25-A04D7215871C}"/>
              </a:ext>
            </a:extLst>
          </p:cNvPr>
          <p:cNvSpPr txBox="1"/>
          <p:nvPr/>
        </p:nvSpPr>
        <p:spPr>
          <a:xfrm>
            <a:off x="5560142" y="0"/>
            <a:ext cx="648929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Wheat market</a:t>
            </a:r>
          </a:p>
          <a:p>
            <a:r>
              <a:rPr lang="en-IN" sz="2400" dirty="0"/>
              <a:t>Current output – OB</a:t>
            </a:r>
          </a:p>
          <a:p>
            <a:r>
              <a:rPr lang="en-IN" sz="2400" dirty="0"/>
              <a:t>Price that consumers willing to pay for OB output - $1 (P=D= MB)</a:t>
            </a:r>
          </a:p>
          <a:p>
            <a:r>
              <a:rPr lang="en-IN" sz="2400" dirty="0"/>
              <a:t>Price that farmers willing to receive for OB output - $3 (MC)</a:t>
            </a:r>
          </a:p>
          <a:p>
            <a:endParaRPr lang="en-IN" sz="2400" dirty="0"/>
          </a:p>
          <a:p>
            <a:r>
              <a:rPr lang="en-IN" sz="2400" dirty="0"/>
              <a:t>(MB(P)&lt;MC)</a:t>
            </a:r>
          </a:p>
          <a:p>
            <a:r>
              <a:rPr lang="en-IN" sz="2400" dirty="0"/>
              <a:t>Value that consumers place on the product &lt; cost of producing the product</a:t>
            </a:r>
          </a:p>
          <a:p>
            <a:endParaRPr lang="en-IN" sz="2400" dirty="0"/>
          </a:p>
          <a:p>
            <a:r>
              <a:rPr lang="en-IN" sz="2400" dirty="0"/>
              <a:t>Consumers value the last unit (OB) at $1</a:t>
            </a:r>
          </a:p>
          <a:p>
            <a:endParaRPr lang="en-IN" sz="2400" dirty="0"/>
          </a:p>
          <a:p>
            <a:r>
              <a:rPr lang="en-IN" sz="2400" dirty="0"/>
              <a:t>Cost of producing last unit (OB) is $3</a:t>
            </a:r>
          </a:p>
          <a:p>
            <a:endParaRPr lang="en-IN" sz="2400" dirty="0"/>
          </a:p>
          <a:p>
            <a:r>
              <a:rPr lang="en-IN" sz="2400" dirty="0"/>
              <a:t>Scarce resources would be efficiently allocated if less wheat were produced</a:t>
            </a:r>
          </a:p>
          <a:p>
            <a:endParaRPr lang="en-IN" sz="2400" dirty="0"/>
          </a:p>
          <a:p>
            <a:endParaRPr lang="en-IN" sz="2400" dirty="0"/>
          </a:p>
          <a:p>
            <a:endParaRPr lang="en-IN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9C9CBF-EA59-4469-9E60-978F9D4FD0D8}"/>
              </a:ext>
            </a:extLst>
          </p:cNvPr>
          <p:cNvCxnSpPr/>
          <p:nvPr/>
        </p:nvCxnSpPr>
        <p:spPr>
          <a:xfrm flipH="1">
            <a:off x="2947916" y="6428096"/>
            <a:ext cx="7506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178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4D6DB0-7A39-4179-86C0-28B2E54300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670" t="46665" r="24032" b="13746"/>
          <a:stretch/>
        </p:blipFill>
        <p:spPr>
          <a:xfrm>
            <a:off x="0" y="0"/>
            <a:ext cx="5353665" cy="6888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6089CF-216E-47BB-86CF-0A7CBEA1B593}"/>
              </a:ext>
            </a:extLst>
          </p:cNvPr>
          <p:cNvSpPr txBox="1"/>
          <p:nvPr/>
        </p:nvSpPr>
        <p:spPr>
          <a:xfrm>
            <a:off x="5472752" y="136478"/>
            <a:ext cx="660551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Electricity market</a:t>
            </a:r>
          </a:p>
          <a:p>
            <a:r>
              <a:rPr lang="en-IN" sz="2400" dirty="0"/>
              <a:t>Current output is OE</a:t>
            </a:r>
          </a:p>
          <a:p>
            <a:endParaRPr lang="en-IN" sz="2400" dirty="0"/>
          </a:p>
          <a:p>
            <a:r>
              <a:rPr lang="en-IN" sz="2400" dirty="0"/>
              <a:t>Price consumers willing to pay - $6 (P= MB)</a:t>
            </a:r>
          </a:p>
          <a:p>
            <a:r>
              <a:rPr lang="en-IN" sz="2400" dirty="0"/>
              <a:t>Suppliers receive price - $4 (MC)</a:t>
            </a:r>
          </a:p>
          <a:p>
            <a:endParaRPr lang="en-IN" sz="2400" dirty="0"/>
          </a:p>
          <a:p>
            <a:r>
              <a:rPr lang="en-IN" sz="2400" dirty="0"/>
              <a:t>(MB(P)&gt;MC)</a:t>
            </a:r>
          </a:p>
          <a:p>
            <a:r>
              <a:rPr lang="en-IN" sz="2400" dirty="0"/>
              <a:t>Value that consumers place on product &gt; cost of producing the product</a:t>
            </a:r>
          </a:p>
          <a:p>
            <a:endParaRPr lang="en-IN" sz="2400" dirty="0"/>
          </a:p>
          <a:p>
            <a:r>
              <a:rPr lang="en-IN" sz="2400" dirty="0"/>
              <a:t>Consumers value the last unit (OE) at $6</a:t>
            </a:r>
          </a:p>
          <a:p>
            <a:r>
              <a:rPr lang="en-IN" sz="2400" dirty="0"/>
              <a:t>Cost of last unit (OE) is $4</a:t>
            </a:r>
          </a:p>
          <a:p>
            <a:endParaRPr lang="en-IN" sz="2400" dirty="0"/>
          </a:p>
          <a:p>
            <a:r>
              <a:rPr lang="en-IN" sz="2400" dirty="0"/>
              <a:t>Scarce resources were more efficiently allocated if more electricity is produced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BEE5AB2-E849-4C7E-906A-94311EBBCD6C}"/>
              </a:ext>
            </a:extLst>
          </p:cNvPr>
          <p:cNvCxnSpPr/>
          <p:nvPr/>
        </p:nvCxnSpPr>
        <p:spPr>
          <a:xfrm>
            <a:off x="2238233" y="6414448"/>
            <a:ext cx="5186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595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8ECF7-4F41-4743-A536-6542CF217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8" y="136478"/>
            <a:ext cx="10830829" cy="6277970"/>
          </a:xfrm>
        </p:spPr>
        <p:txBody>
          <a:bodyPr>
            <a:normAutofit/>
          </a:bodyPr>
          <a:lstStyle/>
          <a:p>
            <a:r>
              <a:rPr lang="en-IN" sz="2800" dirty="0"/>
              <a:t>Allocative efficiency exists – when MB(P) = MC</a:t>
            </a:r>
          </a:p>
          <a:p>
            <a:r>
              <a:rPr lang="en-IN" sz="2800" dirty="0"/>
              <a:t>Consumers value the last unit consumed as much as its cost of production</a:t>
            </a:r>
          </a:p>
          <a:p>
            <a:endParaRPr lang="en-IN" sz="2800" dirty="0"/>
          </a:p>
          <a:p>
            <a:r>
              <a:rPr lang="en-IN" sz="2800" dirty="0"/>
              <a:t>Allocative efficiency does not mean incomes are distributed equally.</a:t>
            </a:r>
          </a:p>
          <a:p>
            <a:pPr marL="0" indent="0">
              <a:buNone/>
            </a:pP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87402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872E8-82B9-47F1-95D2-1AD868F3E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Productive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C05DB-6B12-44EA-A5AD-678322030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800" dirty="0"/>
              <a:t>Productive efficiency - When production is achieved at lowest average cost</a:t>
            </a:r>
          </a:p>
          <a:p>
            <a:r>
              <a:rPr lang="en-IN" sz="2800" dirty="0"/>
              <a:t>Productive inefficiency – when cost of production is above the minimum possible cost</a:t>
            </a:r>
          </a:p>
          <a:p>
            <a:r>
              <a:rPr lang="en-IN" sz="2800" dirty="0"/>
              <a:t>E.g. Firm which produces one million units at a cost of $10000, but it could produce same output at $8000- the firm is productively inefficient</a:t>
            </a:r>
          </a:p>
          <a:p>
            <a:endParaRPr lang="en-IN" sz="2800" dirty="0"/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900839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23BEF5-94CC-43C5-8790-F8165B739F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6" t="48287" r="59234" b="9657"/>
          <a:stretch/>
        </p:blipFill>
        <p:spPr>
          <a:xfrm>
            <a:off x="0" y="0"/>
            <a:ext cx="6650877" cy="44982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970799-C312-4E2C-8861-1711C6E219CC}"/>
              </a:ext>
            </a:extLst>
          </p:cNvPr>
          <p:cNvSpPr txBox="1"/>
          <p:nvPr/>
        </p:nvSpPr>
        <p:spPr>
          <a:xfrm>
            <a:off x="6650877" y="0"/>
            <a:ext cx="522028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Output OA – productively efficient – lowest average cost OE</a:t>
            </a:r>
          </a:p>
          <a:p>
            <a:endParaRPr lang="en-IN" sz="2400" dirty="0"/>
          </a:p>
          <a:p>
            <a:r>
              <a:rPr lang="en-IN" sz="2400" dirty="0"/>
              <a:t>Output OD – average cost OF – productively inefficient – too much production</a:t>
            </a:r>
          </a:p>
          <a:p>
            <a:endParaRPr lang="en-IN" sz="2400" dirty="0"/>
          </a:p>
          <a:p>
            <a:r>
              <a:rPr lang="en-IN" sz="2400" dirty="0"/>
              <a:t>Output OC – average cost OF – productively inefficient – </a:t>
            </a:r>
          </a:p>
          <a:p>
            <a:endParaRPr lang="en-IN" sz="2400" dirty="0"/>
          </a:p>
          <a:p>
            <a:r>
              <a:rPr lang="en-IN" sz="2400" dirty="0"/>
              <a:t>At point H – output produced OB – average cost is OG – productively inefficient</a:t>
            </a:r>
          </a:p>
          <a:p>
            <a:endParaRPr lang="en-IN" sz="2400" dirty="0"/>
          </a:p>
          <a:p>
            <a:r>
              <a:rPr lang="en-IN" sz="2400" dirty="0"/>
              <a:t>Output OA is productively efficient level of output whether AC is LR or SR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70E82E1-1656-4966-A7FE-C470E185A864}"/>
              </a:ext>
            </a:extLst>
          </p:cNvPr>
          <p:cNvSpPr/>
          <p:nvPr/>
        </p:nvSpPr>
        <p:spPr>
          <a:xfrm>
            <a:off x="3031958" y="2630906"/>
            <a:ext cx="157123" cy="160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8867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713</TotalTime>
  <Words>1382</Words>
  <Application>Microsoft Office PowerPoint</Application>
  <PresentationFormat>Widescreen</PresentationFormat>
  <Paragraphs>170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Bookman Old Style</vt:lpstr>
      <vt:lpstr>Calibri</vt:lpstr>
      <vt:lpstr>Rockwell</vt:lpstr>
      <vt:lpstr>Damask</vt:lpstr>
      <vt:lpstr>Ch 8  Efficiency</vt:lpstr>
      <vt:lpstr>Learning Objectives</vt:lpstr>
      <vt:lpstr>Efficiency</vt:lpstr>
      <vt:lpstr>Allocative Efficiency</vt:lpstr>
      <vt:lpstr>PowerPoint Presentation</vt:lpstr>
      <vt:lpstr>PowerPoint Presentation</vt:lpstr>
      <vt:lpstr>PowerPoint Presentation</vt:lpstr>
      <vt:lpstr>Productive Efficiency</vt:lpstr>
      <vt:lpstr>PowerPoint Presentation</vt:lpstr>
      <vt:lpstr>PowerPoint Presentation</vt:lpstr>
      <vt:lpstr>Dynamic efficiency</vt:lpstr>
      <vt:lpstr>PowerPoint Presentation</vt:lpstr>
      <vt:lpstr>PowerPoint Presentation</vt:lpstr>
      <vt:lpstr>X - Inefficiency</vt:lpstr>
      <vt:lpstr>PowerPoint Presentation</vt:lpstr>
      <vt:lpstr>PowerPoint Presentation</vt:lpstr>
      <vt:lpstr>Efficiency and PPF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  Efficiency</dc:title>
  <dc:creator>shabi zaidi</dc:creator>
  <cp:lastModifiedBy>shabi zaidi</cp:lastModifiedBy>
  <cp:revision>35</cp:revision>
  <dcterms:created xsi:type="dcterms:W3CDTF">2021-06-16T04:52:07Z</dcterms:created>
  <dcterms:modified xsi:type="dcterms:W3CDTF">2022-12-01T05:39:51Z</dcterms:modified>
</cp:coreProperties>
</file>