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385318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971" autoAdjust="0"/>
    <p:restoredTop sz="94660"/>
  </p:normalViewPr>
  <p:slideViewPr>
    <p:cSldViewPr snapToGrid="0">
      <p:cViewPr varScale="1">
        <p:scale>
          <a:sx n="25" d="100"/>
          <a:sy n="25" d="100"/>
        </p:scale>
        <p:origin x="79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928" y="4111024"/>
            <a:ext cx="27463945" cy="7930159"/>
          </a:xfrm>
        </p:spPr>
        <p:txBody>
          <a:bodyPr anchor="b">
            <a:normAutofit/>
          </a:bodyPr>
          <a:lstStyle>
            <a:lvl1pPr algn="ctr">
              <a:defRPr sz="151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3928" y="12282013"/>
            <a:ext cx="27463945" cy="4334824"/>
          </a:xfrm>
        </p:spPr>
        <p:txBody>
          <a:bodyPr>
            <a:normAutofit/>
          </a:bodyPr>
          <a:lstStyle>
            <a:lvl1pPr marL="0" indent="0" algn="ctr">
              <a:buNone/>
              <a:defRPr sz="6953">
                <a:solidFill>
                  <a:schemeClr val="bg1">
                    <a:lumMod val="50000"/>
                  </a:schemeClr>
                </a:solidFill>
              </a:defRPr>
            </a:lvl1pPr>
            <a:lvl2pPr marL="1444935" indent="0" algn="ctr">
              <a:buNone/>
              <a:defRPr sz="6321"/>
            </a:lvl2pPr>
            <a:lvl3pPr marL="2889870" indent="0" algn="ctr">
              <a:buNone/>
              <a:defRPr sz="5689"/>
            </a:lvl3pPr>
            <a:lvl4pPr marL="4334805" indent="0" algn="ctr">
              <a:buNone/>
              <a:defRPr sz="5057"/>
            </a:lvl4pPr>
            <a:lvl5pPr marL="5779740" indent="0" algn="ctr">
              <a:buNone/>
              <a:defRPr sz="5057"/>
            </a:lvl5pPr>
            <a:lvl6pPr marL="7224674" indent="0" algn="ctr">
              <a:buNone/>
              <a:defRPr sz="5057"/>
            </a:lvl6pPr>
            <a:lvl7pPr marL="8669609" indent="0" algn="ctr">
              <a:buNone/>
              <a:defRPr sz="5057"/>
            </a:lvl7pPr>
            <a:lvl8pPr marL="10114544" indent="0" algn="ctr">
              <a:buNone/>
              <a:defRPr sz="5057"/>
            </a:lvl8pPr>
            <a:lvl9pPr marL="11559479" indent="0" algn="ctr">
              <a:buNone/>
              <a:defRPr sz="50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8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70" y="13556209"/>
            <a:ext cx="32755924" cy="2565026"/>
          </a:xfrm>
        </p:spPr>
        <p:txBody>
          <a:bodyPr anchor="b"/>
          <a:lstStyle>
            <a:lvl1pPr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44285" y="2206796"/>
            <a:ext cx="31043294" cy="10158009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0113"/>
            </a:lvl1pPr>
            <a:lvl2pPr marL="1444935" indent="0">
              <a:buNone/>
              <a:defRPr sz="8849"/>
            </a:lvl2pPr>
            <a:lvl3pPr marL="2889870" indent="0">
              <a:buNone/>
              <a:defRPr sz="7585"/>
            </a:lvl3pPr>
            <a:lvl4pPr marL="4334805" indent="0">
              <a:buNone/>
              <a:defRPr sz="6321"/>
            </a:lvl4pPr>
            <a:lvl5pPr marL="5779740" indent="0">
              <a:buNone/>
              <a:defRPr sz="6321"/>
            </a:lvl5pPr>
            <a:lvl6pPr marL="7224674" indent="0">
              <a:buNone/>
              <a:defRPr sz="6321"/>
            </a:lvl6pPr>
            <a:lvl7pPr marL="8669609" indent="0">
              <a:buNone/>
              <a:defRPr sz="6321"/>
            </a:lvl7pPr>
            <a:lvl8pPr marL="10114544" indent="0">
              <a:buNone/>
              <a:defRPr sz="6321"/>
            </a:lvl8pPr>
            <a:lvl9pPr marL="11559479" indent="0">
              <a:buNone/>
              <a:defRPr sz="63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07" y="16145709"/>
            <a:ext cx="32755987" cy="2156896"/>
          </a:xfrm>
        </p:spPr>
        <p:txBody>
          <a:bodyPr/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82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07" y="1926589"/>
            <a:ext cx="32755987" cy="10831522"/>
          </a:xfrm>
        </p:spPr>
        <p:txBody>
          <a:bodyPr anchor="ctr"/>
          <a:lstStyle>
            <a:lvl1pPr algn="ctr"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10" y="13288987"/>
            <a:ext cx="32755987" cy="5013622"/>
          </a:xfrm>
        </p:spPr>
        <p:txBody>
          <a:bodyPr anchor="ctr"/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46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33" y="1926590"/>
            <a:ext cx="29400572" cy="9458824"/>
          </a:xfrm>
        </p:spPr>
        <p:txBody>
          <a:bodyPr anchor="ctr"/>
          <a:lstStyle>
            <a:lvl1pPr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437953" y="11409206"/>
            <a:ext cx="27660912" cy="1879778"/>
          </a:xfrm>
        </p:spPr>
        <p:txBody>
          <a:bodyPr anchor="t">
            <a:normAutofit/>
          </a:bodyPr>
          <a:lstStyle>
            <a:lvl1pPr marL="0" indent="0">
              <a:buNone/>
              <a:defRPr sz="4425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07" y="13819859"/>
            <a:ext cx="32755987" cy="4491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165119" y="2383479"/>
            <a:ext cx="1926590" cy="1848136"/>
          </a:xfrm>
          <a:prstGeom prst="rect">
            <a:avLst/>
          </a:prstGeom>
        </p:spPr>
        <p:txBody>
          <a:bodyPr vert="horz" lIns="288989" tIns="144494" rIns="288989" bIns="14449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52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66282" y="9460954"/>
            <a:ext cx="1926590" cy="1848136"/>
          </a:xfrm>
          <a:prstGeom prst="rect">
            <a:avLst/>
          </a:prstGeom>
        </p:spPr>
        <p:txBody>
          <a:bodyPr vert="horz" lIns="288989" tIns="144494" rIns="288989" bIns="14449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528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1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10" y="6759251"/>
            <a:ext cx="32755987" cy="7938445"/>
          </a:xfrm>
        </p:spPr>
        <p:txBody>
          <a:bodyPr anchor="b"/>
          <a:lstStyle>
            <a:lvl1pPr algn="ctr"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10" y="14734922"/>
            <a:ext cx="32755987" cy="3604910"/>
          </a:xfrm>
        </p:spPr>
        <p:txBody>
          <a:bodyPr anchor="t"/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17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87907" y="1926590"/>
            <a:ext cx="32755987" cy="5072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87906" y="7481000"/>
            <a:ext cx="10426139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7585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87906" y="9302230"/>
            <a:ext cx="10426139" cy="90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071406" y="7481000"/>
            <a:ext cx="10402578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7585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4036512" y="9302230"/>
            <a:ext cx="10439966" cy="90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98944" y="7481000"/>
            <a:ext cx="10444950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7585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198944" y="9302230"/>
            <a:ext cx="10444950" cy="90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79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87907" y="1930294"/>
            <a:ext cx="32755987" cy="5069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887908" y="13288984"/>
            <a:ext cx="10418026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6953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887908" y="7481000"/>
            <a:ext cx="10418026" cy="4816475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057"/>
            </a:lvl1pPr>
            <a:lvl2pPr marL="1444935" indent="0">
              <a:buNone/>
              <a:defRPr sz="5057"/>
            </a:lvl2pPr>
            <a:lvl3pPr marL="2889870" indent="0">
              <a:buNone/>
              <a:defRPr sz="5057"/>
            </a:lvl3pPr>
            <a:lvl4pPr marL="4334805" indent="0">
              <a:buNone/>
              <a:defRPr sz="5057"/>
            </a:lvl4pPr>
            <a:lvl5pPr marL="5779740" indent="0">
              <a:buNone/>
              <a:defRPr sz="5057"/>
            </a:lvl5pPr>
            <a:lvl6pPr marL="7224674" indent="0">
              <a:buNone/>
              <a:defRPr sz="5057"/>
            </a:lvl6pPr>
            <a:lvl7pPr marL="8669609" indent="0">
              <a:buNone/>
              <a:defRPr sz="5057"/>
            </a:lvl7pPr>
            <a:lvl8pPr marL="10114544" indent="0">
              <a:buNone/>
              <a:defRPr sz="5057"/>
            </a:lvl8pPr>
            <a:lvl9pPr marL="11559479" indent="0">
              <a:buNone/>
              <a:defRPr sz="505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887908" y="15110212"/>
            <a:ext cx="10418026" cy="3192394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040970" y="13288984"/>
            <a:ext cx="10435152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6953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4036510" y="7481000"/>
            <a:ext cx="10439969" cy="4816475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057"/>
            </a:lvl1pPr>
            <a:lvl2pPr marL="1444935" indent="0">
              <a:buNone/>
              <a:defRPr sz="5057"/>
            </a:lvl2pPr>
            <a:lvl3pPr marL="2889870" indent="0">
              <a:buNone/>
              <a:defRPr sz="5057"/>
            </a:lvl3pPr>
            <a:lvl4pPr marL="4334805" indent="0">
              <a:buNone/>
              <a:defRPr sz="5057"/>
            </a:lvl4pPr>
            <a:lvl5pPr marL="5779740" indent="0">
              <a:buNone/>
              <a:defRPr sz="5057"/>
            </a:lvl5pPr>
            <a:lvl6pPr marL="7224674" indent="0">
              <a:buNone/>
              <a:defRPr sz="5057"/>
            </a:lvl6pPr>
            <a:lvl7pPr marL="8669609" indent="0">
              <a:buNone/>
              <a:defRPr sz="5057"/>
            </a:lvl7pPr>
            <a:lvl8pPr marL="10114544" indent="0">
              <a:buNone/>
              <a:defRPr sz="5057"/>
            </a:lvl8pPr>
            <a:lvl9pPr marL="11559479" indent="0">
              <a:buNone/>
              <a:defRPr sz="505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4036510" y="15110207"/>
            <a:ext cx="10439969" cy="3192397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98946" y="13288984"/>
            <a:ext cx="10431527" cy="182122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6953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5198944" y="7481000"/>
            <a:ext cx="10444950" cy="4816475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5057"/>
            </a:lvl1pPr>
            <a:lvl2pPr marL="1444935" indent="0">
              <a:buNone/>
              <a:defRPr sz="5057"/>
            </a:lvl2pPr>
            <a:lvl3pPr marL="2889870" indent="0">
              <a:buNone/>
              <a:defRPr sz="5057"/>
            </a:lvl3pPr>
            <a:lvl4pPr marL="4334805" indent="0">
              <a:buNone/>
              <a:defRPr sz="5057"/>
            </a:lvl4pPr>
            <a:lvl5pPr marL="5779740" indent="0">
              <a:buNone/>
              <a:defRPr sz="5057"/>
            </a:lvl5pPr>
            <a:lvl6pPr marL="7224674" indent="0">
              <a:buNone/>
              <a:defRPr sz="5057"/>
            </a:lvl6pPr>
            <a:lvl7pPr marL="8669609" indent="0">
              <a:buNone/>
              <a:defRPr sz="5057"/>
            </a:lvl7pPr>
            <a:lvl8pPr marL="10114544" indent="0">
              <a:buNone/>
              <a:defRPr sz="5057"/>
            </a:lvl8pPr>
            <a:lvl9pPr marL="11559479" indent="0">
              <a:buNone/>
              <a:defRPr sz="505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198550" y="15110201"/>
            <a:ext cx="10445345" cy="3192403"/>
          </a:xfrm>
        </p:spPr>
        <p:txBody>
          <a:bodyPr anchor="t">
            <a:normAutofit/>
          </a:bodyPr>
          <a:lstStyle>
            <a:lvl1pPr marL="0" indent="0" algn="ctr">
              <a:buNone/>
              <a:defRPr sz="4425"/>
            </a:lvl1pPr>
            <a:lvl2pPr marL="1444935" indent="0">
              <a:buNone/>
              <a:defRPr sz="3792"/>
            </a:lvl2pPr>
            <a:lvl3pPr marL="2889870" indent="0">
              <a:buNone/>
              <a:defRPr sz="3160"/>
            </a:lvl3pPr>
            <a:lvl4pPr marL="4334805" indent="0">
              <a:buNone/>
              <a:defRPr sz="2844"/>
            </a:lvl4pPr>
            <a:lvl5pPr marL="5779740" indent="0">
              <a:buNone/>
              <a:defRPr sz="2844"/>
            </a:lvl5pPr>
            <a:lvl6pPr marL="7224674" indent="0">
              <a:buNone/>
              <a:defRPr sz="2844"/>
            </a:lvl6pPr>
            <a:lvl7pPr marL="8669609" indent="0">
              <a:buNone/>
              <a:defRPr sz="2844"/>
            </a:lvl7pPr>
            <a:lvl8pPr marL="10114544" indent="0">
              <a:buNone/>
              <a:defRPr sz="2844"/>
            </a:lvl8pPr>
            <a:lvl9pPr marL="11559479" indent="0">
              <a:buNone/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86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887910" y="7481002"/>
            <a:ext cx="32755987" cy="108216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66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74319" y="1926595"/>
            <a:ext cx="8069574" cy="1637601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2887910" y="1926595"/>
            <a:ext cx="24204759" cy="16376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74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887907" y="7480999"/>
            <a:ext cx="32754008" cy="1082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7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06" y="2618606"/>
            <a:ext cx="32715850" cy="8649489"/>
          </a:xfrm>
        </p:spPr>
        <p:txBody>
          <a:bodyPr anchor="b">
            <a:normAutofit/>
          </a:bodyPr>
          <a:lstStyle>
            <a:lvl1pPr>
              <a:defRPr sz="126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906" y="11559090"/>
            <a:ext cx="32715850" cy="4324028"/>
          </a:xfrm>
        </p:spPr>
        <p:txBody>
          <a:bodyPr>
            <a:normAutofit/>
          </a:bodyPr>
          <a:lstStyle>
            <a:lvl1pPr marL="0" indent="0" algn="ctr">
              <a:buNone/>
              <a:defRPr sz="6321">
                <a:solidFill>
                  <a:schemeClr val="bg1">
                    <a:lumMod val="50000"/>
                  </a:schemeClr>
                </a:solidFill>
              </a:defRPr>
            </a:lvl1pPr>
            <a:lvl2pPr marL="1444935" indent="0">
              <a:buNone/>
              <a:defRPr sz="6321">
                <a:solidFill>
                  <a:schemeClr val="tx1">
                    <a:tint val="75000"/>
                  </a:schemeClr>
                </a:solidFill>
              </a:defRPr>
            </a:lvl2pPr>
            <a:lvl3pPr marL="288987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3pPr>
            <a:lvl4pPr marL="4334805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4pPr>
            <a:lvl5pPr marL="5779740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5pPr>
            <a:lvl6pPr marL="7224674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6pPr>
            <a:lvl7pPr marL="8669609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7pPr>
            <a:lvl8pPr marL="10114544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8pPr>
            <a:lvl9pPr marL="11559479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47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87911" y="1954773"/>
            <a:ext cx="32755984" cy="504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2887906" y="7480999"/>
            <a:ext cx="16137170" cy="1082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9506724" y="7480999"/>
            <a:ext cx="16135191" cy="1082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9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87911" y="1954773"/>
            <a:ext cx="32755984" cy="504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874" y="7493405"/>
            <a:ext cx="15402208" cy="214906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8217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2887908" y="9642471"/>
            <a:ext cx="16137173" cy="866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15362" y="7493405"/>
            <a:ext cx="15428535" cy="214906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8217" b="0">
                <a:solidFill>
                  <a:schemeClr val="tx1"/>
                </a:solidFill>
              </a:defRPr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9506726" y="9642471"/>
            <a:ext cx="16135194" cy="866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7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4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98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10" y="1926590"/>
            <a:ext cx="12438414" cy="6394319"/>
          </a:xfrm>
        </p:spPr>
        <p:txBody>
          <a:bodyPr anchor="b"/>
          <a:lstStyle>
            <a:lvl1pPr algn="ctr"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6048794" y="1926592"/>
            <a:ext cx="19595098" cy="1637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08" y="8320909"/>
            <a:ext cx="12438417" cy="9981696"/>
          </a:xfrm>
        </p:spPr>
        <p:txBody>
          <a:bodyPr/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368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31800" cy="21674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08" y="1926590"/>
            <a:ext cx="18756975" cy="6394326"/>
          </a:xfrm>
        </p:spPr>
        <p:txBody>
          <a:bodyPr anchor="b"/>
          <a:lstStyle>
            <a:lvl1pPr algn="ctr">
              <a:defRPr sz="10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465471" y="1926593"/>
            <a:ext cx="10288288" cy="16376015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0113"/>
            </a:lvl1pPr>
            <a:lvl2pPr marL="1444935" indent="0">
              <a:buNone/>
              <a:defRPr sz="8849"/>
            </a:lvl2pPr>
            <a:lvl3pPr marL="2889870" indent="0">
              <a:buNone/>
              <a:defRPr sz="7585"/>
            </a:lvl3pPr>
            <a:lvl4pPr marL="4334805" indent="0">
              <a:buNone/>
              <a:defRPr sz="6321"/>
            </a:lvl4pPr>
            <a:lvl5pPr marL="5779740" indent="0">
              <a:buNone/>
              <a:defRPr sz="6321"/>
            </a:lvl5pPr>
            <a:lvl6pPr marL="7224674" indent="0">
              <a:buNone/>
              <a:defRPr sz="6321"/>
            </a:lvl6pPr>
            <a:lvl7pPr marL="8669609" indent="0">
              <a:buNone/>
              <a:defRPr sz="6321"/>
            </a:lvl7pPr>
            <a:lvl8pPr marL="10114544" indent="0">
              <a:buNone/>
              <a:defRPr sz="6321"/>
            </a:lvl8pPr>
            <a:lvl9pPr marL="11559479" indent="0">
              <a:buNone/>
              <a:defRPr sz="63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7971" y="8320911"/>
            <a:ext cx="18756912" cy="9981693"/>
          </a:xfrm>
        </p:spPr>
        <p:txBody>
          <a:bodyPr/>
          <a:lstStyle>
            <a:lvl1pPr marL="0" indent="0" algn="ctr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3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38531809" cy="216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7911" y="1954773"/>
            <a:ext cx="32755984" cy="5044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910" y="7481002"/>
            <a:ext cx="32755987" cy="1082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268008" y="18593602"/>
            <a:ext cx="8669655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0">
                <a:solidFill>
                  <a:schemeClr val="tx1"/>
                </a:solidFill>
              </a:defRPr>
            </a:lvl1pPr>
          </a:lstStyle>
          <a:p>
            <a:fld id="{6D6F0380-15A0-4827-B413-ECC71192A2C3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7908" y="18593602"/>
            <a:ext cx="21089103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6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28657" y="18593602"/>
            <a:ext cx="2415238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0">
                <a:solidFill>
                  <a:schemeClr val="tx1"/>
                </a:solidFill>
              </a:defRPr>
            </a:lvl1pPr>
          </a:lstStyle>
          <a:p>
            <a:fld id="{2A4A471C-7467-491D-BE13-298D275DFA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41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2889870" rtl="0" eaLnBrk="1" latinLnBrk="0" hangingPunct="1">
        <a:lnSpc>
          <a:spcPct val="90000"/>
        </a:lnSpc>
        <a:spcBef>
          <a:spcPct val="0"/>
        </a:spcBef>
        <a:buNone/>
        <a:defRPr sz="11377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722467" indent="-722467" algn="l" defTabSz="2889870" rtl="0" eaLnBrk="1" latinLnBrk="0" hangingPunct="1">
        <a:lnSpc>
          <a:spcPct val="120000"/>
        </a:lnSpc>
        <a:spcBef>
          <a:spcPts val="3160"/>
        </a:spcBef>
        <a:buClr>
          <a:schemeClr val="tx1"/>
        </a:buClr>
        <a:buFont typeface="Arial" panose="020B0604020202020204" pitchFamily="34" charset="0"/>
        <a:buChar char="•"/>
        <a:defRPr sz="632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167402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56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612337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505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5057272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502207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947142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392077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837012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281946" indent="-722467" algn="l" defTabSz="2889870" rtl="0" eaLnBrk="1" latinLnBrk="0" hangingPunct="1">
        <a:lnSpc>
          <a:spcPct val="120000"/>
        </a:lnSpc>
        <a:spcBef>
          <a:spcPts val="1580"/>
        </a:spcBef>
        <a:buClr>
          <a:schemeClr val="tx1"/>
        </a:buClr>
        <a:buFont typeface="Arial" panose="020B0604020202020204" pitchFamily="34" charset="0"/>
        <a:buChar char="•"/>
        <a:defRPr sz="442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935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870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805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740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674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609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544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479" algn="l" defTabSz="2889870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A847-7565-475A-AAE5-093AA9A22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Ch 9</a:t>
            </a:r>
            <a:br>
              <a:rPr lang="en-IN" dirty="0"/>
            </a:br>
            <a:r>
              <a:rPr lang="en-IN" dirty="0"/>
              <a:t>Market structures and </a:t>
            </a:r>
            <a:br>
              <a:rPr lang="en-IN" dirty="0"/>
            </a:br>
            <a:r>
              <a:rPr lang="en-IN" dirty="0"/>
              <a:t>Concentration ratios</a:t>
            </a:r>
          </a:p>
        </p:txBody>
      </p:sp>
    </p:spTree>
    <p:extLst>
      <p:ext uri="{BB962C8B-B14F-4D97-AF65-F5344CB8AC3E}">
        <p14:creationId xmlns:p14="http://schemas.microsoft.com/office/powerpoint/2010/main" val="363313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935F-50EE-4A97-9F5E-712C8530B7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907" y="1783079"/>
            <a:ext cx="32754008" cy="1651952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Monopolistic competition</a:t>
            </a:r>
          </a:p>
          <a:p>
            <a:pPr lvl="1"/>
            <a:r>
              <a:rPr lang="en-IN" dirty="0"/>
              <a:t>Large number of firms </a:t>
            </a:r>
          </a:p>
          <a:p>
            <a:pPr lvl="1"/>
            <a:r>
              <a:rPr lang="en-IN" dirty="0"/>
              <a:t>Each produce differentiated goods</a:t>
            </a:r>
          </a:p>
          <a:p>
            <a:pPr lvl="1"/>
            <a:r>
              <a:rPr lang="en-IN" dirty="0"/>
              <a:t>Firms have some control over the price </a:t>
            </a:r>
          </a:p>
          <a:p>
            <a:pPr lvl="1"/>
            <a:r>
              <a:rPr lang="en-IN" dirty="0"/>
              <a:t>Freedom of entry or exit</a:t>
            </a:r>
          </a:p>
          <a:p>
            <a:pPr lvl="1"/>
            <a:endParaRPr lang="en-IN" dirty="0"/>
          </a:p>
          <a:p>
            <a:r>
              <a:rPr lang="en-IN" dirty="0"/>
              <a:t>Oligopoly</a:t>
            </a:r>
          </a:p>
          <a:p>
            <a:pPr lvl="1"/>
            <a:r>
              <a:rPr lang="en-IN" dirty="0"/>
              <a:t>Many firms but few large firms dominate and produce majority of output</a:t>
            </a:r>
          </a:p>
          <a:p>
            <a:pPr lvl="1"/>
            <a:r>
              <a:rPr lang="en-IN" dirty="0"/>
              <a:t>Interdependent – make decisions depending on behaviour of competitors</a:t>
            </a:r>
          </a:p>
          <a:p>
            <a:pPr lvl="1"/>
            <a:endParaRPr lang="en-IN" dirty="0"/>
          </a:p>
          <a:p>
            <a:r>
              <a:rPr lang="en-IN" dirty="0"/>
              <a:t>Monopoly</a:t>
            </a:r>
          </a:p>
          <a:p>
            <a:pPr lvl="1"/>
            <a:r>
              <a:rPr lang="en-IN" dirty="0"/>
              <a:t>Only one firm in the industry</a:t>
            </a:r>
          </a:p>
          <a:p>
            <a:pPr lvl="1"/>
            <a:r>
              <a:rPr lang="en-IN" dirty="0"/>
              <a:t>High barriers to entry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640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DC480-9B89-4A0E-802E-6D8D4D809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79" t="26113" r="29055" b="10944"/>
          <a:stretch/>
        </p:blipFill>
        <p:spPr>
          <a:xfrm>
            <a:off x="0" y="-1"/>
            <a:ext cx="18336126" cy="217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3E545-6C94-443F-9F3A-F270ABB7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2" t="21592" r="36802" b="17223"/>
          <a:stretch/>
        </p:blipFill>
        <p:spPr>
          <a:xfrm>
            <a:off x="5020510" y="0"/>
            <a:ext cx="28490779" cy="217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EE15-D036-4498-96ED-F19F5556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4AAF-CEC0-43B6-85C8-2B3943373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12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5A05-B603-4CD7-879C-7AD5315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266A-D09F-43BB-AC62-24DFC8F15F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Understanding the Characteristics that distinguish different market structures</a:t>
            </a:r>
          </a:p>
          <a:p>
            <a:r>
              <a:rPr lang="en-IN" dirty="0"/>
              <a:t>Understanding the significance of concentration ratios</a:t>
            </a:r>
          </a:p>
          <a:p>
            <a:r>
              <a:rPr lang="en-IN" dirty="0"/>
              <a:t>Know how to calculate an n – firm concentration ratio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15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FDFF-4C86-47A4-98DD-9650DAA0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Market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66C6-B6B9-4241-95CA-303409CC32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Characteristics of market that determines firms behaviour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8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8876-9361-4AED-AA26-3607B887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 No. of firms in market and relative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6A3A-FA63-4584-AEDE-3818962DF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906" y="7480999"/>
            <a:ext cx="35643893" cy="13687361"/>
          </a:xfrm>
        </p:spPr>
        <p:txBody>
          <a:bodyPr>
            <a:normAutofit/>
          </a:bodyPr>
          <a:lstStyle/>
          <a:p>
            <a:r>
              <a:rPr lang="en-IN" sz="7200" dirty="0"/>
              <a:t>Firms in the industry – one or many</a:t>
            </a:r>
          </a:p>
          <a:p>
            <a:r>
              <a:rPr lang="en-IN" sz="7200" dirty="0"/>
              <a:t>Pure monopoly – only supplier in the market</a:t>
            </a:r>
          </a:p>
          <a:p>
            <a:r>
              <a:rPr lang="en-IN" sz="7200" dirty="0"/>
              <a:t>Oligopoly – market dominated by few large producers</a:t>
            </a:r>
          </a:p>
          <a:p>
            <a:pPr lvl="4"/>
            <a:r>
              <a:rPr lang="en-IN" sz="6600" dirty="0"/>
              <a:t>Large number of firms, most are small and less important</a:t>
            </a:r>
          </a:p>
          <a:p>
            <a:pPr lvl="4"/>
            <a:r>
              <a:rPr lang="en-IN" sz="6600" dirty="0"/>
              <a:t>Few large firm produce most of the output of the industry</a:t>
            </a:r>
          </a:p>
          <a:p>
            <a:r>
              <a:rPr lang="en-IN" sz="7200" dirty="0"/>
              <a:t>Perfect competition or monopolistic competition </a:t>
            </a:r>
          </a:p>
          <a:p>
            <a:pPr lvl="4"/>
            <a:r>
              <a:rPr lang="en-IN" sz="6500" dirty="0"/>
              <a:t>Large no. of small suppliers, not large enough to dominate the market</a:t>
            </a:r>
          </a:p>
          <a:p>
            <a:pPr lvl="4"/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34214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2895-DE02-4E99-8C2F-7D17E078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Ease or difficulty in entering/leaving 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8908-214D-4585-AB7A-CD37016110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Barriers to entry or exit</a:t>
            </a:r>
          </a:p>
        </p:txBody>
      </p:sp>
    </p:spTree>
    <p:extLst>
      <p:ext uri="{BB962C8B-B14F-4D97-AF65-F5344CB8AC3E}">
        <p14:creationId xmlns:p14="http://schemas.microsoft.com/office/powerpoint/2010/main" val="36975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F7B1-DF96-43AB-B09F-131D43AE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Similar/ differentiated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BB0B-899F-40D7-BF58-E46550E1CD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/>
              <a:t>Indentical</a:t>
            </a:r>
            <a:r>
              <a:rPr lang="en-IN" dirty="0"/>
              <a:t> – homogenous goods</a:t>
            </a:r>
          </a:p>
          <a:p>
            <a:pPr lvl="1"/>
            <a:r>
              <a:rPr lang="en-IN" dirty="0"/>
              <a:t>Same products whichever firm produces it</a:t>
            </a:r>
          </a:p>
          <a:p>
            <a:pPr lvl="1"/>
            <a:r>
              <a:rPr lang="en-IN" dirty="0"/>
              <a:t>E.g. Coal steel, rice</a:t>
            </a:r>
          </a:p>
          <a:p>
            <a:pPr lvl="1"/>
            <a:r>
              <a:rPr lang="en-IN" dirty="0"/>
              <a:t>Quality/type may be different but no producer has monopoly of any quality/ type</a:t>
            </a:r>
          </a:p>
          <a:p>
            <a:r>
              <a:rPr lang="en-IN" dirty="0"/>
              <a:t>Differentiated – Non homogenous goods</a:t>
            </a:r>
          </a:p>
          <a:p>
            <a:pPr lvl="1"/>
            <a:r>
              <a:rPr lang="en-IN" dirty="0"/>
              <a:t>Easier for firms to control market</a:t>
            </a:r>
          </a:p>
          <a:p>
            <a:pPr lvl="1"/>
            <a:r>
              <a:rPr lang="en-IN" dirty="0"/>
              <a:t>Product differentiation</a:t>
            </a:r>
          </a:p>
          <a:p>
            <a:pPr lvl="1"/>
            <a:r>
              <a:rPr lang="en-IN" dirty="0"/>
              <a:t>Creating brands – builds brand loyalty</a:t>
            </a:r>
          </a:p>
          <a:p>
            <a:pPr lvl="1"/>
            <a:r>
              <a:rPr lang="en-IN" dirty="0"/>
              <a:t>Elasticity of demand reduced (relatively inelastic Demand)</a:t>
            </a:r>
          </a:p>
        </p:txBody>
      </p:sp>
    </p:spTree>
    <p:extLst>
      <p:ext uri="{BB962C8B-B14F-4D97-AF65-F5344CB8AC3E}">
        <p14:creationId xmlns:p14="http://schemas.microsoft.com/office/powerpoint/2010/main" val="37710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313C-B413-4711-B8EA-082627CC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906" y="0"/>
            <a:ext cx="32755984" cy="5044585"/>
          </a:xfrm>
        </p:spPr>
        <p:txBody>
          <a:bodyPr/>
          <a:lstStyle/>
          <a:p>
            <a:r>
              <a:rPr lang="en-IN" dirty="0"/>
              <a:t>4. Knowledge shared by the firms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9CA1-1CE8-4A1E-8B2E-C304149247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906" y="5791201"/>
            <a:ext cx="35173993" cy="155448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Perfect knowledge – of prices, output and products</a:t>
            </a:r>
          </a:p>
          <a:p>
            <a:pPr lvl="1"/>
            <a:r>
              <a:rPr lang="en-IN" dirty="0"/>
              <a:t>Only one price in market</a:t>
            </a:r>
          </a:p>
          <a:p>
            <a:pPr lvl="1"/>
            <a:r>
              <a:rPr lang="en-IN" dirty="0"/>
              <a:t>Firms has access to all the information available </a:t>
            </a:r>
          </a:p>
          <a:p>
            <a:r>
              <a:rPr lang="en-IN" dirty="0"/>
              <a:t>Perfect knowledge does not imply:</a:t>
            </a:r>
          </a:p>
          <a:p>
            <a:pPr lvl="1"/>
            <a:r>
              <a:rPr lang="en-IN" dirty="0"/>
              <a:t>All firms in the industry will posses all information.</a:t>
            </a:r>
          </a:p>
          <a:p>
            <a:pPr lvl="1"/>
            <a:r>
              <a:rPr lang="en-IN" dirty="0"/>
              <a:t>All firms know everything about their industry and future</a:t>
            </a:r>
          </a:p>
          <a:p>
            <a:r>
              <a:rPr lang="en-IN" dirty="0"/>
              <a:t>Perfect knowledge only means that all firms have the same access to the information.</a:t>
            </a:r>
          </a:p>
          <a:p>
            <a:r>
              <a:rPr lang="en-IN" dirty="0"/>
              <a:t>Imperfect knowledge – </a:t>
            </a:r>
          </a:p>
          <a:p>
            <a:pPr lvl="1"/>
            <a:r>
              <a:rPr lang="en-IN" dirty="0"/>
              <a:t>Firms have imperfect knowledge when there are industrial secrets</a:t>
            </a:r>
          </a:p>
          <a:p>
            <a:pPr lvl="1"/>
            <a:r>
              <a:rPr lang="en-IN" dirty="0"/>
              <a:t>Market share, unaware of new technology/ new products launched by rival firms</a:t>
            </a:r>
          </a:p>
          <a:p>
            <a:r>
              <a:rPr lang="en-IN" dirty="0"/>
              <a:t>Info. Can be a barrier to entry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28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135D-7195-4DC8-8462-F884C174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 Actions of one firms affect another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185C-6F11-44D0-A45A-BFB8399F28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6600" dirty="0"/>
              <a:t>Independent </a:t>
            </a:r>
          </a:p>
          <a:p>
            <a:pPr lvl="1"/>
            <a:r>
              <a:rPr lang="en-IN" sz="6000" dirty="0"/>
              <a:t>Actions of any firm will have no significant impact on any other single firm</a:t>
            </a:r>
          </a:p>
          <a:p>
            <a:pPr marL="1444935" lvl="1" indent="0">
              <a:buNone/>
            </a:pPr>
            <a:endParaRPr lang="en-IN" sz="6000" dirty="0"/>
          </a:p>
          <a:p>
            <a:r>
              <a:rPr lang="en-IN" sz="6600" dirty="0"/>
              <a:t>Interdependent</a:t>
            </a:r>
          </a:p>
          <a:p>
            <a:pPr lvl="1"/>
            <a:r>
              <a:rPr lang="en-IN" sz="6000" dirty="0"/>
              <a:t>Actions of one firm will have an impact on other firms</a:t>
            </a:r>
          </a:p>
          <a:p>
            <a:pPr lvl="1"/>
            <a:r>
              <a:rPr lang="en-IN" sz="6000" dirty="0"/>
              <a:t>Few firms in the industry</a:t>
            </a:r>
          </a:p>
          <a:p>
            <a:pPr lvl="1"/>
            <a:r>
              <a:rPr lang="en-IN" sz="6000" dirty="0"/>
              <a:t>Uncertainty </a:t>
            </a:r>
          </a:p>
          <a:p>
            <a:pPr marL="1444935" lvl="1" indent="0">
              <a:buNone/>
            </a:pPr>
            <a:endParaRPr lang="en-IN" sz="6000" dirty="0"/>
          </a:p>
          <a:p>
            <a:pPr marL="0" indent="0">
              <a:buNone/>
            </a:pP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203906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3726-79C8-4472-AD93-B2A34512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Competition and Market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0C20-AB37-448A-93FB-541FC7BF1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Perfect competition</a:t>
            </a:r>
          </a:p>
          <a:p>
            <a:pPr lvl="1"/>
            <a:r>
              <a:rPr lang="en-IN" dirty="0"/>
              <a:t>Large number of firms compete in the industry</a:t>
            </a:r>
          </a:p>
          <a:p>
            <a:pPr lvl="1"/>
            <a:r>
              <a:rPr lang="en-IN" dirty="0"/>
              <a:t>Produce homogenous goods</a:t>
            </a:r>
          </a:p>
          <a:p>
            <a:pPr lvl="1"/>
            <a:r>
              <a:rPr lang="en-IN" dirty="0"/>
              <a:t>None of the firm large enough to have direct impact on any other firm or market price of the good</a:t>
            </a:r>
          </a:p>
          <a:p>
            <a:pPr lvl="1"/>
            <a:r>
              <a:rPr lang="en-IN" dirty="0"/>
              <a:t>Freedom of exit and entry to the industry</a:t>
            </a:r>
          </a:p>
        </p:txBody>
      </p:sp>
    </p:spTree>
    <p:extLst>
      <p:ext uri="{BB962C8B-B14F-4D97-AF65-F5344CB8AC3E}">
        <p14:creationId xmlns:p14="http://schemas.microsoft.com/office/powerpoint/2010/main" val="20405472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1514</TotalTime>
  <Words>450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Ch 9 Market structures and  Concentration ratios</vt:lpstr>
      <vt:lpstr>Learning Objectives</vt:lpstr>
      <vt:lpstr>Market structure</vt:lpstr>
      <vt:lpstr>1. No. of firms in market and relative size</vt:lpstr>
      <vt:lpstr>2. Ease or difficulty in entering/leaving the market</vt:lpstr>
      <vt:lpstr>3. Similar/ differentiated goods</vt:lpstr>
      <vt:lpstr>4. Knowledge shared by the firms </vt:lpstr>
      <vt:lpstr>5. Actions of one firms affect another firm</vt:lpstr>
      <vt:lpstr>Competition and Market structures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9 Market structures and  Concentration ratios</dc:title>
  <dc:creator>shabi zaidi</dc:creator>
  <cp:lastModifiedBy>shabi zaidi</cp:lastModifiedBy>
  <cp:revision>13</cp:revision>
  <dcterms:created xsi:type="dcterms:W3CDTF">2021-06-21T04:43:35Z</dcterms:created>
  <dcterms:modified xsi:type="dcterms:W3CDTF">2021-06-22T05:58:24Z</dcterms:modified>
</cp:coreProperties>
</file>