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6" r:id="rId9"/>
    <p:sldId id="268" r:id="rId10"/>
    <p:sldId id="271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561B9-49D2-BE48-9551-D4A8A093230A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912FF8F-B604-1347-90BC-0DE81F4C4ECC}">
      <dgm:prSet/>
      <dgm:spPr/>
      <dgm:t>
        <a:bodyPr/>
        <a:lstStyle/>
        <a:p>
          <a:pPr rtl="0"/>
          <a:r>
            <a:rPr lang="en-US" smtClean="0"/>
            <a:t>Structural barriers</a:t>
          </a:r>
          <a:endParaRPr lang="en-US"/>
        </a:p>
      </dgm:t>
    </dgm:pt>
    <dgm:pt modelId="{6DEC6064-00BD-B240-83C8-CBD80C916F87}" type="parTrans" cxnId="{A5BFF5D4-92A3-A544-9224-42748D6FCAE3}">
      <dgm:prSet/>
      <dgm:spPr/>
      <dgm:t>
        <a:bodyPr/>
        <a:lstStyle/>
        <a:p>
          <a:endParaRPr lang="en-US"/>
        </a:p>
      </dgm:t>
    </dgm:pt>
    <dgm:pt modelId="{69BFFF7C-DA10-6649-B740-7A2A2BD565FC}" type="sibTrans" cxnId="{A5BFF5D4-92A3-A544-9224-42748D6FCAE3}">
      <dgm:prSet/>
      <dgm:spPr/>
      <dgm:t>
        <a:bodyPr/>
        <a:lstStyle/>
        <a:p>
          <a:endParaRPr lang="en-US"/>
        </a:p>
      </dgm:t>
    </dgm:pt>
    <dgm:pt modelId="{1D9C30BF-8FB2-C440-842F-743233C45787}">
      <dgm:prSet/>
      <dgm:spPr/>
      <dgm:t>
        <a:bodyPr/>
        <a:lstStyle/>
        <a:p>
          <a:pPr rtl="0"/>
          <a:r>
            <a:rPr lang="en-US" smtClean="0"/>
            <a:t>Strategic barriers</a:t>
          </a:r>
          <a:endParaRPr lang="en-US"/>
        </a:p>
      </dgm:t>
    </dgm:pt>
    <dgm:pt modelId="{BD3214C9-51D4-DD44-8732-0994BD612302}" type="parTrans" cxnId="{141117F5-D609-DD47-A3BB-34FB40BC5314}">
      <dgm:prSet/>
      <dgm:spPr/>
      <dgm:t>
        <a:bodyPr/>
        <a:lstStyle/>
        <a:p>
          <a:endParaRPr lang="en-US"/>
        </a:p>
      </dgm:t>
    </dgm:pt>
    <dgm:pt modelId="{A0B69E90-8BB5-DA46-8464-A6ACCE77C776}" type="sibTrans" cxnId="{141117F5-D609-DD47-A3BB-34FB40BC5314}">
      <dgm:prSet/>
      <dgm:spPr/>
      <dgm:t>
        <a:bodyPr/>
        <a:lstStyle/>
        <a:p>
          <a:endParaRPr lang="en-US"/>
        </a:p>
      </dgm:t>
    </dgm:pt>
    <dgm:pt modelId="{DA7B3D57-3C87-F646-A9B7-0BDA573CCA32}">
      <dgm:prSet/>
      <dgm:spPr/>
      <dgm:t>
        <a:bodyPr/>
        <a:lstStyle/>
        <a:p>
          <a:pPr rtl="0"/>
          <a:r>
            <a:rPr lang="en-US" smtClean="0"/>
            <a:t>Statutory barriers</a:t>
          </a:r>
          <a:endParaRPr lang="en-US"/>
        </a:p>
      </dgm:t>
    </dgm:pt>
    <dgm:pt modelId="{DFA8762C-B399-BB4B-894A-BE52703EA8FD}" type="parTrans" cxnId="{0DBE0D93-7ED9-BD4D-B14B-76D31C44466C}">
      <dgm:prSet/>
      <dgm:spPr/>
      <dgm:t>
        <a:bodyPr/>
        <a:lstStyle/>
        <a:p>
          <a:endParaRPr lang="en-US"/>
        </a:p>
      </dgm:t>
    </dgm:pt>
    <dgm:pt modelId="{4AB7B6B0-D0C5-5E46-880F-B6C8661D66CF}" type="sibTrans" cxnId="{0DBE0D93-7ED9-BD4D-B14B-76D31C44466C}">
      <dgm:prSet/>
      <dgm:spPr/>
      <dgm:t>
        <a:bodyPr/>
        <a:lstStyle/>
        <a:p>
          <a:endParaRPr lang="en-US"/>
        </a:p>
      </dgm:t>
    </dgm:pt>
    <dgm:pt modelId="{7513BE3D-5354-F843-965C-788BCEB49B3B}" type="pres">
      <dgm:prSet presAssocID="{0ED561B9-49D2-BE48-9551-D4A8A093230A}" presName="outerComposite" presStyleCnt="0">
        <dgm:presLayoutVars>
          <dgm:chMax val="5"/>
          <dgm:dir/>
          <dgm:resizeHandles val="exact"/>
        </dgm:presLayoutVars>
      </dgm:prSet>
      <dgm:spPr/>
    </dgm:pt>
    <dgm:pt modelId="{D9F07425-03A8-0D42-AA7F-431EFEF60970}" type="pres">
      <dgm:prSet presAssocID="{0ED561B9-49D2-BE48-9551-D4A8A093230A}" presName="dummyMaxCanvas" presStyleCnt="0">
        <dgm:presLayoutVars/>
      </dgm:prSet>
      <dgm:spPr/>
    </dgm:pt>
    <dgm:pt modelId="{EC17228E-BD05-6D4F-B1A1-4C43CFD5537F}" type="pres">
      <dgm:prSet presAssocID="{0ED561B9-49D2-BE48-9551-D4A8A093230A}" presName="ThreeNodes_1" presStyleLbl="node1" presStyleIdx="0" presStyleCnt="3">
        <dgm:presLayoutVars>
          <dgm:bulletEnabled val="1"/>
        </dgm:presLayoutVars>
      </dgm:prSet>
      <dgm:spPr/>
    </dgm:pt>
    <dgm:pt modelId="{E4AB3824-37B1-F045-AF84-BF0E3088866E}" type="pres">
      <dgm:prSet presAssocID="{0ED561B9-49D2-BE48-9551-D4A8A093230A}" presName="ThreeNodes_2" presStyleLbl="node1" presStyleIdx="1" presStyleCnt="3">
        <dgm:presLayoutVars>
          <dgm:bulletEnabled val="1"/>
        </dgm:presLayoutVars>
      </dgm:prSet>
      <dgm:spPr/>
    </dgm:pt>
    <dgm:pt modelId="{2B0473F5-3351-AD41-96DF-8B0B47F62DFD}" type="pres">
      <dgm:prSet presAssocID="{0ED561B9-49D2-BE48-9551-D4A8A093230A}" presName="ThreeNodes_3" presStyleLbl="node1" presStyleIdx="2" presStyleCnt="3">
        <dgm:presLayoutVars>
          <dgm:bulletEnabled val="1"/>
        </dgm:presLayoutVars>
      </dgm:prSet>
      <dgm:spPr/>
    </dgm:pt>
    <dgm:pt modelId="{6EC08B32-3CB6-9345-920B-38973710B946}" type="pres">
      <dgm:prSet presAssocID="{0ED561B9-49D2-BE48-9551-D4A8A093230A}" presName="ThreeConn_1-2" presStyleLbl="fgAccFollowNode1" presStyleIdx="0" presStyleCnt="2">
        <dgm:presLayoutVars>
          <dgm:bulletEnabled val="1"/>
        </dgm:presLayoutVars>
      </dgm:prSet>
      <dgm:spPr/>
    </dgm:pt>
    <dgm:pt modelId="{78C1F932-868E-0B4F-93EC-1859D04BA45F}" type="pres">
      <dgm:prSet presAssocID="{0ED561B9-49D2-BE48-9551-D4A8A093230A}" presName="ThreeConn_2-3" presStyleLbl="fgAccFollowNode1" presStyleIdx="1" presStyleCnt="2">
        <dgm:presLayoutVars>
          <dgm:bulletEnabled val="1"/>
        </dgm:presLayoutVars>
      </dgm:prSet>
      <dgm:spPr/>
    </dgm:pt>
    <dgm:pt modelId="{180B521C-1F91-F141-A77D-474F3C282402}" type="pres">
      <dgm:prSet presAssocID="{0ED561B9-49D2-BE48-9551-D4A8A093230A}" presName="ThreeNodes_1_text" presStyleLbl="node1" presStyleIdx="2" presStyleCnt="3">
        <dgm:presLayoutVars>
          <dgm:bulletEnabled val="1"/>
        </dgm:presLayoutVars>
      </dgm:prSet>
      <dgm:spPr/>
    </dgm:pt>
    <dgm:pt modelId="{7FF89C56-5C7B-0C47-8DAB-31575276B958}" type="pres">
      <dgm:prSet presAssocID="{0ED561B9-49D2-BE48-9551-D4A8A093230A}" presName="ThreeNodes_2_text" presStyleLbl="node1" presStyleIdx="2" presStyleCnt="3">
        <dgm:presLayoutVars>
          <dgm:bulletEnabled val="1"/>
        </dgm:presLayoutVars>
      </dgm:prSet>
      <dgm:spPr/>
    </dgm:pt>
    <dgm:pt modelId="{F65E67D8-23EF-5140-A7A4-CC055DD54DAA}" type="pres">
      <dgm:prSet presAssocID="{0ED561B9-49D2-BE48-9551-D4A8A093230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DBE0D93-7ED9-BD4D-B14B-76D31C44466C}" srcId="{0ED561B9-49D2-BE48-9551-D4A8A093230A}" destId="{DA7B3D57-3C87-F646-A9B7-0BDA573CCA32}" srcOrd="2" destOrd="0" parTransId="{DFA8762C-B399-BB4B-894A-BE52703EA8FD}" sibTransId="{4AB7B6B0-D0C5-5E46-880F-B6C8661D66CF}"/>
    <dgm:cxn modelId="{9B6B87E4-275F-1943-AB54-6795F7541122}" type="presOf" srcId="{A0B69E90-8BB5-DA46-8464-A6ACCE77C776}" destId="{78C1F932-868E-0B4F-93EC-1859D04BA45F}" srcOrd="0" destOrd="0" presId="urn:microsoft.com/office/officeart/2005/8/layout/vProcess5"/>
    <dgm:cxn modelId="{A8992F14-27B9-CF46-8EDD-21F49ACE8EDC}" type="presOf" srcId="{5912FF8F-B604-1347-90BC-0DE81F4C4ECC}" destId="{EC17228E-BD05-6D4F-B1A1-4C43CFD5537F}" srcOrd="0" destOrd="0" presId="urn:microsoft.com/office/officeart/2005/8/layout/vProcess5"/>
    <dgm:cxn modelId="{4B103FCB-0946-054F-B188-2B761873BE9B}" type="presOf" srcId="{DA7B3D57-3C87-F646-A9B7-0BDA573CCA32}" destId="{2B0473F5-3351-AD41-96DF-8B0B47F62DFD}" srcOrd="0" destOrd="0" presId="urn:microsoft.com/office/officeart/2005/8/layout/vProcess5"/>
    <dgm:cxn modelId="{600EC1FC-BBD5-D547-9F62-382F41B2D4DC}" type="presOf" srcId="{1D9C30BF-8FB2-C440-842F-743233C45787}" destId="{E4AB3824-37B1-F045-AF84-BF0E3088866E}" srcOrd="0" destOrd="0" presId="urn:microsoft.com/office/officeart/2005/8/layout/vProcess5"/>
    <dgm:cxn modelId="{141117F5-D609-DD47-A3BB-34FB40BC5314}" srcId="{0ED561B9-49D2-BE48-9551-D4A8A093230A}" destId="{1D9C30BF-8FB2-C440-842F-743233C45787}" srcOrd="1" destOrd="0" parTransId="{BD3214C9-51D4-DD44-8732-0994BD612302}" sibTransId="{A0B69E90-8BB5-DA46-8464-A6ACCE77C776}"/>
    <dgm:cxn modelId="{A5BFF5D4-92A3-A544-9224-42748D6FCAE3}" srcId="{0ED561B9-49D2-BE48-9551-D4A8A093230A}" destId="{5912FF8F-B604-1347-90BC-0DE81F4C4ECC}" srcOrd="0" destOrd="0" parTransId="{6DEC6064-00BD-B240-83C8-CBD80C916F87}" sibTransId="{69BFFF7C-DA10-6649-B740-7A2A2BD565FC}"/>
    <dgm:cxn modelId="{5252F5C7-77B5-8842-821B-8A6DEDDA4326}" type="presOf" srcId="{0ED561B9-49D2-BE48-9551-D4A8A093230A}" destId="{7513BE3D-5354-F843-965C-788BCEB49B3B}" srcOrd="0" destOrd="0" presId="urn:microsoft.com/office/officeart/2005/8/layout/vProcess5"/>
    <dgm:cxn modelId="{6F706B24-62B8-F248-A5A0-1611CF009A84}" type="presOf" srcId="{DA7B3D57-3C87-F646-A9B7-0BDA573CCA32}" destId="{F65E67D8-23EF-5140-A7A4-CC055DD54DAA}" srcOrd="1" destOrd="0" presId="urn:microsoft.com/office/officeart/2005/8/layout/vProcess5"/>
    <dgm:cxn modelId="{DF2E52F7-15F7-2642-A661-2D5C32B573C1}" type="presOf" srcId="{5912FF8F-B604-1347-90BC-0DE81F4C4ECC}" destId="{180B521C-1F91-F141-A77D-474F3C282402}" srcOrd="1" destOrd="0" presId="urn:microsoft.com/office/officeart/2005/8/layout/vProcess5"/>
    <dgm:cxn modelId="{C69D45E4-82F7-F244-B623-D7055106759A}" type="presOf" srcId="{69BFFF7C-DA10-6649-B740-7A2A2BD565FC}" destId="{6EC08B32-3CB6-9345-920B-38973710B946}" srcOrd="0" destOrd="0" presId="urn:microsoft.com/office/officeart/2005/8/layout/vProcess5"/>
    <dgm:cxn modelId="{77BE237F-AEEF-C24A-8259-960774EE5D71}" type="presOf" srcId="{1D9C30BF-8FB2-C440-842F-743233C45787}" destId="{7FF89C56-5C7B-0C47-8DAB-31575276B958}" srcOrd="1" destOrd="0" presId="urn:microsoft.com/office/officeart/2005/8/layout/vProcess5"/>
    <dgm:cxn modelId="{DA26D4C2-6844-BE48-9D46-802DD60C722F}" type="presParOf" srcId="{7513BE3D-5354-F843-965C-788BCEB49B3B}" destId="{D9F07425-03A8-0D42-AA7F-431EFEF60970}" srcOrd="0" destOrd="0" presId="urn:microsoft.com/office/officeart/2005/8/layout/vProcess5"/>
    <dgm:cxn modelId="{536532F6-C7A4-4542-9FC2-08A30736CC38}" type="presParOf" srcId="{7513BE3D-5354-F843-965C-788BCEB49B3B}" destId="{EC17228E-BD05-6D4F-B1A1-4C43CFD5537F}" srcOrd="1" destOrd="0" presId="urn:microsoft.com/office/officeart/2005/8/layout/vProcess5"/>
    <dgm:cxn modelId="{DDE128B1-C1D8-5B46-B732-6DE326F6F647}" type="presParOf" srcId="{7513BE3D-5354-F843-965C-788BCEB49B3B}" destId="{E4AB3824-37B1-F045-AF84-BF0E3088866E}" srcOrd="2" destOrd="0" presId="urn:microsoft.com/office/officeart/2005/8/layout/vProcess5"/>
    <dgm:cxn modelId="{1405309B-94A9-6640-89C8-D2973F65CE82}" type="presParOf" srcId="{7513BE3D-5354-F843-965C-788BCEB49B3B}" destId="{2B0473F5-3351-AD41-96DF-8B0B47F62DFD}" srcOrd="3" destOrd="0" presId="urn:microsoft.com/office/officeart/2005/8/layout/vProcess5"/>
    <dgm:cxn modelId="{8854A27B-DDB2-6740-B497-704D22861DDA}" type="presParOf" srcId="{7513BE3D-5354-F843-965C-788BCEB49B3B}" destId="{6EC08B32-3CB6-9345-920B-38973710B946}" srcOrd="4" destOrd="0" presId="urn:microsoft.com/office/officeart/2005/8/layout/vProcess5"/>
    <dgm:cxn modelId="{C82FAC64-1A3E-7B42-A81C-B43AB3AF293D}" type="presParOf" srcId="{7513BE3D-5354-F843-965C-788BCEB49B3B}" destId="{78C1F932-868E-0B4F-93EC-1859D04BA45F}" srcOrd="5" destOrd="0" presId="urn:microsoft.com/office/officeart/2005/8/layout/vProcess5"/>
    <dgm:cxn modelId="{3FD48426-1AE4-474A-97A8-A6D8340607DD}" type="presParOf" srcId="{7513BE3D-5354-F843-965C-788BCEB49B3B}" destId="{180B521C-1F91-F141-A77D-474F3C282402}" srcOrd="6" destOrd="0" presId="urn:microsoft.com/office/officeart/2005/8/layout/vProcess5"/>
    <dgm:cxn modelId="{C1CBC861-733C-6F40-8E82-60E5D3F8C37E}" type="presParOf" srcId="{7513BE3D-5354-F843-965C-788BCEB49B3B}" destId="{7FF89C56-5C7B-0C47-8DAB-31575276B958}" srcOrd="7" destOrd="0" presId="urn:microsoft.com/office/officeart/2005/8/layout/vProcess5"/>
    <dgm:cxn modelId="{0B13DDB1-D3C5-564D-A690-6B30CA73902F}" type="presParOf" srcId="{7513BE3D-5354-F843-965C-788BCEB49B3B}" destId="{F65E67D8-23EF-5140-A7A4-CC055DD54DA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8A9240-456D-624F-8BCD-16F9991C35CA}" type="doc">
      <dgm:prSet loTypeId="urn:microsoft.com/office/officeart/2005/8/layout/process4" loCatId="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B643110-4795-2148-BA63-B18EAC060865}">
      <dgm:prSet/>
      <dgm:spPr/>
      <dgm:t>
        <a:bodyPr/>
        <a:lstStyle/>
        <a:p>
          <a:pPr rtl="0"/>
          <a:r>
            <a:rPr lang="en-US" dirty="0" smtClean="0"/>
            <a:t>Arising from differences in production costs</a:t>
          </a:r>
          <a:endParaRPr lang="en-US" dirty="0"/>
        </a:p>
      </dgm:t>
    </dgm:pt>
    <dgm:pt modelId="{C4973A84-4D50-3548-B89C-2F2D19D34AD9}" type="parTrans" cxnId="{5BE0AE32-FBE4-E149-96CC-C7905E9F0886}">
      <dgm:prSet/>
      <dgm:spPr/>
      <dgm:t>
        <a:bodyPr/>
        <a:lstStyle/>
        <a:p>
          <a:endParaRPr lang="en-US"/>
        </a:p>
      </dgm:t>
    </dgm:pt>
    <dgm:pt modelId="{E822A0CC-CDCE-1646-BB12-A52958265407}" type="sibTrans" cxnId="{5BE0AE32-FBE4-E149-96CC-C7905E9F0886}">
      <dgm:prSet/>
      <dgm:spPr/>
      <dgm:t>
        <a:bodyPr/>
        <a:lstStyle/>
        <a:p>
          <a:endParaRPr lang="en-US"/>
        </a:p>
      </dgm:t>
    </dgm:pt>
    <dgm:pt modelId="{A8FDAA4F-5AB7-CC48-94D8-11DCF8F10BA6}">
      <dgm:prSet/>
      <dgm:spPr/>
      <dgm:t>
        <a:bodyPr/>
        <a:lstStyle/>
        <a:p>
          <a:pPr rtl="0"/>
          <a:r>
            <a:rPr lang="en-US" smtClean="0"/>
            <a:t>Economies of scale</a:t>
          </a:r>
          <a:endParaRPr lang="en-US"/>
        </a:p>
      </dgm:t>
    </dgm:pt>
    <dgm:pt modelId="{A4838FCE-C55A-994F-993E-4489E4B6444B}" type="parTrans" cxnId="{876C3A1C-0B1A-CD4D-A381-7A29A2DF7210}">
      <dgm:prSet/>
      <dgm:spPr/>
      <dgm:t>
        <a:bodyPr/>
        <a:lstStyle/>
        <a:p>
          <a:endParaRPr lang="en-US"/>
        </a:p>
      </dgm:t>
    </dgm:pt>
    <dgm:pt modelId="{658EEF0F-7F02-0E4A-9CD3-4F022D509110}" type="sibTrans" cxnId="{876C3A1C-0B1A-CD4D-A381-7A29A2DF7210}">
      <dgm:prSet/>
      <dgm:spPr/>
      <dgm:t>
        <a:bodyPr/>
        <a:lstStyle/>
        <a:p>
          <a:endParaRPr lang="en-US"/>
        </a:p>
      </dgm:t>
    </dgm:pt>
    <dgm:pt modelId="{C391FFBC-6500-9A45-9946-9329B65B5FAC}">
      <dgm:prSet/>
      <dgm:spPr/>
      <dgm:t>
        <a:bodyPr/>
        <a:lstStyle/>
        <a:p>
          <a:pPr rtl="0"/>
          <a:r>
            <a:rPr lang="en-US" smtClean="0"/>
            <a:t>Vertical integration</a:t>
          </a:r>
          <a:endParaRPr lang="en-US"/>
        </a:p>
      </dgm:t>
    </dgm:pt>
    <dgm:pt modelId="{2FFC1689-B4C5-6D4A-909A-1FDB24FC0493}" type="parTrans" cxnId="{076EBA6A-C769-8244-BE13-58B2B61DE9CB}">
      <dgm:prSet/>
      <dgm:spPr/>
      <dgm:t>
        <a:bodyPr/>
        <a:lstStyle/>
        <a:p>
          <a:endParaRPr lang="en-US"/>
        </a:p>
      </dgm:t>
    </dgm:pt>
    <dgm:pt modelId="{4696B716-EA1A-BA44-A248-1A96A6754826}" type="sibTrans" cxnId="{076EBA6A-C769-8244-BE13-58B2B61DE9CB}">
      <dgm:prSet/>
      <dgm:spPr/>
      <dgm:t>
        <a:bodyPr/>
        <a:lstStyle/>
        <a:p>
          <a:endParaRPr lang="en-US"/>
        </a:p>
      </dgm:t>
    </dgm:pt>
    <dgm:pt modelId="{2831DB4B-AC61-774D-86B0-690FED5A1DE4}">
      <dgm:prSet/>
      <dgm:spPr/>
      <dgm:t>
        <a:bodyPr/>
        <a:lstStyle/>
        <a:p>
          <a:pPr rtl="0"/>
          <a:r>
            <a:rPr lang="en-US" smtClean="0"/>
            <a:t>Control of important technologies</a:t>
          </a:r>
          <a:endParaRPr lang="en-US"/>
        </a:p>
      </dgm:t>
    </dgm:pt>
    <dgm:pt modelId="{6D994BAA-205B-F844-AE9A-378723CD4D3B}" type="parTrans" cxnId="{3A500B85-7547-0142-AE4B-2D3A1AAF194E}">
      <dgm:prSet/>
      <dgm:spPr/>
      <dgm:t>
        <a:bodyPr/>
        <a:lstStyle/>
        <a:p>
          <a:endParaRPr lang="en-US"/>
        </a:p>
      </dgm:t>
    </dgm:pt>
    <dgm:pt modelId="{EB895C1E-17ED-E140-B00A-017A8E82D082}" type="sibTrans" cxnId="{3A500B85-7547-0142-AE4B-2D3A1AAF194E}">
      <dgm:prSet/>
      <dgm:spPr/>
      <dgm:t>
        <a:bodyPr/>
        <a:lstStyle/>
        <a:p>
          <a:endParaRPr lang="en-US"/>
        </a:p>
      </dgm:t>
    </dgm:pt>
    <dgm:pt modelId="{C113806D-B92D-9D4A-B005-42CF740A0CE9}">
      <dgm:prSet/>
      <dgm:spPr/>
      <dgm:t>
        <a:bodyPr/>
        <a:lstStyle/>
        <a:p>
          <a:pPr rtl="0"/>
          <a:r>
            <a:rPr lang="en-US" smtClean="0"/>
            <a:t>Expert and reputation of the incumbent</a:t>
          </a:r>
          <a:endParaRPr lang="en-US"/>
        </a:p>
      </dgm:t>
    </dgm:pt>
    <dgm:pt modelId="{6D9F1661-E41D-504F-9C09-35011503EB09}" type="parTrans" cxnId="{D1826F20-31F5-EA4D-A2DE-4B1FDCC29545}">
      <dgm:prSet/>
      <dgm:spPr/>
      <dgm:t>
        <a:bodyPr/>
        <a:lstStyle/>
        <a:p>
          <a:endParaRPr lang="en-US"/>
        </a:p>
      </dgm:t>
    </dgm:pt>
    <dgm:pt modelId="{5C036239-01BF-EA4F-9574-056C7B76A45D}" type="sibTrans" cxnId="{D1826F20-31F5-EA4D-A2DE-4B1FDCC29545}">
      <dgm:prSet/>
      <dgm:spPr/>
      <dgm:t>
        <a:bodyPr/>
        <a:lstStyle/>
        <a:p>
          <a:endParaRPr lang="en-US"/>
        </a:p>
      </dgm:t>
    </dgm:pt>
    <dgm:pt modelId="{41599DAA-D5CC-B04B-8BA3-CC5B736D82D5}">
      <dgm:prSet/>
      <dgm:spPr/>
      <dgm:t>
        <a:bodyPr/>
        <a:lstStyle/>
        <a:p>
          <a:pPr rtl="0"/>
          <a:r>
            <a:rPr lang="en-US" smtClean="0"/>
            <a:t>Brand loyalty</a:t>
          </a:r>
          <a:endParaRPr lang="en-US"/>
        </a:p>
      </dgm:t>
    </dgm:pt>
    <dgm:pt modelId="{6991D4FD-1979-944C-B76D-96257A7C728E}" type="parTrans" cxnId="{26F49539-AF77-2D44-8662-996B5AAC236A}">
      <dgm:prSet/>
      <dgm:spPr/>
      <dgm:t>
        <a:bodyPr/>
        <a:lstStyle/>
        <a:p>
          <a:endParaRPr lang="en-US"/>
        </a:p>
      </dgm:t>
    </dgm:pt>
    <dgm:pt modelId="{B9DBF36D-D0AE-B04F-8678-332D625DD658}" type="sibTrans" cxnId="{26F49539-AF77-2D44-8662-996B5AAC236A}">
      <dgm:prSet/>
      <dgm:spPr/>
      <dgm:t>
        <a:bodyPr/>
        <a:lstStyle/>
        <a:p>
          <a:endParaRPr lang="en-US"/>
        </a:p>
      </dgm:t>
    </dgm:pt>
    <dgm:pt modelId="{608E6DF3-5049-324E-98E3-BE7B28B4FF7E}">
      <dgm:prSet/>
      <dgm:spPr/>
      <dgm:t>
        <a:bodyPr/>
        <a:lstStyle/>
        <a:p>
          <a:pPr rtl="0"/>
          <a:r>
            <a:rPr lang="en-US" smtClean="0"/>
            <a:t>Suspicion by consumers for new products</a:t>
          </a:r>
          <a:endParaRPr lang="en-US"/>
        </a:p>
      </dgm:t>
    </dgm:pt>
    <dgm:pt modelId="{1D978E0F-F20D-1F4C-9A6C-41171BCDA7E9}" type="parTrans" cxnId="{67449A80-5DE8-0F4B-B5EB-F2735CCFB453}">
      <dgm:prSet/>
      <dgm:spPr/>
      <dgm:t>
        <a:bodyPr/>
        <a:lstStyle/>
        <a:p>
          <a:endParaRPr lang="en-US"/>
        </a:p>
      </dgm:t>
    </dgm:pt>
    <dgm:pt modelId="{02B95256-9071-E440-BF39-A5D45331451B}" type="sibTrans" cxnId="{67449A80-5DE8-0F4B-B5EB-F2735CCFB453}">
      <dgm:prSet/>
      <dgm:spPr/>
      <dgm:t>
        <a:bodyPr/>
        <a:lstStyle/>
        <a:p>
          <a:endParaRPr lang="en-US"/>
        </a:p>
      </dgm:t>
    </dgm:pt>
    <dgm:pt modelId="{0917863F-B5DF-794D-8BCF-C1B4EE5E9490}" type="pres">
      <dgm:prSet presAssocID="{C28A9240-456D-624F-8BCD-16F9991C35CA}" presName="Name0" presStyleCnt="0">
        <dgm:presLayoutVars>
          <dgm:dir/>
          <dgm:animLvl val="lvl"/>
          <dgm:resizeHandles val="exact"/>
        </dgm:presLayoutVars>
      </dgm:prSet>
      <dgm:spPr/>
    </dgm:pt>
    <dgm:pt modelId="{96D1A46F-FE75-184E-A45E-DCE8AAAC017D}" type="pres">
      <dgm:prSet presAssocID="{4B643110-4795-2148-BA63-B18EAC060865}" presName="boxAndChildren" presStyleCnt="0"/>
      <dgm:spPr/>
    </dgm:pt>
    <dgm:pt modelId="{C32B3A01-3968-1D42-ABE7-04B15560FDC9}" type="pres">
      <dgm:prSet presAssocID="{4B643110-4795-2148-BA63-B18EAC060865}" presName="parentTextBox" presStyleLbl="node1" presStyleIdx="0" presStyleCnt="1"/>
      <dgm:spPr/>
    </dgm:pt>
    <dgm:pt modelId="{B492B523-6D16-104F-80B9-AF0268BCB25B}" type="pres">
      <dgm:prSet presAssocID="{4B643110-4795-2148-BA63-B18EAC060865}" presName="entireBox" presStyleLbl="node1" presStyleIdx="0" presStyleCnt="1"/>
      <dgm:spPr/>
    </dgm:pt>
    <dgm:pt modelId="{D94718F7-08E6-D24A-9B1C-2C2B42D004DE}" type="pres">
      <dgm:prSet presAssocID="{4B643110-4795-2148-BA63-B18EAC060865}" presName="descendantBox" presStyleCnt="0"/>
      <dgm:spPr/>
    </dgm:pt>
    <dgm:pt modelId="{472B32F8-0263-214E-8152-1F8711D2A4DE}" type="pres">
      <dgm:prSet presAssocID="{A8FDAA4F-5AB7-CC48-94D8-11DCF8F10BA6}" presName="childTextBox" presStyleLbl="fgAccFollowNode1" presStyleIdx="0" presStyleCnt="6">
        <dgm:presLayoutVars>
          <dgm:bulletEnabled val="1"/>
        </dgm:presLayoutVars>
      </dgm:prSet>
      <dgm:spPr/>
    </dgm:pt>
    <dgm:pt modelId="{94BFF2FB-E4A6-9448-A916-A1A3417E9ABB}" type="pres">
      <dgm:prSet presAssocID="{C391FFBC-6500-9A45-9946-9329B65B5FAC}" presName="childTextBox" presStyleLbl="fgAccFollowNode1" presStyleIdx="1" presStyleCnt="6">
        <dgm:presLayoutVars>
          <dgm:bulletEnabled val="1"/>
        </dgm:presLayoutVars>
      </dgm:prSet>
      <dgm:spPr/>
    </dgm:pt>
    <dgm:pt modelId="{CE409930-4D1E-F148-84B3-8C2945C4D148}" type="pres">
      <dgm:prSet presAssocID="{2831DB4B-AC61-774D-86B0-690FED5A1DE4}" presName="childTextBox" presStyleLbl="fgAccFollowNode1" presStyleIdx="2" presStyleCnt="6">
        <dgm:presLayoutVars>
          <dgm:bulletEnabled val="1"/>
        </dgm:presLayoutVars>
      </dgm:prSet>
      <dgm:spPr/>
    </dgm:pt>
    <dgm:pt modelId="{DE4AD8B0-560E-3F47-85F4-E3D5B7753B4B}" type="pres">
      <dgm:prSet presAssocID="{C113806D-B92D-9D4A-B005-42CF740A0CE9}" presName="childTextBox" presStyleLbl="fgAccFollowNode1" presStyleIdx="3" presStyleCnt="6">
        <dgm:presLayoutVars>
          <dgm:bulletEnabled val="1"/>
        </dgm:presLayoutVars>
      </dgm:prSet>
      <dgm:spPr/>
    </dgm:pt>
    <dgm:pt modelId="{EA6012A8-AE21-3044-ADCA-B48CC16A95AD}" type="pres">
      <dgm:prSet presAssocID="{41599DAA-D5CC-B04B-8BA3-CC5B736D82D5}" presName="childTextBox" presStyleLbl="fgAccFollowNode1" presStyleIdx="4" presStyleCnt="6">
        <dgm:presLayoutVars>
          <dgm:bulletEnabled val="1"/>
        </dgm:presLayoutVars>
      </dgm:prSet>
      <dgm:spPr/>
    </dgm:pt>
    <dgm:pt modelId="{A1E75575-CF03-F947-BC50-82621549D1DE}" type="pres">
      <dgm:prSet presAssocID="{608E6DF3-5049-324E-98E3-BE7B28B4FF7E}" presName="childTextBox" presStyleLbl="fgAccFollowNode1" presStyleIdx="5" presStyleCnt="6">
        <dgm:presLayoutVars>
          <dgm:bulletEnabled val="1"/>
        </dgm:presLayoutVars>
      </dgm:prSet>
      <dgm:spPr/>
    </dgm:pt>
  </dgm:ptLst>
  <dgm:cxnLst>
    <dgm:cxn modelId="{26F49539-AF77-2D44-8662-996B5AAC236A}" srcId="{4B643110-4795-2148-BA63-B18EAC060865}" destId="{41599DAA-D5CC-B04B-8BA3-CC5B736D82D5}" srcOrd="4" destOrd="0" parTransId="{6991D4FD-1979-944C-B76D-96257A7C728E}" sibTransId="{B9DBF36D-D0AE-B04F-8678-332D625DD658}"/>
    <dgm:cxn modelId="{5BE0AE32-FBE4-E149-96CC-C7905E9F0886}" srcId="{C28A9240-456D-624F-8BCD-16F9991C35CA}" destId="{4B643110-4795-2148-BA63-B18EAC060865}" srcOrd="0" destOrd="0" parTransId="{C4973A84-4D50-3548-B89C-2F2D19D34AD9}" sibTransId="{E822A0CC-CDCE-1646-BB12-A52958265407}"/>
    <dgm:cxn modelId="{C1CA2860-3785-8749-AFCD-238950C65518}" type="presOf" srcId="{2831DB4B-AC61-774D-86B0-690FED5A1DE4}" destId="{CE409930-4D1E-F148-84B3-8C2945C4D148}" srcOrd="0" destOrd="0" presId="urn:microsoft.com/office/officeart/2005/8/layout/process4"/>
    <dgm:cxn modelId="{C930E9D6-EF89-EE41-B7C5-A6E29B07CBDE}" type="presOf" srcId="{4B643110-4795-2148-BA63-B18EAC060865}" destId="{C32B3A01-3968-1D42-ABE7-04B15560FDC9}" srcOrd="0" destOrd="0" presId="urn:microsoft.com/office/officeart/2005/8/layout/process4"/>
    <dgm:cxn modelId="{3A500B85-7547-0142-AE4B-2D3A1AAF194E}" srcId="{4B643110-4795-2148-BA63-B18EAC060865}" destId="{2831DB4B-AC61-774D-86B0-690FED5A1DE4}" srcOrd="2" destOrd="0" parTransId="{6D994BAA-205B-F844-AE9A-378723CD4D3B}" sibTransId="{EB895C1E-17ED-E140-B00A-017A8E82D082}"/>
    <dgm:cxn modelId="{8F146949-DA27-7245-BF5F-BD5D30196DAF}" type="presOf" srcId="{41599DAA-D5CC-B04B-8BA3-CC5B736D82D5}" destId="{EA6012A8-AE21-3044-ADCA-B48CC16A95AD}" srcOrd="0" destOrd="0" presId="urn:microsoft.com/office/officeart/2005/8/layout/process4"/>
    <dgm:cxn modelId="{FA1538E3-8E54-FF46-9281-CD63C6BA3C31}" type="presOf" srcId="{C113806D-B92D-9D4A-B005-42CF740A0CE9}" destId="{DE4AD8B0-560E-3F47-85F4-E3D5B7753B4B}" srcOrd="0" destOrd="0" presId="urn:microsoft.com/office/officeart/2005/8/layout/process4"/>
    <dgm:cxn modelId="{076EBA6A-C769-8244-BE13-58B2B61DE9CB}" srcId="{4B643110-4795-2148-BA63-B18EAC060865}" destId="{C391FFBC-6500-9A45-9946-9329B65B5FAC}" srcOrd="1" destOrd="0" parTransId="{2FFC1689-B4C5-6D4A-909A-1FDB24FC0493}" sibTransId="{4696B716-EA1A-BA44-A248-1A96A6754826}"/>
    <dgm:cxn modelId="{67449A80-5DE8-0F4B-B5EB-F2735CCFB453}" srcId="{4B643110-4795-2148-BA63-B18EAC060865}" destId="{608E6DF3-5049-324E-98E3-BE7B28B4FF7E}" srcOrd="5" destOrd="0" parTransId="{1D978E0F-F20D-1F4C-9A6C-41171BCDA7E9}" sibTransId="{02B95256-9071-E440-BF39-A5D45331451B}"/>
    <dgm:cxn modelId="{90BF61C4-918D-D048-BCE3-306A92F29BD0}" type="presOf" srcId="{608E6DF3-5049-324E-98E3-BE7B28B4FF7E}" destId="{A1E75575-CF03-F947-BC50-82621549D1DE}" srcOrd="0" destOrd="0" presId="urn:microsoft.com/office/officeart/2005/8/layout/process4"/>
    <dgm:cxn modelId="{B409E72A-4B62-A544-8932-46048BBA29E5}" type="presOf" srcId="{4B643110-4795-2148-BA63-B18EAC060865}" destId="{B492B523-6D16-104F-80B9-AF0268BCB25B}" srcOrd="1" destOrd="0" presId="urn:microsoft.com/office/officeart/2005/8/layout/process4"/>
    <dgm:cxn modelId="{BFE868FE-B614-CB4C-A254-E0D0C616DB5A}" type="presOf" srcId="{C28A9240-456D-624F-8BCD-16F9991C35CA}" destId="{0917863F-B5DF-794D-8BCF-C1B4EE5E9490}" srcOrd="0" destOrd="0" presId="urn:microsoft.com/office/officeart/2005/8/layout/process4"/>
    <dgm:cxn modelId="{D1826F20-31F5-EA4D-A2DE-4B1FDCC29545}" srcId="{4B643110-4795-2148-BA63-B18EAC060865}" destId="{C113806D-B92D-9D4A-B005-42CF740A0CE9}" srcOrd="3" destOrd="0" parTransId="{6D9F1661-E41D-504F-9C09-35011503EB09}" sibTransId="{5C036239-01BF-EA4F-9574-056C7B76A45D}"/>
    <dgm:cxn modelId="{1CB32B59-1D78-5D4E-8B91-8EDB9971FE5E}" type="presOf" srcId="{C391FFBC-6500-9A45-9946-9329B65B5FAC}" destId="{94BFF2FB-E4A6-9448-A916-A1A3417E9ABB}" srcOrd="0" destOrd="0" presId="urn:microsoft.com/office/officeart/2005/8/layout/process4"/>
    <dgm:cxn modelId="{AA783A89-A5E4-CD48-8A63-1B9BDF876755}" type="presOf" srcId="{A8FDAA4F-5AB7-CC48-94D8-11DCF8F10BA6}" destId="{472B32F8-0263-214E-8152-1F8711D2A4DE}" srcOrd="0" destOrd="0" presId="urn:microsoft.com/office/officeart/2005/8/layout/process4"/>
    <dgm:cxn modelId="{876C3A1C-0B1A-CD4D-A381-7A29A2DF7210}" srcId="{4B643110-4795-2148-BA63-B18EAC060865}" destId="{A8FDAA4F-5AB7-CC48-94D8-11DCF8F10BA6}" srcOrd="0" destOrd="0" parTransId="{A4838FCE-C55A-994F-993E-4489E4B6444B}" sibTransId="{658EEF0F-7F02-0E4A-9CD3-4F022D509110}"/>
    <dgm:cxn modelId="{2AEE6218-0463-5B4C-AD7E-DFFD2A23939D}" type="presParOf" srcId="{0917863F-B5DF-794D-8BCF-C1B4EE5E9490}" destId="{96D1A46F-FE75-184E-A45E-DCE8AAAC017D}" srcOrd="0" destOrd="0" presId="urn:microsoft.com/office/officeart/2005/8/layout/process4"/>
    <dgm:cxn modelId="{B647A1AE-AD40-A146-A875-20F62DD3A8D6}" type="presParOf" srcId="{96D1A46F-FE75-184E-A45E-DCE8AAAC017D}" destId="{C32B3A01-3968-1D42-ABE7-04B15560FDC9}" srcOrd="0" destOrd="0" presId="urn:microsoft.com/office/officeart/2005/8/layout/process4"/>
    <dgm:cxn modelId="{1D889B33-C6AC-B74C-88DB-314233092BB1}" type="presParOf" srcId="{96D1A46F-FE75-184E-A45E-DCE8AAAC017D}" destId="{B492B523-6D16-104F-80B9-AF0268BCB25B}" srcOrd="1" destOrd="0" presId="urn:microsoft.com/office/officeart/2005/8/layout/process4"/>
    <dgm:cxn modelId="{6AAD7AC4-66CA-DC46-8EF4-BA70520C7395}" type="presParOf" srcId="{96D1A46F-FE75-184E-A45E-DCE8AAAC017D}" destId="{D94718F7-08E6-D24A-9B1C-2C2B42D004DE}" srcOrd="2" destOrd="0" presId="urn:microsoft.com/office/officeart/2005/8/layout/process4"/>
    <dgm:cxn modelId="{01421696-F24F-6947-8F33-4CAC6526DCD1}" type="presParOf" srcId="{D94718F7-08E6-D24A-9B1C-2C2B42D004DE}" destId="{472B32F8-0263-214E-8152-1F8711D2A4DE}" srcOrd="0" destOrd="0" presId="urn:microsoft.com/office/officeart/2005/8/layout/process4"/>
    <dgm:cxn modelId="{91CB236C-3C28-564C-9B51-DE45F8C8CCEE}" type="presParOf" srcId="{D94718F7-08E6-D24A-9B1C-2C2B42D004DE}" destId="{94BFF2FB-E4A6-9448-A916-A1A3417E9ABB}" srcOrd="1" destOrd="0" presId="urn:microsoft.com/office/officeart/2005/8/layout/process4"/>
    <dgm:cxn modelId="{9D6563CD-A7E2-9843-B328-B3EC84166AAE}" type="presParOf" srcId="{D94718F7-08E6-D24A-9B1C-2C2B42D004DE}" destId="{CE409930-4D1E-F148-84B3-8C2945C4D148}" srcOrd="2" destOrd="0" presId="urn:microsoft.com/office/officeart/2005/8/layout/process4"/>
    <dgm:cxn modelId="{C28624D8-2872-A24F-B995-374A3B6FCA22}" type="presParOf" srcId="{D94718F7-08E6-D24A-9B1C-2C2B42D004DE}" destId="{DE4AD8B0-560E-3F47-85F4-E3D5B7753B4B}" srcOrd="3" destOrd="0" presId="urn:microsoft.com/office/officeart/2005/8/layout/process4"/>
    <dgm:cxn modelId="{50B68780-276D-FB47-B947-26DB988707A9}" type="presParOf" srcId="{D94718F7-08E6-D24A-9B1C-2C2B42D004DE}" destId="{EA6012A8-AE21-3044-ADCA-B48CC16A95AD}" srcOrd="4" destOrd="0" presId="urn:microsoft.com/office/officeart/2005/8/layout/process4"/>
    <dgm:cxn modelId="{E69CC0BE-1731-A64F-AE3F-751C1A487CA8}" type="presParOf" srcId="{D94718F7-08E6-D24A-9B1C-2C2B42D004DE}" destId="{A1E75575-CF03-F947-BC50-82621549D1DE}" srcOrd="5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9DE225-8FFF-A24F-AE22-55DF8991C2E8}" type="doc">
      <dgm:prSet loTypeId="urn:microsoft.com/office/officeart/2005/8/layout/process4" loCatId="" qsTypeId="urn:microsoft.com/office/officeart/2005/8/quickstyle/simple4" qsCatId="simple" csTypeId="urn:microsoft.com/office/officeart/2005/8/colors/accent2_3" csCatId="accent2"/>
      <dgm:spPr/>
      <dgm:t>
        <a:bodyPr/>
        <a:lstStyle/>
        <a:p>
          <a:endParaRPr lang="en-US"/>
        </a:p>
      </dgm:t>
    </dgm:pt>
    <dgm:pt modelId="{614D4935-7249-8E47-88FD-52436A7158CF}">
      <dgm:prSet/>
      <dgm:spPr/>
      <dgm:t>
        <a:bodyPr/>
        <a:lstStyle/>
        <a:p>
          <a:pPr rtl="0"/>
          <a:r>
            <a:rPr lang="en-US" smtClean="0"/>
            <a:t>Any move by existing firms to reinforce their position against other firms of potential rivals.</a:t>
          </a:r>
          <a:endParaRPr lang="en-US"/>
        </a:p>
      </dgm:t>
    </dgm:pt>
    <dgm:pt modelId="{816DD07D-61AF-0F4F-B609-968487B954C3}" type="parTrans" cxnId="{B1294E04-F360-4848-BBCD-2537CFAF7E29}">
      <dgm:prSet/>
      <dgm:spPr/>
      <dgm:t>
        <a:bodyPr/>
        <a:lstStyle/>
        <a:p>
          <a:endParaRPr lang="en-US"/>
        </a:p>
      </dgm:t>
    </dgm:pt>
    <dgm:pt modelId="{E664B3E0-4DB1-DB4C-8C38-7B72C4F6B591}" type="sibTrans" cxnId="{B1294E04-F360-4848-BBCD-2537CFAF7E29}">
      <dgm:prSet/>
      <dgm:spPr/>
      <dgm:t>
        <a:bodyPr/>
        <a:lstStyle/>
        <a:p>
          <a:endParaRPr lang="en-US"/>
        </a:p>
      </dgm:t>
    </dgm:pt>
    <dgm:pt modelId="{1D308785-BC80-1146-8BF3-4C0938E6E484}">
      <dgm:prSet/>
      <dgm:spPr/>
      <dgm:t>
        <a:bodyPr/>
        <a:lstStyle/>
        <a:p>
          <a:pPr rtl="0"/>
          <a:r>
            <a:rPr lang="en-US" smtClean="0"/>
            <a:t>Predatory pricing/ limit pricing</a:t>
          </a:r>
          <a:endParaRPr lang="en-US"/>
        </a:p>
      </dgm:t>
    </dgm:pt>
    <dgm:pt modelId="{51F73CC6-310A-414D-9808-E200C2AB9D25}" type="parTrans" cxnId="{F34504DF-6131-174D-86F8-594F07BDAFD3}">
      <dgm:prSet/>
      <dgm:spPr/>
      <dgm:t>
        <a:bodyPr/>
        <a:lstStyle/>
        <a:p>
          <a:endParaRPr lang="en-US"/>
        </a:p>
      </dgm:t>
    </dgm:pt>
    <dgm:pt modelId="{9C4489B4-2CB3-F846-BAE2-B8536B66CE3D}" type="sibTrans" cxnId="{F34504DF-6131-174D-86F8-594F07BDAFD3}">
      <dgm:prSet/>
      <dgm:spPr/>
      <dgm:t>
        <a:bodyPr/>
        <a:lstStyle/>
        <a:p>
          <a:endParaRPr lang="en-US"/>
        </a:p>
      </dgm:t>
    </dgm:pt>
    <dgm:pt modelId="{2513A0B0-B210-A843-BAA9-67E07723B32C}">
      <dgm:prSet/>
      <dgm:spPr/>
      <dgm:t>
        <a:bodyPr/>
        <a:lstStyle/>
        <a:p>
          <a:pPr rtl="0"/>
          <a:r>
            <a:rPr lang="en-US" smtClean="0"/>
            <a:t>Heavy marketing spending/ product differentiation</a:t>
          </a:r>
          <a:endParaRPr lang="en-US"/>
        </a:p>
      </dgm:t>
    </dgm:pt>
    <dgm:pt modelId="{6769178F-FF55-1D47-81D4-15D592CBA815}" type="parTrans" cxnId="{F532BB39-B2D3-8244-986E-0D2839AA2502}">
      <dgm:prSet/>
      <dgm:spPr/>
      <dgm:t>
        <a:bodyPr/>
        <a:lstStyle/>
        <a:p>
          <a:endParaRPr lang="en-US"/>
        </a:p>
      </dgm:t>
    </dgm:pt>
    <dgm:pt modelId="{18A80A50-8C00-6B49-8521-40785ED9B0D6}" type="sibTrans" cxnId="{F532BB39-B2D3-8244-986E-0D2839AA2502}">
      <dgm:prSet/>
      <dgm:spPr/>
      <dgm:t>
        <a:bodyPr/>
        <a:lstStyle/>
        <a:p>
          <a:endParaRPr lang="en-US"/>
        </a:p>
      </dgm:t>
    </dgm:pt>
    <dgm:pt modelId="{0A2A83BF-1F03-BB42-B392-1EEFEB80407C}" type="pres">
      <dgm:prSet presAssocID="{C49DE225-8FFF-A24F-AE22-55DF8991C2E8}" presName="Name0" presStyleCnt="0">
        <dgm:presLayoutVars>
          <dgm:dir/>
          <dgm:animLvl val="lvl"/>
          <dgm:resizeHandles val="exact"/>
        </dgm:presLayoutVars>
      </dgm:prSet>
      <dgm:spPr/>
    </dgm:pt>
    <dgm:pt modelId="{D159A6B8-4CE2-3D47-9D98-13B4892EC0A1}" type="pres">
      <dgm:prSet presAssocID="{614D4935-7249-8E47-88FD-52436A7158CF}" presName="boxAndChildren" presStyleCnt="0"/>
      <dgm:spPr/>
    </dgm:pt>
    <dgm:pt modelId="{CF080FA5-F83C-4C47-AE38-A31F1DF93DE7}" type="pres">
      <dgm:prSet presAssocID="{614D4935-7249-8E47-88FD-52436A7158CF}" presName="parentTextBox" presStyleLbl="node1" presStyleIdx="0" presStyleCnt="1"/>
      <dgm:spPr/>
    </dgm:pt>
    <dgm:pt modelId="{FEB482C3-9F9C-8345-AC29-4BE1B64CDF0B}" type="pres">
      <dgm:prSet presAssocID="{614D4935-7249-8E47-88FD-52436A7158CF}" presName="entireBox" presStyleLbl="node1" presStyleIdx="0" presStyleCnt="1"/>
      <dgm:spPr/>
    </dgm:pt>
    <dgm:pt modelId="{3AF67749-6FFF-914B-96AC-3EFA1DB57897}" type="pres">
      <dgm:prSet presAssocID="{614D4935-7249-8E47-88FD-52436A7158CF}" presName="descendantBox" presStyleCnt="0"/>
      <dgm:spPr/>
    </dgm:pt>
    <dgm:pt modelId="{52EECD64-0791-3C47-B396-2EB9CD6A6749}" type="pres">
      <dgm:prSet presAssocID="{1D308785-BC80-1146-8BF3-4C0938E6E484}" presName="childTextBox" presStyleLbl="fgAccFollowNode1" presStyleIdx="0" presStyleCnt="2">
        <dgm:presLayoutVars>
          <dgm:bulletEnabled val="1"/>
        </dgm:presLayoutVars>
      </dgm:prSet>
      <dgm:spPr/>
    </dgm:pt>
    <dgm:pt modelId="{B4EBDF09-5009-E749-BD9F-374909460A25}" type="pres">
      <dgm:prSet presAssocID="{2513A0B0-B210-A843-BAA9-67E07723B32C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F34504DF-6131-174D-86F8-594F07BDAFD3}" srcId="{614D4935-7249-8E47-88FD-52436A7158CF}" destId="{1D308785-BC80-1146-8BF3-4C0938E6E484}" srcOrd="0" destOrd="0" parTransId="{51F73CC6-310A-414D-9808-E200C2AB9D25}" sibTransId="{9C4489B4-2CB3-F846-BAE2-B8536B66CE3D}"/>
    <dgm:cxn modelId="{B1294E04-F360-4848-BBCD-2537CFAF7E29}" srcId="{C49DE225-8FFF-A24F-AE22-55DF8991C2E8}" destId="{614D4935-7249-8E47-88FD-52436A7158CF}" srcOrd="0" destOrd="0" parTransId="{816DD07D-61AF-0F4F-B609-968487B954C3}" sibTransId="{E664B3E0-4DB1-DB4C-8C38-7B72C4F6B591}"/>
    <dgm:cxn modelId="{E4E575E4-59FC-7A46-A5B9-859E4F090F2B}" type="presOf" srcId="{614D4935-7249-8E47-88FD-52436A7158CF}" destId="{CF080FA5-F83C-4C47-AE38-A31F1DF93DE7}" srcOrd="0" destOrd="0" presId="urn:microsoft.com/office/officeart/2005/8/layout/process4"/>
    <dgm:cxn modelId="{57F33A1B-2F9B-924E-ADBC-4978D5AF9D13}" type="presOf" srcId="{614D4935-7249-8E47-88FD-52436A7158CF}" destId="{FEB482C3-9F9C-8345-AC29-4BE1B64CDF0B}" srcOrd="1" destOrd="0" presId="urn:microsoft.com/office/officeart/2005/8/layout/process4"/>
    <dgm:cxn modelId="{ECCE759D-AD1E-1845-8FA2-D9E3DE098072}" type="presOf" srcId="{1D308785-BC80-1146-8BF3-4C0938E6E484}" destId="{52EECD64-0791-3C47-B396-2EB9CD6A6749}" srcOrd="0" destOrd="0" presId="urn:microsoft.com/office/officeart/2005/8/layout/process4"/>
    <dgm:cxn modelId="{F532BB39-B2D3-8244-986E-0D2839AA2502}" srcId="{614D4935-7249-8E47-88FD-52436A7158CF}" destId="{2513A0B0-B210-A843-BAA9-67E07723B32C}" srcOrd="1" destOrd="0" parTransId="{6769178F-FF55-1D47-81D4-15D592CBA815}" sibTransId="{18A80A50-8C00-6B49-8521-40785ED9B0D6}"/>
    <dgm:cxn modelId="{3B5D3401-8DB4-C04C-8FC9-5F858789ACA7}" type="presOf" srcId="{C49DE225-8FFF-A24F-AE22-55DF8991C2E8}" destId="{0A2A83BF-1F03-BB42-B392-1EEFEB80407C}" srcOrd="0" destOrd="0" presId="urn:microsoft.com/office/officeart/2005/8/layout/process4"/>
    <dgm:cxn modelId="{815BC631-86E9-774E-9A8C-73112FFB6EDC}" type="presOf" srcId="{2513A0B0-B210-A843-BAA9-67E07723B32C}" destId="{B4EBDF09-5009-E749-BD9F-374909460A25}" srcOrd="0" destOrd="0" presId="urn:microsoft.com/office/officeart/2005/8/layout/process4"/>
    <dgm:cxn modelId="{79B25D75-33E1-BE4C-BAC3-18EDC648C92A}" type="presParOf" srcId="{0A2A83BF-1F03-BB42-B392-1EEFEB80407C}" destId="{D159A6B8-4CE2-3D47-9D98-13B4892EC0A1}" srcOrd="0" destOrd="0" presId="urn:microsoft.com/office/officeart/2005/8/layout/process4"/>
    <dgm:cxn modelId="{6C2DAB2A-21CA-A340-BA8E-A0734CB3F575}" type="presParOf" srcId="{D159A6B8-4CE2-3D47-9D98-13B4892EC0A1}" destId="{CF080FA5-F83C-4C47-AE38-A31F1DF93DE7}" srcOrd="0" destOrd="0" presId="urn:microsoft.com/office/officeart/2005/8/layout/process4"/>
    <dgm:cxn modelId="{007E31F0-C8F8-244F-A85B-F557B6751BB3}" type="presParOf" srcId="{D159A6B8-4CE2-3D47-9D98-13B4892EC0A1}" destId="{FEB482C3-9F9C-8345-AC29-4BE1B64CDF0B}" srcOrd="1" destOrd="0" presId="urn:microsoft.com/office/officeart/2005/8/layout/process4"/>
    <dgm:cxn modelId="{65EAFFC1-AAD8-1640-B67F-E842D8FB6979}" type="presParOf" srcId="{D159A6B8-4CE2-3D47-9D98-13B4892EC0A1}" destId="{3AF67749-6FFF-914B-96AC-3EFA1DB57897}" srcOrd="2" destOrd="0" presId="urn:microsoft.com/office/officeart/2005/8/layout/process4"/>
    <dgm:cxn modelId="{B2E5941D-649E-454E-B994-BA1F581463BC}" type="presParOf" srcId="{3AF67749-6FFF-914B-96AC-3EFA1DB57897}" destId="{52EECD64-0791-3C47-B396-2EB9CD6A6749}" srcOrd="0" destOrd="0" presId="urn:microsoft.com/office/officeart/2005/8/layout/process4"/>
    <dgm:cxn modelId="{5F99813B-92B2-EA4D-8A02-1412C04A60DF}" type="presParOf" srcId="{3AF67749-6FFF-914B-96AC-3EFA1DB57897}" destId="{B4EBDF09-5009-E749-BD9F-374909460A25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1B7CA1-3973-3B4A-A38D-21FBB29D70E5}" type="doc">
      <dgm:prSet loTypeId="urn:microsoft.com/office/officeart/2005/8/layout/process4" loCatId="" qsTypeId="urn:microsoft.com/office/officeart/2005/8/quickstyle/simple4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FDF7BBA2-FE8C-6648-B90C-58876BDDED77}">
      <dgm:prSet/>
      <dgm:spPr/>
      <dgm:t>
        <a:bodyPr/>
        <a:lstStyle/>
        <a:p>
          <a:pPr rtl="0"/>
          <a:r>
            <a:rPr lang="en-US" dirty="0" smtClean="0"/>
            <a:t>Entry barriers by force of law (e.g. patent protection )</a:t>
          </a:r>
          <a:endParaRPr lang="en-US" dirty="0"/>
        </a:p>
      </dgm:t>
    </dgm:pt>
    <dgm:pt modelId="{8A87C13E-7F99-5845-95F5-7585572061F8}" type="parTrans" cxnId="{C80E70D0-2650-E14C-96E2-A4C80985ABBF}">
      <dgm:prSet/>
      <dgm:spPr/>
      <dgm:t>
        <a:bodyPr/>
        <a:lstStyle/>
        <a:p>
          <a:endParaRPr lang="en-US"/>
        </a:p>
      </dgm:t>
    </dgm:pt>
    <dgm:pt modelId="{3E41B386-D127-5841-83D1-47943E53CFB1}" type="sibTrans" cxnId="{C80E70D0-2650-E14C-96E2-A4C80985ABBF}">
      <dgm:prSet/>
      <dgm:spPr/>
      <dgm:t>
        <a:bodyPr/>
        <a:lstStyle/>
        <a:p>
          <a:endParaRPr lang="en-US"/>
        </a:p>
      </dgm:t>
    </dgm:pt>
    <dgm:pt modelId="{1F1D83E2-0E13-A44C-B257-75E51A6C12EA}">
      <dgm:prSet/>
      <dgm:spPr/>
      <dgm:t>
        <a:bodyPr/>
        <a:lstStyle/>
        <a:p>
          <a:pPr rtl="0"/>
          <a:r>
            <a:rPr lang="en-US" smtClean="0"/>
            <a:t>License (e.g. professional qualifications, banking licenses, licenses to sell alcohol)</a:t>
          </a:r>
          <a:endParaRPr lang="en-US"/>
        </a:p>
      </dgm:t>
    </dgm:pt>
    <dgm:pt modelId="{0582FBAC-8207-E944-A60A-B4E2F0C77F5F}" type="parTrans" cxnId="{27B98AAD-E104-A543-BC6B-D96CA45F5267}">
      <dgm:prSet/>
      <dgm:spPr/>
      <dgm:t>
        <a:bodyPr/>
        <a:lstStyle/>
        <a:p>
          <a:endParaRPr lang="en-US"/>
        </a:p>
      </dgm:t>
    </dgm:pt>
    <dgm:pt modelId="{4293AE29-8AFE-824A-B438-6918BE298A76}" type="sibTrans" cxnId="{27B98AAD-E104-A543-BC6B-D96CA45F5267}">
      <dgm:prSet/>
      <dgm:spPr/>
      <dgm:t>
        <a:bodyPr/>
        <a:lstStyle/>
        <a:p>
          <a:endParaRPr lang="en-US"/>
        </a:p>
      </dgm:t>
    </dgm:pt>
    <dgm:pt modelId="{743C4F5B-AC64-E149-A912-8D5E85DDCF79}">
      <dgm:prSet/>
      <dgm:spPr/>
      <dgm:t>
        <a:bodyPr/>
        <a:lstStyle/>
        <a:p>
          <a:pPr rtl="0"/>
          <a:r>
            <a:rPr lang="en-US" smtClean="0"/>
            <a:t>Patents (e.g.  pharmaceutical industry and in telecommunications)</a:t>
          </a:r>
          <a:endParaRPr lang="en-US"/>
        </a:p>
      </dgm:t>
    </dgm:pt>
    <dgm:pt modelId="{836B0A94-9160-104B-BB55-B036DD5B9B5F}" type="parTrans" cxnId="{5B441C8E-E3C1-4640-BC9E-16E3B9E45F2E}">
      <dgm:prSet/>
      <dgm:spPr/>
      <dgm:t>
        <a:bodyPr/>
        <a:lstStyle/>
        <a:p>
          <a:endParaRPr lang="en-US"/>
        </a:p>
      </dgm:t>
    </dgm:pt>
    <dgm:pt modelId="{6F683A34-91F7-1144-AE1B-3C4E8FB2AAF1}" type="sibTrans" cxnId="{5B441C8E-E3C1-4640-BC9E-16E3B9E45F2E}">
      <dgm:prSet/>
      <dgm:spPr/>
      <dgm:t>
        <a:bodyPr/>
        <a:lstStyle/>
        <a:p>
          <a:endParaRPr lang="en-US"/>
        </a:p>
      </dgm:t>
    </dgm:pt>
    <dgm:pt modelId="{D32FB6AB-08DF-FC45-A4B2-22DCBAA7DB57}">
      <dgm:prSet/>
      <dgm:spPr/>
      <dgm:t>
        <a:bodyPr/>
        <a:lstStyle/>
        <a:p>
          <a:pPr rtl="0"/>
          <a:r>
            <a:rPr lang="en-US" smtClean="0"/>
            <a:t>Copyright and trademarks</a:t>
          </a:r>
          <a:endParaRPr lang="en-US"/>
        </a:p>
      </dgm:t>
    </dgm:pt>
    <dgm:pt modelId="{6DE69E93-CB82-D249-B349-9B061942A649}" type="parTrans" cxnId="{C4D749ED-C396-3A4A-998E-A0462311E4CE}">
      <dgm:prSet/>
      <dgm:spPr/>
      <dgm:t>
        <a:bodyPr/>
        <a:lstStyle/>
        <a:p>
          <a:endParaRPr lang="en-US"/>
        </a:p>
      </dgm:t>
    </dgm:pt>
    <dgm:pt modelId="{FE0DD812-C2E5-144E-9DC0-FAF8BF5AA4C0}" type="sibTrans" cxnId="{C4D749ED-C396-3A4A-998E-A0462311E4CE}">
      <dgm:prSet/>
      <dgm:spPr/>
      <dgm:t>
        <a:bodyPr/>
        <a:lstStyle/>
        <a:p>
          <a:endParaRPr lang="en-US"/>
        </a:p>
      </dgm:t>
    </dgm:pt>
    <dgm:pt modelId="{32CB9711-0319-5E42-AE74-1848063BFF42}">
      <dgm:prSet/>
      <dgm:spPr/>
      <dgm:t>
        <a:bodyPr/>
        <a:lstStyle/>
        <a:p>
          <a:pPr rtl="0"/>
          <a:r>
            <a:rPr lang="en-US" smtClean="0"/>
            <a:t>Public franchise (e.g. railways)</a:t>
          </a:r>
          <a:endParaRPr lang="en-US"/>
        </a:p>
      </dgm:t>
    </dgm:pt>
    <dgm:pt modelId="{12C95C07-D51E-1147-ABE9-A3460BF76476}" type="parTrans" cxnId="{AE5A3490-D7AB-1F48-B22E-6FA69A7FAC0F}">
      <dgm:prSet/>
      <dgm:spPr/>
      <dgm:t>
        <a:bodyPr/>
        <a:lstStyle/>
        <a:p>
          <a:endParaRPr lang="en-US"/>
        </a:p>
      </dgm:t>
    </dgm:pt>
    <dgm:pt modelId="{AD88367C-7E25-154A-A36E-2A48FE44D1B4}" type="sibTrans" cxnId="{AE5A3490-D7AB-1F48-B22E-6FA69A7FAC0F}">
      <dgm:prSet/>
      <dgm:spPr/>
      <dgm:t>
        <a:bodyPr/>
        <a:lstStyle/>
        <a:p>
          <a:endParaRPr lang="en-US"/>
        </a:p>
      </dgm:t>
    </dgm:pt>
    <dgm:pt modelId="{D4A5031D-0785-2443-965E-AA20E3B06952}">
      <dgm:prSet/>
      <dgm:spPr/>
      <dgm:t>
        <a:bodyPr/>
        <a:lstStyle/>
        <a:p>
          <a:pPr rtl="0"/>
          <a:r>
            <a:rPr lang="en-US" smtClean="0"/>
            <a:t>Tariff, quotas and other such barriers</a:t>
          </a:r>
          <a:endParaRPr lang="en-US"/>
        </a:p>
      </dgm:t>
    </dgm:pt>
    <dgm:pt modelId="{78EADAD5-DC97-F440-A04C-3841E013B718}" type="parTrans" cxnId="{48D37091-669E-BE48-A181-3DDB21DA330F}">
      <dgm:prSet/>
      <dgm:spPr/>
      <dgm:t>
        <a:bodyPr/>
        <a:lstStyle/>
        <a:p>
          <a:endParaRPr lang="en-US"/>
        </a:p>
      </dgm:t>
    </dgm:pt>
    <dgm:pt modelId="{701D69D8-A0B8-B84F-B864-BCC19A0CC396}" type="sibTrans" cxnId="{48D37091-669E-BE48-A181-3DDB21DA330F}">
      <dgm:prSet/>
      <dgm:spPr/>
      <dgm:t>
        <a:bodyPr/>
        <a:lstStyle/>
        <a:p>
          <a:endParaRPr lang="en-US"/>
        </a:p>
      </dgm:t>
    </dgm:pt>
    <dgm:pt modelId="{7D984BD7-C93D-E54A-9360-F935E5709C6D}" type="pres">
      <dgm:prSet presAssocID="{3F1B7CA1-3973-3B4A-A38D-21FBB29D70E5}" presName="Name0" presStyleCnt="0">
        <dgm:presLayoutVars>
          <dgm:dir/>
          <dgm:animLvl val="lvl"/>
          <dgm:resizeHandles val="exact"/>
        </dgm:presLayoutVars>
      </dgm:prSet>
      <dgm:spPr/>
    </dgm:pt>
    <dgm:pt modelId="{4A409B55-4CE6-5E40-A6A3-EE203C99BDB0}" type="pres">
      <dgm:prSet presAssocID="{FDF7BBA2-FE8C-6648-B90C-58876BDDED77}" presName="boxAndChildren" presStyleCnt="0"/>
      <dgm:spPr/>
    </dgm:pt>
    <dgm:pt modelId="{DDE5D4E1-D5EB-D545-89CC-DBFE84CBDB56}" type="pres">
      <dgm:prSet presAssocID="{FDF7BBA2-FE8C-6648-B90C-58876BDDED77}" presName="parentTextBox" presStyleLbl="node1" presStyleIdx="0" presStyleCnt="1"/>
      <dgm:spPr/>
      <dgm:t>
        <a:bodyPr/>
        <a:lstStyle/>
        <a:p>
          <a:endParaRPr lang="en-US"/>
        </a:p>
      </dgm:t>
    </dgm:pt>
    <dgm:pt modelId="{A10106D7-7EEC-7443-ADAA-BDB1F54F814D}" type="pres">
      <dgm:prSet presAssocID="{FDF7BBA2-FE8C-6648-B90C-58876BDDED77}" presName="entireBox" presStyleLbl="node1" presStyleIdx="0" presStyleCnt="1"/>
      <dgm:spPr/>
      <dgm:t>
        <a:bodyPr/>
        <a:lstStyle/>
        <a:p>
          <a:endParaRPr lang="en-US"/>
        </a:p>
      </dgm:t>
    </dgm:pt>
    <dgm:pt modelId="{952C7FA2-A200-AE49-8117-D3646781AD2E}" type="pres">
      <dgm:prSet presAssocID="{FDF7BBA2-FE8C-6648-B90C-58876BDDED77}" presName="descendantBox" presStyleCnt="0"/>
      <dgm:spPr/>
    </dgm:pt>
    <dgm:pt modelId="{32E6AC32-78F1-5342-97AC-DECB5D552351}" type="pres">
      <dgm:prSet presAssocID="{1F1D83E2-0E13-A44C-B257-75E51A6C12EA}" presName="childTextBox" presStyleLbl="fgAccFollowNode1" presStyleIdx="0" presStyleCnt="5">
        <dgm:presLayoutVars>
          <dgm:bulletEnabled val="1"/>
        </dgm:presLayoutVars>
      </dgm:prSet>
      <dgm:spPr/>
    </dgm:pt>
    <dgm:pt modelId="{8E6F2F77-FF30-D249-A307-108F8991A984}" type="pres">
      <dgm:prSet presAssocID="{743C4F5B-AC64-E149-A912-8D5E85DDCF79}" presName="childTextBox" presStyleLbl="fgAccFollowNode1" presStyleIdx="1" presStyleCnt="5">
        <dgm:presLayoutVars>
          <dgm:bulletEnabled val="1"/>
        </dgm:presLayoutVars>
      </dgm:prSet>
      <dgm:spPr/>
    </dgm:pt>
    <dgm:pt modelId="{884F23E3-863A-5247-92C9-6DD62EAD28FD}" type="pres">
      <dgm:prSet presAssocID="{D32FB6AB-08DF-FC45-A4B2-22DCBAA7DB57}" presName="childTextBox" presStyleLbl="fgAccFollowNode1" presStyleIdx="2" presStyleCnt="5">
        <dgm:presLayoutVars>
          <dgm:bulletEnabled val="1"/>
        </dgm:presLayoutVars>
      </dgm:prSet>
      <dgm:spPr/>
    </dgm:pt>
    <dgm:pt modelId="{80726006-B730-DA4B-B32D-91930C18B9DD}" type="pres">
      <dgm:prSet presAssocID="{32CB9711-0319-5E42-AE74-1848063BFF42}" presName="childTextBox" presStyleLbl="fgAccFollowNode1" presStyleIdx="3" presStyleCnt="5">
        <dgm:presLayoutVars>
          <dgm:bulletEnabled val="1"/>
        </dgm:presLayoutVars>
      </dgm:prSet>
      <dgm:spPr/>
    </dgm:pt>
    <dgm:pt modelId="{84336ED3-B95F-1E43-B10B-2FF0F127FD73}" type="pres">
      <dgm:prSet presAssocID="{D4A5031D-0785-2443-965E-AA20E3B06952}" presName="childTextBox" presStyleLbl="fgAccFollowNode1" presStyleIdx="4" presStyleCnt="5">
        <dgm:presLayoutVars>
          <dgm:bulletEnabled val="1"/>
        </dgm:presLayoutVars>
      </dgm:prSet>
      <dgm:spPr/>
    </dgm:pt>
  </dgm:ptLst>
  <dgm:cxnLst>
    <dgm:cxn modelId="{FBB066BF-015B-004C-A6B1-DA1785EEC97B}" type="presOf" srcId="{3F1B7CA1-3973-3B4A-A38D-21FBB29D70E5}" destId="{7D984BD7-C93D-E54A-9360-F935E5709C6D}" srcOrd="0" destOrd="0" presId="urn:microsoft.com/office/officeart/2005/8/layout/process4"/>
    <dgm:cxn modelId="{FFB8F382-1C57-8045-8766-D751308F02E7}" type="presOf" srcId="{1F1D83E2-0E13-A44C-B257-75E51A6C12EA}" destId="{32E6AC32-78F1-5342-97AC-DECB5D552351}" srcOrd="0" destOrd="0" presId="urn:microsoft.com/office/officeart/2005/8/layout/process4"/>
    <dgm:cxn modelId="{5B441C8E-E3C1-4640-BC9E-16E3B9E45F2E}" srcId="{FDF7BBA2-FE8C-6648-B90C-58876BDDED77}" destId="{743C4F5B-AC64-E149-A912-8D5E85DDCF79}" srcOrd="1" destOrd="0" parTransId="{836B0A94-9160-104B-BB55-B036DD5B9B5F}" sibTransId="{6F683A34-91F7-1144-AE1B-3C4E8FB2AAF1}"/>
    <dgm:cxn modelId="{251B3F9F-3F8C-5849-B2DF-7BB3DA0EC699}" type="presOf" srcId="{743C4F5B-AC64-E149-A912-8D5E85DDCF79}" destId="{8E6F2F77-FF30-D249-A307-108F8991A984}" srcOrd="0" destOrd="0" presId="urn:microsoft.com/office/officeart/2005/8/layout/process4"/>
    <dgm:cxn modelId="{48D37091-669E-BE48-A181-3DDB21DA330F}" srcId="{FDF7BBA2-FE8C-6648-B90C-58876BDDED77}" destId="{D4A5031D-0785-2443-965E-AA20E3B06952}" srcOrd="4" destOrd="0" parTransId="{78EADAD5-DC97-F440-A04C-3841E013B718}" sibTransId="{701D69D8-A0B8-B84F-B864-BCC19A0CC396}"/>
    <dgm:cxn modelId="{C49714F8-3EFD-9A40-AF09-DE1354589A67}" type="presOf" srcId="{32CB9711-0319-5E42-AE74-1848063BFF42}" destId="{80726006-B730-DA4B-B32D-91930C18B9DD}" srcOrd="0" destOrd="0" presId="urn:microsoft.com/office/officeart/2005/8/layout/process4"/>
    <dgm:cxn modelId="{27B98AAD-E104-A543-BC6B-D96CA45F5267}" srcId="{FDF7BBA2-FE8C-6648-B90C-58876BDDED77}" destId="{1F1D83E2-0E13-A44C-B257-75E51A6C12EA}" srcOrd="0" destOrd="0" parTransId="{0582FBAC-8207-E944-A60A-B4E2F0C77F5F}" sibTransId="{4293AE29-8AFE-824A-B438-6918BE298A76}"/>
    <dgm:cxn modelId="{8F617673-62B4-F84B-85E3-072570CC5256}" type="presOf" srcId="{FDF7BBA2-FE8C-6648-B90C-58876BDDED77}" destId="{A10106D7-7EEC-7443-ADAA-BDB1F54F814D}" srcOrd="1" destOrd="0" presId="urn:microsoft.com/office/officeart/2005/8/layout/process4"/>
    <dgm:cxn modelId="{C9DD207F-F4FB-9D44-BFD5-983010FD1ED5}" type="presOf" srcId="{D4A5031D-0785-2443-965E-AA20E3B06952}" destId="{84336ED3-B95F-1E43-B10B-2FF0F127FD73}" srcOrd="0" destOrd="0" presId="urn:microsoft.com/office/officeart/2005/8/layout/process4"/>
    <dgm:cxn modelId="{E647521B-BB9E-114A-934F-C7E155F9E2D3}" type="presOf" srcId="{D32FB6AB-08DF-FC45-A4B2-22DCBAA7DB57}" destId="{884F23E3-863A-5247-92C9-6DD62EAD28FD}" srcOrd="0" destOrd="0" presId="urn:microsoft.com/office/officeart/2005/8/layout/process4"/>
    <dgm:cxn modelId="{C4D749ED-C396-3A4A-998E-A0462311E4CE}" srcId="{FDF7BBA2-FE8C-6648-B90C-58876BDDED77}" destId="{D32FB6AB-08DF-FC45-A4B2-22DCBAA7DB57}" srcOrd="2" destOrd="0" parTransId="{6DE69E93-CB82-D249-B349-9B061942A649}" sibTransId="{FE0DD812-C2E5-144E-9DC0-FAF8BF5AA4C0}"/>
    <dgm:cxn modelId="{C80E70D0-2650-E14C-96E2-A4C80985ABBF}" srcId="{3F1B7CA1-3973-3B4A-A38D-21FBB29D70E5}" destId="{FDF7BBA2-FE8C-6648-B90C-58876BDDED77}" srcOrd="0" destOrd="0" parTransId="{8A87C13E-7F99-5845-95F5-7585572061F8}" sibTransId="{3E41B386-D127-5841-83D1-47943E53CFB1}"/>
    <dgm:cxn modelId="{E267E176-CE2A-6F49-BD21-5A777A204BCE}" type="presOf" srcId="{FDF7BBA2-FE8C-6648-B90C-58876BDDED77}" destId="{DDE5D4E1-D5EB-D545-89CC-DBFE84CBDB56}" srcOrd="0" destOrd="0" presId="urn:microsoft.com/office/officeart/2005/8/layout/process4"/>
    <dgm:cxn modelId="{AE5A3490-D7AB-1F48-B22E-6FA69A7FAC0F}" srcId="{FDF7BBA2-FE8C-6648-B90C-58876BDDED77}" destId="{32CB9711-0319-5E42-AE74-1848063BFF42}" srcOrd="3" destOrd="0" parTransId="{12C95C07-D51E-1147-ABE9-A3460BF76476}" sibTransId="{AD88367C-7E25-154A-A36E-2A48FE44D1B4}"/>
    <dgm:cxn modelId="{FB83EBFE-ACF2-F14D-8138-80E7E7548BF8}" type="presParOf" srcId="{7D984BD7-C93D-E54A-9360-F935E5709C6D}" destId="{4A409B55-4CE6-5E40-A6A3-EE203C99BDB0}" srcOrd="0" destOrd="0" presId="urn:microsoft.com/office/officeart/2005/8/layout/process4"/>
    <dgm:cxn modelId="{DB2C7E27-5653-1246-8976-9969E3E1E4EE}" type="presParOf" srcId="{4A409B55-4CE6-5E40-A6A3-EE203C99BDB0}" destId="{DDE5D4E1-D5EB-D545-89CC-DBFE84CBDB56}" srcOrd="0" destOrd="0" presId="urn:microsoft.com/office/officeart/2005/8/layout/process4"/>
    <dgm:cxn modelId="{BE08DC3F-4F21-3449-A2A8-3D9B1BC385DF}" type="presParOf" srcId="{4A409B55-4CE6-5E40-A6A3-EE203C99BDB0}" destId="{A10106D7-7EEC-7443-ADAA-BDB1F54F814D}" srcOrd="1" destOrd="0" presId="urn:microsoft.com/office/officeart/2005/8/layout/process4"/>
    <dgm:cxn modelId="{17979B29-39F5-804F-8C93-8FB0529F399F}" type="presParOf" srcId="{4A409B55-4CE6-5E40-A6A3-EE203C99BDB0}" destId="{952C7FA2-A200-AE49-8117-D3646781AD2E}" srcOrd="2" destOrd="0" presId="urn:microsoft.com/office/officeart/2005/8/layout/process4"/>
    <dgm:cxn modelId="{6C413F96-9F31-3C4E-BB16-A807E0E3B8D6}" type="presParOf" srcId="{952C7FA2-A200-AE49-8117-D3646781AD2E}" destId="{32E6AC32-78F1-5342-97AC-DECB5D552351}" srcOrd="0" destOrd="0" presId="urn:microsoft.com/office/officeart/2005/8/layout/process4"/>
    <dgm:cxn modelId="{04438CFA-1689-1D4D-82F3-0E61BF4107C5}" type="presParOf" srcId="{952C7FA2-A200-AE49-8117-D3646781AD2E}" destId="{8E6F2F77-FF30-D249-A307-108F8991A984}" srcOrd="1" destOrd="0" presId="urn:microsoft.com/office/officeart/2005/8/layout/process4"/>
    <dgm:cxn modelId="{BFB9AC7B-CB8F-CD45-8DF1-E1FDCE65B644}" type="presParOf" srcId="{952C7FA2-A200-AE49-8117-D3646781AD2E}" destId="{884F23E3-863A-5247-92C9-6DD62EAD28FD}" srcOrd="2" destOrd="0" presId="urn:microsoft.com/office/officeart/2005/8/layout/process4"/>
    <dgm:cxn modelId="{840EEB8C-A78E-F142-8D69-1EA6E136BDE0}" type="presParOf" srcId="{952C7FA2-A200-AE49-8117-D3646781AD2E}" destId="{80726006-B730-DA4B-B32D-91930C18B9DD}" srcOrd="3" destOrd="0" presId="urn:microsoft.com/office/officeart/2005/8/layout/process4"/>
    <dgm:cxn modelId="{7B9CBC8F-112C-0A4F-8354-B5F2C4DFDF3A}" type="presParOf" srcId="{952C7FA2-A200-AE49-8117-D3646781AD2E}" destId="{84336ED3-B95F-1E43-B10B-2FF0F127FD73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7228E-BD05-6D4F-B1A1-4C43CFD5537F}">
      <dsp:nvSpPr>
        <dsp:cNvPr id="0" name=""/>
        <dsp:cNvSpPr/>
      </dsp:nvSpPr>
      <dsp:spPr>
        <a:xfrm>
          <a:off x="0" y="0"/>
          <a:ext cx="6605191" cy="109728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smtClean="0"/>
            <a:t>Structural barriers</a:t>
          </a:r>
          <a:endParaRPr lang="en-US" sz="4700" kern="1200"/>
        </a:p>
      </dsp:txBody>
      <dsp:txXfrm>
        <a:off x="32138" y="32138"/>
        <a:ext cx="5421140" cy="1033004"/>
      </dsp:txXfrm>
    </dsp:sp>
    <dsp:sp modelId="{E4AB3824-37B1-F045-AF84-BF0E3088866E}">
      <dsp:nvSpPr>
        <dsp:cNvPr id="0" name=""/>
        <dsp:cNvSpPr/>
      </dsp:nvSpPr>
      <dsp:spPr>
        <a:xfrm>
          <a:off x="582810" y="1280159"/>
          <a:ext cx="6605191" cy="109728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smtClean="0"/>
            <a:t>Strategic barriers</a:t>
          </a:r>
          <a:endParaRPr lang="en-US" sz="4700" kern="1200"/>
        </a:p>
      </dsp:txBody>
      <dsp:txXfrm>
        <a:off x="614948" y="1312297"/>
        <a:ext cx="5244872" cy="1033003"/>
      </dsp:txXfrm>
    </dsp:sp>
    <dsp:sp modelId="{2B0473F5-3351-AD41-96DF-8B0B47F62DFD}">
      <dsp:nvSpPr>
        <dsp:cNvPr id="0" name=""/>
        <dsp:cNvSpPr/>
      </dsp:nvSpPr>
      <dsp:spPr>
        <a:xfrm>
          <a:off x="1165621" y="2560319"/>
          <a:ext cx="6605191" cy="109728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smtClean="0"/>
            <a:t>Statutory barriers</a:t>
          </a:r>
          <a:endParaRPr lang="en-US" sz="4700" kern="1200"/>
        </a:p>
      </dsp:txBody>
      <dsp:txXfrm>
        <a:off x="1197759" y="2592457"/>
        <a:ext cx="5244872" cy="1033004"/>
      </dsp:txXfrm>
    </dsp:sp>
    <dsp:sp modelId="{6EC08B32-3CB6-9345-920B-38973710B946}">
      <dsp:nvSpPr>
        <dsp:cNvPr id="0" name=""/>
        <dsp:cNvSpPr/>
      </dsp:nvSpPr>
      <dsp:spPr>
        <a:xfrm>
          <a:off x="5891959" y="832103"/>
          <a:ext cx="713232" cy="71323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6052436" y="832103"/>
        <a:ext cx="392278" cy="536707"/>
      </dsp:txXfrm>
    </dsp:sp>
    <dsp:sp modelId="{78C1F932-868E-0B4F-93EC-1859D04BA45F}">
      <dsp:nvSpPr>
        <dsp:cNvPr id="0" name=""/>
        <dsp:cNvSpPr/>
      </dsp:nvSpPr>
      <dsp:spPr>
        <a:xfrm>
          <a:off x="6474770" y="2104948"/>
          <a:ext cx="713232" cy="71323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6635247" y="2104948"/>
        <a:ext cx="392278" cy="5367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92B523-6D16-104F-80B9-AF0268BCB25B}">
      <dsp:nvSpPr>
        <dsp:cNvPr id="0" name=""/>
        <dsp:cNvSpPr/>
      </dsp:nvSpPr>
      <dsp:spPr>
        <a:xfrm>
          <a:off x="0" y="0"/>
          <a:ext cx="7770813" cy="472439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2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Arising from differences in production costs</a:t>
          </a:r>
          <a:endParaRPr lang="en-US" sz="5400" kern="1200" dirty="0"/>
        </a:p>
      </dsp:txBody>
      <dsp:txXfrm>
        <a:off x="0" y="0"/>
        <a:ext cx="7770813" cy="2551176"/>
      </dsp:txXfrm>
    </dsp:sp>
    <dsp:sp modelId="{472B32F8-0263-214E-8152-1F8711D2A4DE}">
      <dsp:nvSpPr>
        <dsp:cNvPr id="0" name=""/>
        <dsp:cNvSpPr/>
      </dsp:nvSpPr>
      <dsp:spPr>
        <a:xfrm>
          <a:off x="3794" y="2456688"/>
          <a:ext cx="1293870" cy="217322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Economies of scale</a:t>
          </a:r>
          <a:endParaRPr lang="en-US" sz="1500" kern="1200"/>
        </a:p>
      </dsp:txBody>
      <dsp:txXfrm>
        <a:off x="3794" y="2456688"/>
        <a:ext cx="1293870" cy="2173223"/>
      </dsp:txXfrm>
    </dsp:sp>
    <dsp:sp modelId="{94BFF2FB-E4A6-9448-A916-A1A3417E9ABB}">
      <dsp:nvSpPr>
        <dsp:cNvPr id="0" name=""/>
        <dsp:cNvSpPr/>
      </dsp:nvSpPr>
      <dsp:spPr>
        <a:xfrm>
          <a:off x="1297665" y="2456688"/>
          <a:ext cx="1293870" cy="217322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Vertical integration</a:t>
          </a:r>
          <a:endParaRPr lang="en-US" sz="1500" kern="1200"/>
        </a:p>
      </dsp:txBody>
      <dsp:txXfrm>
        <a:off x="1297665" y="2456688"/>
        <a:ext cx="1293870" cy="2173223"/>
      </dsp:txXfrm>
    </dsp:sp>
    <dsp:sp modelId="{CE409930-4D1E-F148-84B3-8C2945C4D148}">
      <dsp:nvSpPr>
        <dsp:cNvPr id="0" name=""/>
        <dsp:cNvSpPr/>
      </dsp:nvSpPr>
      <dsp:spPr>
        <a:xfrm>
          <a:off x="2591535" y="2456688"/>
          <a:ext cx="1293870" cy="217322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Control of important technologies</a:t>
          </a:r>
          <a:endParaRPr lang="en-US" sz="1500" kern="1200"/>
        </a:p>
      </dsp:txBody>
      <dsp:txXfrm>
        <a:off x="2591535" y="2456688"/>
        <a:ext cx="1293870" cy="2173223"/>
      </dsp:txXfrm>
    </dsp:sp>
    <dsp:sp modelId="{DE4AD8B0-560E-3F47-85F4-E3D5B7753B4B}">
      <dsp:nvSpPr>
        <dsp:cNvPr id="0" name=""/>
        <dsp:cNvSpPr/>
      </dsp:nvSpPr>
      <dsp:spPr>
        <a:xfrm>
          <a:off x="3885406" y="2456688"/>
          <a:ext cx="1293870" cy="2173223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Expert and reputation of the incumbent</a:t>
          </a:r>
          <a:endParaRPr lang="en-US" sz="1500" kern="1200"/>
        </a:p>
      </dsp:txBody>
      <dsp:txXfrm>
        <a:off x="3885406" y="2456688"/>
        <a:ext cx="1293870" cy="2173223"/>
      </dsp:txXfrm>
    </dsp:sp>
    <dsp:sp modelId="{EA6012A8-AE21-3044-ADCA-B48CC16A95AD}">
      <dsp:nvSpPr>
        <dsp:cNvPr id="0" name=""/>
        <dsp:cNvSpPr/>
      </dsp:nvSpPr>
      <dsp:spPr>
        <a:xfrm>
          <a:off x="5179277" y="2456688"/>
          <a:ext cx="1293870" cy="2173223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Brand loyalty</a:t>
          </a:r>
          <a:endParaRPr lang="en-US" sz="1500" kern="1200"/>
        </a:p>
      </dsp:txBody>
      <dsp:txXfrm>
        <a:off x="5179277" y="2456688"/>
        <a:ext cx="1293870" cy="2173223"/>
      </dsp:txXfrm>
    </dsp:sp>
    <dsp:sp modelId="{A1E75575-CF03-F947-BC50-82621549D1DE}">
      <dsp:nvSpPr>
        <dsp:cNvPr id="0" name=""/>
        <dsp:cNvSpPr/>
      </dsp:nvSpPr>
      <dsp:spPr>
        <a:xfrm>
          <a:off x="6473147" y="2456688"/>
          <a:ext cx="1293870" cy="217322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Suspicion by consumers for new products</a:t>
          </a:r>
          <a:endParaRPr lang="en-US" sz="1500" kern="1200"/>
        </a:p>
      </dsp:txBody>
      <dsp:txXfrm>
        <a:off x="6473147" y="2456688"/>
        <a:ext cx="1293870" cy="21732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482C3-9F9C-8345-AC29-4BE1B64CDF0B}">
      <dsp:nvSpPr>
        <dsp:cNvPr id="0" name=""/>
        <dsp:cNvSpPr/>
      </dsp:nvSpPr>
      <dsp:spPr>
        <a:xfrm>
          <a:off x="0" y="0"/>
          <a:ext cx="7770813" cy="365760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shade val="8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2">
                <a:shade val="8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smtClean="0"/>
            <a:t>Any move by existing firms to reinforce their position against other firms of potential rivals.</a:t>
          </a:r>
          <a:endParaRPr lang="en-US" sz="3500" kern="1200"/>
        </a:p>
      </dsp:txBody>
      <dsp:txXfrm>
        <a:off x="0" y="0"/>
        <a:ext cx="7770813" cy="1975104"/>
      </dsp:txXfrm>
    </dsp:sp>
    <dsp:sp modelId="{52EECD64-0791-3C47-B396-2EB9CD6A6749}">
      <dsp:nvSpPr>
        <dsp:cNvPr id="0" name=""/>
        <dsp:cNvSpPr/>
      </dsp:nvSpPr>
      <dsp:spPr>
        <a:xfrm>
          <a:off x="0" y="1901952"/>
          <a:ext cx="3885406" cy="168249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43180" rIns="241808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smtClean="0"/>
            <a:t>Predatory pricing/ limit pricing</a:t>
          </a:r>
          <a:endParaRPr lang="en-US" sz="3400" kern="1200"/>
        </a:p>
      </dsp:txBody>
      <dsp:txXfrm>
        <a:off x="0" y="1901952"/>
        <a:ext cx="3885406" cy="1682496"/>
      </dsp:txXfrm>
    </dsp:sp>
    <dsp:sp modelId="{B4EBDF09-5009-E749-BD9F-374909460A25}">
      <dsp:nvSpPr>
        <dsp:cNvPr id="0" name=""/>
        <dsp:cNvSpPr/>
      </dsp:nvSpPr>
      <dsp:spPr>
        <a:xfrm>
          <a:off x="3885406" y="1901952"/>
          <a:ext cx="3885406" cy="168249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43180" rIns="241808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smtClean="0"/>
            <a:t>Heavy marketing spending/ product differentiation</a:t>
          </a:r>
          <a:endParaRPr lang="en-US" sz="3400" kern="1200"/>
        </a:p>
      </dsp:txBody>
      <dsp:txXfrm>
        <a:off x="3885406" y="1901952"/>
        <a:ext cx="3885406" cy="16824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106D7-7EEC-7443-ADAA-BDB1F54F814D}">
      <dsp:nvSpPr>
        <dsp:cNvPr id="0" name=""/>
        <dsp:cNvSpPr/>
      </dsp:nvSpPr>
      <dsp:spPr>
        <a:xfrm>
          <a:off x="0" y="0"/>
          <a:ext cx="8077200" cy="472439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shade val="5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3">
                <a:shade val="5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0" tIns="355600" rIns="355600" bIns="3556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Entry barriers by force of law (e.g. patent protection )</a:t>
          </a:r>
          <a:endParaRPr lang="en-US" sz="5000" kern="1200" dirty="0"/>
        </a:p>
      </dsp:txBody>
      <dsp:txXfrm>
        <a:off x="0" y="0"/>
        <a:ext cx="8077200" cy="2551176"/>
      </dsp:txXfrm>
    </dsp:sp>
    <dsp:sp modelId="{32E6AC32-78F1-5342-97AC-DECB5D552351}">
      <dsp:nvSpPr>
        <dsp:cNvPr id="0" name=""/>
        <dsp:cNvSpPr/>
      </dsp:nvSpPr>
      <dsp:spPr>
        <a:xfrm>
          <a:off x="985" y="2456688"/>
          <a:ext cx="1615045" cy="2173223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License (e.g. professional qualifications, banking licenses, licenses to sell alcohol)</a:t>
          </a:r>
          <a:endParaRPr lang="en-US" sz="1200" kern="1200"/>
        </a:p>
      </dsp:txBody>
      <dsp:txXfrm>
        <a:off x="985" y="2456688"/>
        <a:ext cx="1615045" cy="2173223"/>
      </dsp:txXfrm>
    </dsp:sp>
    <dsp:sp modelId="{8E6F2F77-FF30-D249-A307-108F8991A984}">
      <dsp:nvSpPr>
        <dsp:cNvPr id="0" name=""/>
        <dsp:cNvSpPr/>
      </dsp:nvSpPr>
      <dsp:spPr>
        <a:xfrm>
          <a:off x="1616031" y="2456688"/>
          <a:ext cx="1615045" cy="2173223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Patents (e.g.  pharmaceutical industry and in telecommunications)</a:t>
          </a:r>
          <a:endParaRPr lang="en-US" sz="1200" kern="1200"/>
        </a:p>
      </dsp:txBody>
      <dsp:txXfrm>
        <a:off x="1616031" y="2456688"/>
        <a:ext cx="1615045" cy="2173223"/>
      </dsp:txXfrm>
    </dsp:sp>
    <dsp:sp modelId="{884F23E3-863A-5247-92C9-6DD62EAD28FD}">
      <dsp:nvSpPr>
        <dsp:cNvPr id="0" name=""/>
        <dsp:cNvSpPr/>
      </dsp:nvSpPr>
      <dsp:spPr>
        <a:xfrm>
          <a:off x="3231077" y="2456688"/>
          <a:ext cx="1615045" cy="2173223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Copyright and trademarks</a:t>
          </a:r>
          <a:endParaRPr lang="en-US" sz="1200" kern="1200"/>
        </a:p>
      </dsp:txBody>
      <dsp:txXfrm>
        <a:off x="3231077" y="2456688"/>
        <a:ext cx="1615045" cy="2173223"/>
      </dsp:txXfrm>
    </dsp:sp>
    <dsp:sp modelId="{80726006-B730-DA4B-B32D-91930C18B9DD}">
      <dsp:nvSpPr>
        <dsp:cNvPr id="0" name=""/>
        <dsp:cNvSpPr/>
      </dsp:nvSpPr>
      <dsp:spPr>
        <a:xfrm>
          <a:off x="4846122" y="2456688"/>
          <a:ext cx="1615045" cy="2173223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Public franchise (e.g. railways)</a:t>
          </a:r>
          <a:endParaRPr lang="en-US" sz="1200" kern="1200"/>
        </a:p>
      </dsp:txBody>
      <dsp:txXfrm>
        <a:off x="4846122" y="2456688"/>
        <a:ext cx="1615045" cy="2173223"/>
      </dsp:txXfrm>
    </dsp:sp>
    <dsp:sp modelId="{84336ED3-B95F-1E43-B10B-2FF0F127FD73}">
      <dsp:nvSpPr>
        <dsp:cNvPr id="0" name=""/>
        <dsp:cNvSpPr/>
      </dsp:nvSpPr>
      <dsp:spPr>
        <a:xfrm>
          <a:off x="6461168" y="2456688"/>
          <a:ext cx="1615045" cy="2173223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Tariff, quotas and other such barriers</a:t>
          </a:r>
          <a:endParaRPr lang="en-US" sz="1200" kern="1200"/>
        </a:p>
      </dsp:txBody>
      <dsp:txXfrm>
        <a:off x="6461168" y="2456688"/>
        <a:ext cx="1615045" cy="2173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Glyph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174066"/>
            <a:ext cx="1066800" cy="590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A9135-420D-49E4-B65C-E73221ECBBA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84275-7990-427A-AC73-14288DB34F5A}" type="datetimeFigureOut">
              <a:rPr lang="en-US" smtClean="0"/>
              <a:t>13/06/20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entry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524000"/>
            <a:ext cx="7770813" cy="4343400"/>
          </a:xfrm>
        </p:spPr>
        <p:txBody>
          <a:bodyPr/>
          <a:lstStyle/>
          <a:p>
            <a:r>
              <a:rPr lang="en-US" sz="2800" dirty="0" smtClean="0"/>
              <a:t>Barriers to entry are designed to block potential entrants from entering a market profitably. </a:t>
            </a:r>
          </a:p>
          <a:p>
            <a:r>
              <a:rPr lang="en-US" sz="2800" dirty="0" smtClean="0"/>
              <a:t>They seek to protect the monopoly power of existing (incumbent) firms in an industry and therefore maintain supernormal profits in the long run.  </a:t>
            </a:r>
          </a:p>
          <a:p>
            <a:endParaRPr lang="en-US" dirty="0"/>
          </a:p>
        </p:txBody>
      </p:sp>
      <p:pic>
        <p:nvPicPr>
          <p:cNvPr id="2" name="Picture 1" descr="barrier-to-entry_122542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810000"/>
            <a:ext cx="5486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685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Sunk Costs</a:t>
            </a:r>
            <a:r>
              <a:rPr lang="en-US" smtClean="0"/>
              <a:t> </a:t>
            </a:r>
            <a:br>
              <a:rPr lang="en-US" smtClean="0"/>
            </a:br>
            <a:endParaRPr lang="en-US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endParaRPr lang="en-US" b="1" dirty="0" smtClean="0"/>
          </a:p>
          <a:p>
            <a:endParaRPr lang="en-US" b="1" dirty="0"/>
          </a:p>
          <a:p>
            <a:pPr algn="just"/>
            <a:r>
              <a:rPr lang="en-US" b="1" dirty="0" smtClean="0"/>
              <a:t> </a:t>
            </a:r>
            <a:r>
              <a:rPr lang="en-US" dirty="0" smtClean="0"/>
              <a:t>Sunk Costs are costs that cannot be recovered if a businesses decides to leave an industry Examples include: " Capital inputs that are specific to a particular industry and which have little or no resale value " Money spent on advertising / marketing / research which cannot be carried forward into another market or industry When sunk costs are high, a market becomes less contestable. High sunk costs (including exit costs) act as a barrier to entry of new firms (they risk making huge losses if they decide to leave a market). </a:t>
            </a:r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061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good example of substantial sunk costs occurred in 2001 when British Telecom announced it was scrapping its loss-making joint venture with US telecoms firm AT&amp;T. The closure was estimated to lead to the loss of 2,300 jobs - almost 40% of Concert's workforce. And, it will cost BT $2bn ( £1.4bn) in impairment charges and restructuring costs, and AT&amp;T $5.3bn.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3264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Barriers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783149"/>
              </p:ext>
            </p:extLst>
          </p:nvPr>
        </p:nvGraphicFramePr>
        <p:xfrm>
          <a:off x="685800" y="2209800"/>
          <a:ext cx="7770813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7824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barriers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063364"/>
              </p:ext>
            </p:extLst>
          </p:nvPr>
        </p:nvGraphicFramePr>
        <p:xfrm>
          <a:off x="685800" y="1524000"/>
          <a:ext cx="7770813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2593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barriers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877356"/>
              </p:ext>
            </p:extLst>
          </p:nvPr>
        </p:nvGraphicFramePr>
        <p:xfrm>
          <a:off x="685800" y="2209800"/>
          <a:ext cx="7770813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0246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Statutory barriers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667140"/>
              </p:ext>
            </p:extLst>
          </p:nvPr>
        </p:nvGraphicFramePr>
        <p:xfrm>
          <a:off x="685800" y="1143000"/>
          <a:ext cx="80772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0396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EXAMPLES </a:t>
            </a:r>
            <a:r>
              <a:rPr lang="en-US" b="1" dirty="0" smtClean="0"/>
              <a:t>OF BARRIERS TO </a:t>
            </a:r>
            <a:r>
              <a:rPr lang="en-US" b="1" dirty="0" smtClean="0"/>
              <a:t>ENTRY</a:t>
            </a:r>
            <a:br>
              <a:rPr lang="en-US" b="1" dirty="0" smtClean="0"/>
            </a:br>
            <a:endParaRPr lang="en-US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Patents</a:t>
            </a:r>
            <a:r>
              <a:rPr lang="en-US" dirty="0" smtClean="0"/>
              <a:t> :Giving the firm the legal protection to produce a patented product for a number of years   </a:t>
            </a:r>
          </a:p>
          <a:p>
            <a:r>
              <a:rPr lang="en-US" b="1" dirty="0" smtClean="0"/>
              <a:t>Limit Pricing</a:t>
            </a:r>
            <a:r>
              <a:rPr lang="en-US" dirty="0" smtClean="0"/>
              <a:t> :Firms may adopt predatory pricing policies by lowering prices to a level that would force any new entrants to operate at a loss </a:t>
            </a:r>
          </a:p>
          <a:p>
            <a:r>
              <a:rPr lang="en-US" b="1" dirty="0" smtClean="0"/>
              <a:t>Cost advantages</a:t>
            </a:r>
            <a:r>
              <a:rPr lang="en-US" dirty="0" smtClean="0"/>
              <a:t> :Lower costs, perhaps through experience of being in the market for some time, allows the existing monopolist to cut prices and win price wars 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8253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Advertising and marketing </a:t>
            </a:r>
            <a:endParaRPr lang="en-US" smtClean="0"/>
          </a:p>
          <a:p>
            <a:r>
              <a:rPr lang="en-US" smtClean="0"/>
              <a:t>Developing consumer loyalty by establishing branded products can make successful entry into the market by new firms much more expensive. </a:t>
            </a:r>
          </a:p>
          <a:p>
            <a:r>
              <a:rPr lang="en-US" smtClean="0"/>
              <a:t>This is particularly important in markets such as cosmetics, confectionery and the motor car industry.</a:t>
            </a:r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47635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Research </a:t>
            </a:r>
            <a:r>
              <a:rPr lang="en-US" b="1" dirty="0" smtClean="0"/>
              <a:t>and Development expenditure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Heavy spending on research and development can act as a strong deterrent to potential entrants to an industry. Clearly much R&amp;D spending goes on developing new products (see patents above) but there are also important spill-over effects which allow firms to improve their production processes and reduce unit costs. This makes the existing firms more competitive in the market and gives them a structural advantage over potential rival firms.</a:t>
            </a:r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64780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endParaRPr lang="en-US" b="1" dirty="0" smtClean="0"/>
          </a:p>
          <a:p>
            <a:r>
              <a:rPr lang="en-US" b="1" dirty="0" smtClean="0"/>
              <a:t>Presence </a:t>
            </a:r>
            <a:r>
              <a:rPr lang="en-US" b="1" dirty="0" smtClean="0"/>
              <a:t>of sunk costs</a:t>
            </a:r>
            <a:r>
              <a:rPr lang="en-US" dirty="0" smtClean="0"/>
              <a:t> </a:t>
            </a:r>
          </a:p>
          <a:p>
            <a:r>
              <a:rPr lang="en-US" dirty="0" smtClean="0"/>
              <a:t>Some industries have very high start-up costs or a high ratio of fixed to variable costs. Some of these costs might be unrecoverable if an entrant opts to leave the market. This acts as a disincentive to enter the industry and exit the industry.</a:t>
            </a:r>
          </a:p>
          <a:p>
            <a:r>
              <a:rPr lang="en-US" b="1" dirty="0" smtClean="0"/>
              <a:t>International trade restrictions</a:t>
            </a:r>
            <a:r>
              <a:rPr lang="en-US" dirty="0" smtClean="0"/>
              <a:t> </a:t>
            </a:r>
          </a:p>
          <a:p>
            <a:r>
              <a:rPr lang="en-US" dirty="0" smtClean="0"/>
              <a:t>Trade restrictions such as tariffs and quotas should also be considered as a barrier to the entry of international competition in protected domestic markets.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1377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235</TotalTime>
  <Words>436</Words>
  <Application>Microsoft Macintosh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Folio</vt:lpstr>
      <vt:lpstr>Barriers to entry</vt:lpstr>
      <vt:lpstr>Types of Barriers</vt:lpstr>
      <vt:lpstr>Structural barriers</vt:lpstr>
      <vt:lpstr>Strategic barriers</vt:lpstr>
      <vt:lpstr>Statutory barriers</vt:lpstr>
      <vt:lpstr> EXAMPLES OF BARRIERS TO ENTRY </vt:lpstr>
      <vt:lpstr>PowerPoint Presentation</vt:lpstr>
      <vt:lpstr>  Research and Development expenditure </vt:lpstr>
      <vt:lpstr>PowerPoint Presentation</vt:lpstr>
      <vt:lpstr>Sunk Costs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Barriers to entry</dc:title>
  <dc:creator>User</dc:creator>
  <cp:lastModifiedBy>Aishath Hussain</cp:lastModifiedBy>
  <cp:revision>10</cp:revision>
  <dcterms:created xsi:type="dcterms:W3CDTF">2013-07-21T17:09:40Z</dcterms:created>
  <dcterms:modified xsi:type="dcterms:W3CDTF">2020-06-13T10:41:37Z</dcterms:modified>
</cp:coreProperties>
</file>