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8" r:id="rId2"/>
    <p:sldId id="283" r:id="rId3"/>
    <p:sldId id="272" r:id="rId4"/>
    <p:sldId id="280" r:id="rId5"/>
    <p:sldId id="281" r:id="rId6"/>
    <p:sldId id="282" r:id="rId7"/>
    <p:sldId id="284" r:id="rId8"/>
    <p:sldId id="285" r:id="rId9"/>
  </p:sldIdLst>
  <p:sldSz cx="12192000" cy="6858000"/>
  <p:notesSz cx="6858000" cy="9144000"/>
  <p:defaultTextStyle>
    <a:defPPr lvl="0">
      <a:defRPr lang="en-US"/>
    </a:defPPr>
    <a:lvl1pPr marL="0" lv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-1096" y="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A8B28-9602-CD41-8F76-4F2FC1F40DEA}" type="datetimeFigureOut">
              <a:rPr lang="en-US" smtClean="0"/>
              <a:t>18/07/20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61E8C-FD25-6543-B5AF-92D71B9E2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73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261E8C-FD25-6543-B5AF-92D71B9E23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580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18/07/20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91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18/07/20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454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18/07/20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4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18/07/20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179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18/07/20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66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18/07/20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5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18/07/20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91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18/07/20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85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18/07/20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90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18/07/20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18/07/20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59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54F7A-2430-4BEA-ADA6-50BE53227E1C}" type="datetimeFigureOut">
              <a:rPr lang="en-US" smtClean="0"/>
              <a:t>18/07/20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097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73817" y="1062111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="" xmlns:a16="http://schemas.microsoft.com/office/drawing/2014/main" id="{C904DB3F-5DD3-432A-A72E-2BC15BE48327}"/>
              </a:ext>
            </a:extLst>
          </p:cNvPr>
          <p:cNvSpPr txBox="1">
            <a:spLocks/>
          </p:cNvSpPr>
          <p:nvPr/>
        </p:nvSpPr>
        <p:spPr>
          <a:xfrm>
            <a:off x="1104285" y="1270128"/>
            <a:ext cx="9897158" cy="448686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Labour Market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Objectives</a:t>
            </a:r>
            <a:r>
              <a:rPr lang="en-US" sz="3600" dirty="0">
                <a:solidFill>
                  <a:srgbClr val="FF0000"/>
                </a:solidFill>
                <a:latin typeface="Arial Black" panose="020B0A04020102020204" pitchFamily="34" charset="0"/>
              </a:rPr>
              <a:t>:</a:t>
            </a:r>
          </a:p>
          <a:p>
            <a:pPr algn="just"/>
            <a:r>
              <a:rPr lang="en-US" sz="4000" dirty="0" smtClean="0">
                <a:latin typeface="Abadi MT Condensed Light"/>
                <a:cs typeface="Abadi MT Condensed Light"/>
              </a:rPr>
              <a:t>Explain the factors influencing demand for labour and supply of labour</a:t>
            </a:r>
          </a:p>
          <a:p>
            <a:pPr algn="just"/>
            <a:r>
              <a:rPr lang="en-US" sz="4000" dirty="0" smtClean="0">
                <a:latin typeface="Abadi MT Condensed Light"/>
                <a:cs typeface="Abadi MT Condensed Light"/>
              </a:rPr>
              <a:t>Explain equilibrium wage rate and ways of government intervention in labour market.</a:t>
            </a:r>
            <a:endParaRPr lang="en-US" sz="4000" dirty="0">
              <a:latin typeface="Abadi MT Condensed Light"/>
              <a:cs typeface="Abadi MT Condensed Light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21A84337-16F8-441C-8F94-07BDF9976B89}"/>
              </a:ext>
            </a:extLst>
          </p:cNvPr>
          <p:cNvSpPr txBox="1">
            <a:spLocks/>
          </p:cNvSpPr>
          <p:nvPr/>
        </p:nvSpPr>
        <p:spPr>
          <a:xfrm>
            <a:off x="1073816" y="4138359"/>
            <a:ext cx="10044333" cy="12087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3882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73817" y="1062111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="" xmlns:a16="http://schemas.microsoft.com/office/drawing/2014/main" id="{C904DB3F-5DD3-432A-A72E-2BC15BE48327}"/>
              </a:ext>
            </a:extLst>
          </p:cNvPr>
          <p:cNvSpPr txBox="1">
            <a:spLocks/>
          </p:cNvSpPr>
          <p:nvPr/>
        </p:nvSpPr>
        <p:spPr>
          <a:xfrm>
            <a:off x="1104285" y="1270128"/>
            <a:ext cx="9897158" cy="448686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 smtClean="0">
                <a:solidFill>
                  <a:srgbClr val="FF0000"/>
                </a:solidFill>
                <a:latin typeface="Abadi MT Condensed Light"/>
                <a:cs typeface="Abadi MT Condensed Light"/>
              </a:rPr>
              <a:t>Demand for labour</a:t>
            </a:r>
          </a:p>
          <a:p>
            <a:pPr marL="0" indent="0">
              <a:buNone/>
            </a:pPr>
            <a:r>
              <a:rPr lang="en-US" sz="4000" dirty="0" smtClean="0">
                <a:latin typeface="Abadi MT Condensed Light"/>
                <a:cs typeface="Abadi MT Condensed Light"/>
              </a:rPr>
              <a:t>Quantity (no of hours) of work demanded at a given wage rate over a given period of time .</a:t>
            </a:r>
            <a:endParaRPr lang="en-US" sz="4000" dirty="0">
              <a:latin typeface="Abadi MT Condensed Light"/>
              <a:cs typeface="Abadi MT Condensed Light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21A84337-16F8-441C-8F94-07BDF9976B89}"/>
              </a:ext>
            </a:extLst>
          </p:cNvPr>
          <p:cNvSpPr txBox="1">
            <a:spLocks/>
          </p:cNvSpPr>
          <p:nvPr/>
        </p:nvSpPr>
        <p:spPr>
          <a:xfrm>
            <a:off x="1073816" y="4138359"/>
            <a:ext cx="10044333" cy="12087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18189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87636" y="112358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4000" b="1" u="sng" dirty="0" smtClean="0">
              <a:solidFill>
                <a:srgbClr val="FF0000"/>
              </a:solidFill>
              <a:latin typeface="+mj-lt"/>
              <a:cs typeface="Apple Chancery"/>
            </a:endParaRPr>
          </a:p>
          <a:p>
            <a:pPr algn="just"/>
            <a:r>
              <a:rPr lang="en-US" sz="4000" b="1" u="sng" dirty="0" smtClean="0">
                <a:solidFill>
                  <a:srgbClr val="FF0000"/>
                </a:solidFill>
                <a:latin typeface="+mj-lt"/>
                <a:cs typeface="Apple Chancery"/>
              </a:rPr>
              <a:t>The downward sloping demand curve for labour</a:t>
            </a:r>
            <a:endParaRPr lang="en-US" sz="4000" b="1" dirty="0" smtClean="0">
              <a:solidFill>
                <a:srgbClr val="FF0000"/>
              </a:solidFill>
              <a:latin typeface="+mj-lt"/>
              <a:cs typeface="Apple Chancery"/>
            </a:endParaRPr>
          </a:p>
          <a:p>
            <a:pPr marL="457200" indent="-457200" algn="just">
              <a:lnSpc>
                <a:spcPct val="110000"/>
              </a:lnSpc>
              <a:buFont typeface="Arial"/>
              <a:buChar char="•"/>
            </a:pPr>
            <a:r>
              <a:rPr lang="en-US" sz="3200" dirty="0" smtClean="0">
                <a:solidFill>
                  <a:schemeClr val="tx1"/>
                </a:solidFill>
                <a:latin typeface="+mj-lt"/>
                <a:cs typeface="Apple Chancery"/>
              </a:rPr>
              <a:t>Demand for labour is a derived demand which means when the demand for the product increases, the demand for labour increases.</a:t>
            </a:r>
          </a:p>
          <a:p>
            <a:pPr marL="457200" indent="-457200" algn="just">
              <a:lnSpc>
                <a:spcPct val="110000"/>
              </a:lnSpc>
              <a:buFont typeface="Arial"/>
              <a:buChar char="•"/>
            </a:pPr>
            <a:r>
              <a:rPr lang="en-US" sz="3200" dirty="0" smtClean="0">
                <a:solidFill>
                  <a:schemeClr val="tx1"/>
                </a:solidFill>
                <a:latin typeface="+mj-lt"/>
                <a:cs typeface="Apple Chancery"/>
              </a:rPr>
              <a:t>Demand curve for labour is a downward sloping as there is a negative relationship between wage rate and demand </a:t>
            </a:r>
            <a:endParaRPr lang="en-US" sz="3200" dirty="0">
              <a:solidFill>
                <a:schemeClr val="tx1"/>
              </a:solidFill>
              <a:latin typeface="+mj-lt"/>
              <a:cs typeface="Apple Chancery"/>
            </a:endParaRPr>
          </a:p>
          <a:p>
            <a:pPr algn="just"/>
            <a:endParaRPr lang="en-US" sz="6000" dirty="0" smtClean="0">
              <a:solidFill>
                <a:schemeClr val="tx1"/>
              </a:solidFill>
              <a:latin typeface="+mj-lt"/>
              <a:cs typeface="Apple Chancery"/>
            </a:endParaRPr>
          </a:p>
          <a:p>
            <a:pPr algn="just"/>
            <a:endParaRPr lang="en-US" sz="6000" dirty="0" smtClean="0">
              <a:solidFill>
                <a:schemeClr val="tx1"/>
              </a:solidFill>
              <a:latin typeface="+mj-lt"/>
              <a:cs typeface="Apple Chancery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354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87636" y="112358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E28F7D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>
              <a:solidFill>
                <a:srgbClr val="E28F7D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r>
              <a:rPr lang="en-US" sz="3600" dirty="0" smtClean="0">
                <a:solidFill>
                  <a:srgbClr val="FF0000"/>
                </a:solidFill>
                <a:latin typeface="Abadi MT Condensed Extra Bold"/>
                <a:cs typeface="Abadi MT Condensed Extra Bold"/>
              </a:rPr>
              <a:t>Factors influencing demand for labour</a:t>
            </a:r>
          </a:p>
          <a:p>
            <a:pPr marL="571500" indent="-571500">
              <a:buFont typeface="Arial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Abadi MT Condensed Extra Bold"/>
                <a:cs typeface="Abadi MT Condensed Extra Bold"/>
              </a:rPr>
              <a:t>Wage rate</a:t>
            </a:r>
          </a:p>
          <a:p>
            <a:pPr marL="571500" indent="-571500">
              <a:buFont typeface="Arial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Abadi MT Condensed Extra Bold"/>
                <a:cs typeface="Abadi MT Condensed Extra Bold"/>
              </a:rPr>
              <a:t>Productivity of labour</a:t>
            </a:r>
          </a:p>
          <a:p>
            <a:pPr marL="571500" indent="-571500">
              <a:buFont typeface="Arial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Abadi MT Condensed Extra Bold"/>
                <a:cs typeface="Abadi MT Condensed Extra Bold"/>
              </a:rPr>
              <a:t>The price of the product</a:t>
            </a:r>
          </a:p>
          <a:p>
            <a:pPr marL="571500" indent="-571500">
              <a:buFont typeface="Arial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Abadi MT Condensed Extra Bold"/>
                <a:cs typeface="Abadi MT Condensed Extra Bold"/>
              </a:rPr>
              <a:t>Wage rate relative to capital</a:t>
            </a:r>
          </a:p>
          <a:p>
            <a:pPr marL="571500" indent="-571500">
              <a:buFont typeface="Arial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Abadi MT Condensed Extra Bold"/>
                <a:cs typeface="Abadi MT Condensed Extra Bold"/>
              </a:rPr>
              <a:t>The demand for the product</a:t>
            </a:r>
          </a:p>
          <a:p>
            <a:pPr marL="571500" indent="-571500">
              <a:buFont typeface="Arial"/>
              <a:buChar char="•"/>
            </a:pPr>
            <a:endParaRPr lang="en-US" sz="3600" dirty="0">
              <a:solidFill>
                <a:srgbClr val="E28F7D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E28F7D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>
              <a:solidFill>
                <a:srgbClr val="E28F7D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E28F7D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2000" dirty="0" smtClean="0">
              <a:solidFill>
                <a:srgbClr val="E28F7D"/>
              </a:solidFill>
            </a:endParaRPr>
          </a:p>
          <a:p>
            <a:pPr marL="342900" indent="-342900">
              <a:buFont typeface="Wingdings" charset="2"/>
              <a:buChar char="q"/>
            </a:pPr>
            <a:endParaRPr lang="en-US" sz="2000" dirty="0">
              <a:solidFill>
                <a:srgbClr val="C9492C"/>
              </a:solidFill>
            </a:endParaRPr>
          </a:p>
          <a:p>
            <a:pPr marL="857250" indent="-857250">
              <a:buFont typeface="Wingdings" charset="2"/>
              <a:buChar char="ü"/>
            </a:pPr>
            <a:endParaRPr lang="en-US" sz="4000" dirty="0" smtClean="0">
              <a:solidFill>
                <a:schemeClr val="accent5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40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4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60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6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005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87636" y="112358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r>
              <a:rPr lang="en-US" sz="3600" dirty="0" smtClean="0">
                <a:solidFill>
                  <a:srgbClr val="FF0000"/>
                </a:solidFill>
                <a:latin typeface="Abadi MT Condensed Extra Bold"/>
                <a:cs typeface="Abadi MT Condensed Extra Bold"/>
              </a:rPr>
              <a:t>Elasticity of demand for labour:</a:t>
            </a:r>
            <a:endParaRPr lang="en-US" sz="3600" dirty="0" smtClean="0">
              <a:solidFill>
                <a:srgbClr val="FFFFFF"/>
              </a:solidFill>
              <a:latin typeface="Abadi MT Condensed Extra Bold"/>
              <a:cs typeface="Abadi MT Condensed Extra Bold"/>
            </a:endParaRPr>
          </a:p>
          <a:p>
            <a:pPr algn="just"/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Responsiveness of quantity of labour due to the change in price of labour (wage)</a:t>
            </a:r>
          </a:p>
          <a:p>
            <a:pPr algn="just"/>
            <a:r>
              <a:rPr lang="en-US" sz="3600" dirty="0" smtClean="0">
                <a:solidFill>
                  <a:srgbClr val="FF0000"/>
                </a:solidFill>
                <a:latin typeface="Abadi MT Condensed Extra Bold"/>
                <a:cs typeface="Abadi MT Condensed Extra Bold"/>
              </a:rPr>
              <a:t>Factors influencing elasticity of demand for labour</a:t>
            </a:r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marL="571500" indent="-571500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Time</a:t>
            </a:r>
          </a:p>
          <a:p>
            <a:pPr marL="571500" indent="-571500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Availability of substitute</a:t>
            </a:r>
          </a:p>
          <a:p>
            <a:pPr marL="571500" indent="-571500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Elasticity of demand for the product</a:t>
            </a:r>
          </a:p>
          <a:p>
            <a:pPr marL="571500" indent="-571500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Proportion of labour cost to total cost </a:t>
            </a:r>
          </a:p>
          <a:p>
            <a:pPr algn="ctr"/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marL="857250" indent="-857250">
              <a:buFont typeface="Wingdings" charset="2"/>
              <a:buChar char="ü"/>
            </a:pPr>
            <a:endParaRPr lang="en-US" sz="4000" dirty="0" smtClean="0">
              <a:solidFill>
                <a:schemeClr val="accent5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40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4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60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6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866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87636" y="112358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r>
              <a:rPr lang="en-US" sz="3600" dirty="0" smtClean="0">
                <a:solidFill>
                  <a:srgbClr val="FF0000"/>
                </a:solidFill>
                <a:latin typeface="Abadi MT Condensed Extra Bold"/>
                <a:cs typeface="Abadi MT Condensed Extra Bold"/>
              </a:rPr>
              <a:t>Supply of labour:</a:t>
            </a:r>
            <a:endParaRPr lang="en-US" sz="3600" dirty="0" smtClean="0">
              <a:solidFill>
                <a:srgbClr val="FFFFFF"/>
              </a:solidFill>
              <a:latin typeface="Abadi MT Condensed Extra Bold"/>
              <a:cs typeface="Abadi MT Condensed Extra Bold"/>
            </a:endParaRPr>
          </a:p>
          <a:p>
            <a:pPr algn="just"/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Number of workers willing to supply at a given wage rate over a given period of time.</a:t>
            </a:r>
          </a:p>
          <a:p>
            <a:pPr marL="571500" indent="-571500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Shape of the supply curve is upward sloping as there is a positive relationship between wage and supply of labor</a:t>
            </a:r>
            <a:endParaRPr lang="en-US" sz="3600" dirty="0">
              <a:solidFill>
                <a:srgbClr val="FFFFFF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marL="857250" indent="-857250">
              <a:buFont typeface="Wingdings" charset="2"/>
              <a:buChar char="ü"/>
            </a:pPr>
            <a:endParaRPr lang="en-US" sz="4000" dirty="0" smtClean="0">
              <a:solidFill>
                <a:schemeClr val="accent5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40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4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60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6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273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211868" y="1151194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r>
              <a:rPr lang="en-US" sz="3600" dirty="0" smtClean="0">
                <a:solidFill>
                  <a:srgbClr val="FF0000"/>
                </a:solidFill>
                <a:latin typeface="Abadi MT Condensed Extra Bold"/>
                <a:cs typeface="Abadi MT Condensed Extra Bold"/>
              </a:rPr>
              <a:t>Factors influencing the supply of labour</a:t>
            </a:r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marL="857250" indent="-857250">
              <a:buFont typeface="Wingdings" charset="2"/>
              <a:buChar char="ü"/>
            </a:pPr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Wage rate</a:t>
            </a:r>
          </a:p>
          <a:p>
            <a:pPr marL="857250" indent="-857250">
              <a:buFont typeface="Wingdings" charset="2"/>
              <a:buChar char="ü"/>
            </a:pPr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Size of the population</a:t>
            </a:r>
          </a:p>
          <a:p>
            <a:pPr marL="857250" indent="-857250">
              <a:buFont typeface="Wingdings" charset="2"/>
              <a:buChar char="ü"/>
            </a:pPr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Net migration</a:t>
            </a:r>
          </a:p>
          <a:p>
            <a:pPr marL="857250" indent="-857250">
              <a:buFont typeface="Wingdings" charset="2"/>
              <a:buChar char="ü"/>
            </a:pPr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Income tax</a:t>
            </a:r>
          </a:p>
          <a:p>
            <a:pPr marL="857250" indent="-857250">
              <a:buFont typeface="Wingdings" charset="2"/>
              <a:buChar char="ü"/>
            </a:pPr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Level of welfare benefits</a:t>
            </a:r>
          </a:p>
          <a:p>
            <a:pPr marL="857250" indent="-857250">
              <a:buFont typeface="Wingdings" charset="2"/>
              <a:buChar char="ü"/>
            </a:pPr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Government regulation</a:t>
            </a:r>
          </a:p>
          <a:p>
            <a:pPr marL="857250" indent="-857250">
              <a:buFont typeface="Wingdings" charset="2"/>
              <a:buChar char="ü"/>
            </a:pPr>
            <a:r>
              <a:rPr lang="en-US" sz="36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Trade union</a:t>
            </a:r>
          </a:p>
          <a:p>
            <a:pPr algn="just"/>
            <a:endParaRPr lang="en-US" sz="40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4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60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6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401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211868" y="1151194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r>
              <a:rPr lang="en-US" sz="3600" dirty="0" smtClean="0">
                <a:solidFill>
                  <a:srgbClr val="FF0000"/>
                </a:solidFill>
                <a:latin typeface="Abadi MT Condensed Extra Bold"/>
                <a:cs typeface="Abadi MT Condensed Extra Bold"/>
              </a:rPr>
              <a:t>Elasticity of supply of labour</a:t>
            </a:r>
            <a:endParaRPr lang="en-US" sz="36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just"/>
            <a:r>
              <a:rPr lang="en-US" sz="4000" dirty="0" smtClean="0">
                <a:solidFill>
                  <a:srgbClr val="FFFFFF"/>
                </a:solidFill>
                <a:latin typeface="Abadi MT Condensed Extra Bold"/>
                <a:cs typeface="Abadi MT Condensed Extra Bold"/>
              </a:rPr>
              <a:t>Responsiveness of quantity supply of labour due to the change in wage</a:t>
            </a:r>
            <a:endParaRPr lang="en-US" sz="4000" dirty="0">
              <a:solidFill>
                <a:srgbClr val="FFFFFF"/>
              </a:solidFill>
              <a:latin typeface="Abadi MT Condensed Extra Bold"/>
              <a:cs typeface="Abadi MT Condensed Extra Bold"/>
            </a:endParaRPr>
          </a:p>
          <a:p>
            <a:pPr algn="just"/>
            <a:endParaRPr lang="en-US" sz="4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just"/>
            <a:r>
              <a:rPr lang="en-US" sz="6000" dirty="0" smtClean="0">
                <a:solidFill>
                  <a:srgbClr val="FF0000"/>
                </a:solidFill>
                <a:latin typeface="Abadi MT Condensed Extra Bold"/>
                <a:cs typeface="Abadi MT Condensed Extra Bold"/>
              </a:rPr>
              <a:t>Factors:</a:t>
            </a:r>
          </a:p>
          <a:p>
            <a:pPr marL="857250" indent="-857250" algn="just">
              <a:buFont typeface="Arial"/>
              <a:buChar char="•"/>
            </a:pPr>
            <a:r>
              <a:rPr lang="en-US" sz="2800" dirty="0" smtClean="0">
                <a:solidFill>
                  <a:srgbClr val="FF0000"/>
                </a:solidFill>
                <a:latin typeface="Abadi MT Condensed Extra Bold"/>
                <a:cs typeface="Abadi MT Condensed Extra Bold"/>
              </a:rPr>
              <a:t>Availability of suitable labour in the other industry</a:t>
            </a:r>
          </a:p>
          <a:p>
            <a:pPr marL="857250" indent="-857250" algn="just">
              <a:buFont typeface="Arial"/>
              <a:buChar char="•"/>
            </a:pPr>
            <a:r>
              <a:rPr lang="en-US" sz="2800" dirty="0" smtClean="0">
                <a:solidFill>
                  <a:srgbClr val="FF0000"/>
                </a:solidFill>
                <a:latin typeface="Abadi MT Condensed Extra Bold"/>
                <a:cs typeface="Abadi MT Condensed Extra Bold"/>
              </a:rPr>
              <a:t>The extent of unemployment</a:t>
            </a:r>
            <a:endParaRPr lang="en-US" sz="2800" dirty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  <a:p>
            <a:pPr algn="ctr"/>
            <a:endParaRPr lang="en-US" sz="6000" dirty="0" smtClean="0">
              <a:solidFill>
                <a:srgbClr val="FF000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938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1452</TotalTime>
  <Words>273</Words>
  <Application>Microsoft Macintosh PowerPoint</Application>
  <PresentationFormat>Custom</PresentationFormat>
  <Paragraphs>101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Aishath Hussain</cp:lastModifiedBy>
  <cp:revision>85</cp:revision>
  <dcterms:modified xsi:type="dcterms:W3CDTF">2020-07-18T13:07:28Z</dcterms:modified>
</cp:coreProperties>
</file>