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sldIdLst>
    <p:sldId id="258" r:id="rId2"/>
    <p:sldId id="272" r:id="rId3"/>
    <p:sldId id="276" r:id="rId4"/>
    <p:sldId id="277" r:id="rId5"/>
    <p:sldId id="278" r:id="rId6"/>
    <p:sldId id="280" r:id="rId7"/>
    <p:sldId id="281" r:id="rId8"/>
  </p:sldIdLst>
  <p:sldSz cx="12192000" cy="6858000"/>
  <p:notesSz cx="6858000" cy="9144000"/>
  <p:defaultTextStyle>
    <a:defPPr lvl="0">
      <a:defRPr lang="en-US"/>
    </a:defPPr>
    <a:lvl1pPr marL="0" lvl="0" algn="l" defTabSz="457200" rtl="0" eaLnBrk="1" latinLnBrk="0" hangingPunct="1">
      <a:defRPr sz="1800" kern="1200">
        <a:solidFill>
          <a:schemeClr val="tx1"/>
        </a:solidFill>
        <a:latin typeface="+mn-lt"/>
        <a:ea typeface="+mn-ea"/>
        <a:cs typeface="+mn-cs"/>
      </a:defRPr>
    </a:lvl1pPr>
    <a:lvl2pPr marL="457200" lvl="1" algn="l" defTabSz="457200" rtl="0" eaLnBrk="1" latinLnBrk="0" hangingPunct="1">
      <a:defRPr sz="1800" kern="1200">
        <a:solidFill>
          <a:schemeClr val="tx1"/>
        </a:solidFill>
        <a:latin typeface="+mn-lt"/>
        <a:ea typeface="+mn-ea"/>
        <a:cs typeface="+mn-cs"/>
      </a:defRPr>
    </a:lvl2pPr>
    <a:lvl3pPr marL="914400" lvl="2" algn="l" defTabSz="457200" rtl="0" eaLnBrk="1" latinLnBrk="0" hangingPunct="1">
      <a:defRPr sz="1800" kern="1200">
        <a:solidFill>
          <a:schemeClr val="tx1"/>
        </a:solidFill>
        <a:latin typeface="+mn-lt"/>
        <a:ea typeface="+mn-ea"/>
        <a:cs typeface="+mn-cs"/>
      </a:defRPr>
    </a:lvl3pPr>
    <a:lvl4pPr marL="1371600" lvl="3" algn="l" defTabSz="457200" rtl="0" eaLnBrk="1" latinLnBrk="0" hangingPunct="1">
      <a:defRPr sz="1800" kern="1200">
        <a:solidFill>
          <a:schemeClr val="tx1"/>
        </a:solidFill>
        <a:latin typeface="+mn-lt"/>
        <a:ea typeface="+mn-ea"/>
        <a:cs typeface="+mn-cs"/>
      </a:defRPr>
    </a:lvl4pPr>
    <a:lvl5pPr marL="1828800" lvl="4" algn="l" defTabSz="457200" rtl="0" eaLnBrk="1" latinLnBrk="0" hangingPunct="1">
      <a:defRPr sz="1800" kern="1200">
        <a:solidFill>
          <a:schemeClr val="tx1"/>
        </a:solidFill>
        <a:latin typeface="+mn-lt"/>
        <a:ea typeface="+mn-ea"/>
        <a:cs typeface="+mn-cs"/>
      </a:defRPr>
    </a:lvl5pPr>
    <a:lvl6pPr marL="2286000" lvl="5" algn="l" defTabSz="457200" rtl="0" eaLnBrk="1" latinLnBrk="0" hangingPunct="1">
      <a:defRPr sz="1800" kern="1200">
        <a:solidFill>
          <a:schemeClr val="tx1"/>
        </a:solidFill>
        <a:latin typeface="+mn-lt"/>
        <a:ea typeface="+mn-ea"/>
        <a:cs typeface="+mn-cs"/>
      </a:defRPr>
    </a:lvl6pPr>
    <a:lvl7pPr marL="2743200" lvl="6" algn="l" defTabSz="457200" rtl="0" eaLnBrk="1" latinLnBrk="0" hangingPunct="1">
      <a:defRPr sz="1800" kern="1200">
        <a:solidFill>
          <a:schemeClr val="tx1"/>
        </a:solidFill>
        <a:latin typeface="+mn-lt"/>
        <a:ea typeface="+mn-ea"/>
        <a:cs typeface="+mn-cs"/>
      </a:defRPr>
    </a:lvl7pPr>
    <a:lvl8pPr marL="3200400" lvl="7" algn="l" defTabSz="457200" rtl="0" eaLnBrk="1" latinLnBrk="0" hangingPunct="1">
      <a:defRPr sz="1800" kern="1200">
        <a:solidFill>
          <a:schemeClr val="tx1"/>
        </a:solidFill>
        <a:latin typeface="+mn-lt"/>
        <a:ea typeface="+mn-ea"/>
        <a:cs typeface="+mn-cs"/>
      </a:defRPr>
    </a:lvl8pPr>
    <a:lvl9pPr marL="3657600" lvl="8"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2" d="100"/>
          <a:sy n="92" d="100"/>
        </p:scale>
        <p:origin x="-984" y="-40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diagrams/colors1.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5">
  <dgm:title val=""/>
  <dgm:desc val=""/>
  <dgm:catLst>
    <dgm:cat type="accent5" pri="11500"/>
  </dgm:catLst>
  <dgm:styleLbl name="node0">
    <dgm:fillClrLst meth="cycle">
      <a:schemeClr val="accent5">
        <a:alpha val="80000"/>
      </a:schemeClr>
    </dgm:fillClrLst>
    <dgm:linClrLst meth="repeat">
      <a:schemeClr val="lt1"/>
    </dgm:linClrLst>
    <dgm:effectClrLst/>
    <dgm:txLinClrLst/>
    <dgm:txFillClrLst/>
    <dgm:txEffectClrLst/>
  </dgm:styleLbl>
  <dgm:styleLbl name="node1">
    <dgm:fillClrLst>
      <a:schemeClr val="accent5">
        <a:alpha val="90000"/>
      </a:schemeClr>
      <a:schemeClr val="accent5">
        <a:alpha val="50000"/>
      </a:schemeClr>
    </dgm:fillClrLst>
    <dgm:linClrLst meth="repeat">
      <a:schemeClr val="lt1"/>
    </dgm:linClrLst>
    <dgm:effectClrLst/>
    <dgm:txLinClrLst/>
    <dgm:txFillClrLst/>
    <dgm:txEffectClrLst/>
  </dgm:styleLbl>
  <dgm:styleLbl name="alignNode1">
    <dgm:fillClrLst>
      <a:schemeClr val="accent5">
        <a:alpha val="90000"/>
      </a:schemeClr>
      <a:schemeClr val="accent5">
        <a:alpha val="50000"/>
      </a:schemeClr>
    </dgm:fillClrLst>
    <dgm:linClrLst>
      <a:schemeClr val="accent5">
        <a:alpha val="90000"/>
      </a:schemeClr>
      <a:schemeClr val="accent5">
        <a:alpha val="50000"/>
      </a:schemeClr>
    </dgm:linClrLst>
    <dgm:effectClrLst/>
    <dgm:txLinClrLst/>
    <dgm:txFillClrLst/>
    <dgm:txEffectClrLst/>
  </dgm:styleLbl>
  <dgm:styleLbl name="lnNode1">
    <dgm:fillClrLst>
      <a:schemeClr val="accent5">
        <a:shade val="90000"/>
      </a:schemeClr>
      <a:schemeClr val="accent5">
        <a:alpha val="50000"/>
        <a:tint val="50000"/>
      </a:schemeClr>
    </dgm:fillClrLst>
    <dgm:linClrLst meth="repeat">
      <a:schemeClr val="lt1"/>
    </dgm:linClrLst>
    <dgm:effectClrLst/>
    <dgm:txLinClrLst/>
    <dgm:txFillClrLst/>
    <dgm:txEffectClrLst/>
  </dgm:styleLbl>
  <dgm:styleLbl name="vennNode1">
    <dgm:fillClrLst>
      <a:schemeClr val="accent5">
        <a:shade val="80000"/>
        <a:alpha val="50000"/>
      </a:schemeClr>
      <a:schemeClr val="accent5">
        <a:alpha val="20000"/>
      </a:schemeClr>
    </dgm:fillClrLst>
    <dgm:linClrLst meth="repeat">
      <a:schemeClr val="lt1"/>
    </dgm:linClrLst>
    <dgm:effectClrLst/>
    <dgm:txLinClrLst/>
    <dgm:txFillClrLst/>
    <dgm:txEffectClrLst/>
  </dgm:styleLbl>
  <dgm:styleLbl name="node2">
    <dgm:fillClrLst>
      <a:schemeClr val="accent5">
        <a:alpha val="70000"/>
      </a:schemeClr>
    </dgm:fillClrLst>
    <dgm:linClrLst meth="repeat">
      <a:schemeClr val="lt1"/>
    </dgm:linClrLst>
    <dgm:effectClrLst/>
    <dgm:txLinClrLst/>
    <dgm:txFillClrLst/>
    <dgm:txEffectClrLst/>
  </dgm:styleLbl>
  <dgm:styleLbl name="node3">
    <dgm:fillClrLst>
      <a:schemeClr val="accent5">
        <a:alpha val="50000"/>
      </a:schemeClr>
    </dgm:fillClrLst>
    <dgm:linClrLst meth="repeat">
      <a:schemeClr val="lt1"/>
    </dgm:linClrLst>
    <dgm:effectClrLst/>
    <dgm:txLinClrLst/>
    <dgm:txFillClrLst/>
    <dgm:txEffectClrLst/>
  </dgm:styleLbl>
  <dgm:styleLbl name="node4">
    <dgm:fillClrLst>
      <a:schemeClr val="accent5">
        <a:alpha val="30000"/>
      </a:schemeClr>
    </dgm:fillClrLst>
    <dgm:linClrLst meth="repeat">
      <a:schemeClr val="lt1"/>
    </dgm:linClrLst>
    <dgm:effectClrLst/>
    <dgm:txLinClrLst/>
    <dgm:txFillClrLst/>
    <dgm:txEffectClrLst/>
  </dgm:styleLbl>
  <dgm:styleLbl name="fgImgPlace1">
    <dgm:fillClrLst>
      <a:schemeClr val="accent5">
        <a:tint val="50000"/>
        <a:alpha val="90000"/>
      </a:schemeClr>
      <a:schemeClr val="accent5">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f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bgSibTrans2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dgm:txEffectClrLst/>
  </dgm:styleLbl>
  <dgm:styleLbl name="sibTrans1D1">
    <dgm:fillClrLst>
      <a:schemeClr val="accent5">
        <a:shade val="90000"/>
      </a:schemeClr>
      <a:schemeClr val="accent5">
        <a:tint val="50000"/>
      </a:schemeClr>
    </dgm:fillClrLst>
    <dgm:linClrLst>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alpha val="90000"/>
      </a:schemeClr>
    </dgm:fillClrLst>
    <dgm:linClrLst meth="repeat">
      <a:schemeClr val="lt1"/>
    </dgm:linClrLst>
    <dgm:effectClrLst/>
    <dgm:txLinClrLst/>
    <dgm:txFillClrLst/>
    <dgm:txEffectClrLst/>
  </dgm:styleLbl>
  <dgm:styleLbl name="asst1">
    <dgm:fillClrLst meth="repeat">
      <a:schemeClr val="accent5">
        <a:alpha val="90000"/>
      </a:schemeClr>
    </dgm:fillClrLst>
    <dgm:linClrLst meth="repeat">
      <a:schemeClr val="lt1"/>
    </dgm:linClrLst>
    <dgm:effectClrLst/>
    <dgm:txLinClrLst/>
    <dgm:txFillClrLst/>
    <dgm:txEffectClrLst/>
  </dgm:styleLbl>
  <dgm:styleLbl name="asst2">
    <dgm:fillClrLst>
      <a:schemeClr val="accent5">
        <a:alpha val="90000"/>
      </a:schemeClr>
    </dgm:fillClrLst>
    <dgm:linClrLst meth="repeat">
      <a:schemeClr val="lt1"/>
    </dgm:linClrLst>
    <dgm:effectClrLst/>
    <dgm:txLinClrLst/>
    <dgm:txFillClrLst/>
    <dgm:txEffectClrLst/>
  </dgm:styleLbl>
  <dgm:styleLbl name="asst3">
    <dgm:fillClrLst>
      <a:schemeClr val="accent5">
        <a:alpha val="70000"/>
      </a:schemeClr>
    </dgm:fillClrLst>
    <dgm:linClrLst meth="repeat">
      <a:schemeClr val="lt1"/>
    </dgm:linClrLst>
    <dgm:effectClrLst/>
    <dgm:txLinClrLst/>
    <dgm:txFillClrLst/>
    <dgm:txEffectClrLst/>
  </dgm:styleLbl>
  <dgm:styleLbl name="asst4">
    <dgm:fillClrLst>
      <a:schemeClr val="accent5">
        <a:alpha val="50000"/>
      </a:schemeClr>
    </dgm:fillClrLst>
    <dgm:linClrLst meth="repeat">
      <a:schemeClr val="lt1"/>
    </dgm:linClrLst>
    <dgm:effectClrLst/>
    <dgm:txLinClrLst/>
    <dgm:txFillClrLst/>
    <dgm:txEffectClrLst/>
  </dgm:styleLbl>
  <dgm:styleLbl name="parChTrans2D1">
    <dgm:fillClrLst meth="repeat">
      <a:schemeClr val="accent5">
        <a:shade val="8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5">
        <a:alpha val="90000"/>
      </a:schemeClr>
      <a:schemeClr val="accent5">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a:schemeClr val="accent5">
        <a:alpha val="90000"/>
        <a:tint val="40000"/>
      </a:schemeClr>
      <a:schemeClr val="accent5">
        <a:alpha val="5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9A9FB8-1D93-324B-A6F7-EAE5FA3648FD}" type="doc">
      <dgm:prSet loTypeId="urn:microsoft.com/office/officeart/2005/8/layout/vList5" loCatId="" qsTypeId="urn:microsoft.com/office/officeart/2005/8/quickstyle/simple4" qsCatId="simple" csTypeId="urn:microsoft.com/office/officeart/2005/8/colors/accent5_5" csCatId="accent5" phldr="1"/>
      <dgm:spPr/>
      <dgm:t>
        <a:bodyPr/>
        <a:lstStyle/>
        <a:p>
          <a:endParaRPr lang="en-US"/>
        </a:p>
      </dgm:t>
    </dgm:pt>
    <dgm:pt modelId="{C296D6A7-28C6-EF4D-9AD5-0549F6504167}">
      <dgm:prSet phldrT="[Text]"/>
      <dgm:spPr/>
      <dgm:t>
        <a:bodyPr/>
        <a:lstStyle/>
        <a:p>
          <a:r>
            <a:rPr lang="en-US" dirty="0" smtClean="0">
              <a:solidFill>
                <a:schemeClr val="bg1"/>
              </a:solidFill>
            </a:rPr>
            <a:t>1</a:t>
          </a:r>
          <a:r>
            <a:rPr lang="en-US" baseline="30000" dirty="0" smtClean="0">
              <a:solidFill>
                <a:schemeClr val="bg1"/>
              </a:solidFill>
            </a:rPr>
            <a:t>st</a:t>
          </a:r>
          <a:r>
            <a:rPr lang="en-US" dirty="0" smtClean="0">
              <a:solidFill>
                <a:schemeClr val="bg1"/>
              </a:solidFill>
            </a:rPr>
            <a:t> degree</a:t>
          </a:r>
          <a:endParaRPr lang="en-US" dirty="0">
            <a:solidFill>
              <a:schemeClr val="bg1"/>
            </a:solidFill>
          </a:endParaRPr>
        </a:p>
      </dgm:t>
    </dgm:pt>
    <dgm:pt modelId="{0EE6D1D6-D2F5-DD4A-A2D1-2C0E3DE8422A}" type="parTrans" cxnId="{C80128EB-B9FC-E445-8F11-24C77BCF3EFA}">
      <dgm:prSet/>
      <dgm:spPr/>
      <dgm:t>
        <a:bodyPr/>
        <a:lstStyle/>
        <a:p>
          <a:endParaRPr lang="en-US"/>
        </a:p>
      </dgm:t>
    </dgm:pt>
    <dgm:pt modelId="{BE2C459F-8EE6-CD42-B8B1-2C2FA00CA04A}" type="sibTrans" cxnId="{C80128EB-B9FC-E445-8F11-24C77BCF3EFA}">
      <dgm:prSet/>
      <dgm:spPr/>
      <dgm:t>
        <a:bodyPr/>
        <a:lstStyle/>
        <a:p>
          <a:endParaRPr lang="en-US"/>
        </a:p>
      </dgm:t>
    </dgm:pt>
    <dgm:pt modelId="{E3F6AD0E-E6B3-0545-B38F-AEAC6C54F73E}">
      <dgm:prSet phldrT="[Text]"/>
      <dgm:spPr/>
      <dgm:t>
        <a:bodyPr/>
        <a:lstStyle/>
        <a:p>
          <a:pPr algn="just"/>
          <a:r>
            <a:rPr lang="en-US" dirty="0" smtClean="0"/>
            <a:t>This is where the firm charges the maximum price that a consumer is willing to pay. This is very difficult in </a:t>
          </a:r>
          <a:r>
            <a:rPr lang="en-US" dirty="0" err="1" smtClean="0"/>
            <a:t>practise</a:t>
          </a:r>
          <a:r>
            <a:rPr lang="en-US" dirty="0" smtClean="0"/>
            <a:t>. </a:t>
          </a:r>
          <a:endParaRPr lang="en-US" dirty="0"/>
        </a:p>
      </dgm:t>
    </dgm:pt>
    <dgm:pt modelId="{EC8F5FA6-97E7-AC45-8AA5-F49BE5FB686A}" type="parTrans" cxnId="{7612C294-38EF-1A42-87B7-72E1617B4A1B}">
      <dgm:prSet/>
      <dgm:spPr/>
      <dgm:t>
        <a:bodyPr/>
        <a:lstStyle/>
        <a:p>
          <a:endParaRPr lang="en-US"/>
        </a:p>
      </dgm:t>
    </dgm:pt>
    <dgm:pt modelId="{E34217A6-5EB2-7740-99C7-AD1E099AE139}" type="sibTrans" cxnId="{7612C294-38EF-1A42-87B7-72E1617B4A1B}">
      <dgm:prSet/>
      <dgm:spPr/>
      <dgm:t>
        <a:bodyPr/>
        <a:lstStyle/>
        <a:p>
          <a:endParaRPr lang="en-US"/>
        </a:p>
      </dgm:t>
    </dgm:pt>
    <dgm:pt modelId="{AF4E1023-9085-4F45-9EB7-2F935DA8BD7A}">
      <dgm:prSet phldrT="[Text]"/>
      <dgm:spPr/>
      <dgm:t>
        <a:bodyPr/>
        <a:lstStyle/>
        <a:p>
          <a:r>
            <a:rPr lang="en-US" dirty="0" smtClean="0">
              <a:solidFill>
                <a:srgbClr val="000000"/>
              </a:solidFill>
            </a:rPr>
            <a:t>2</a:t>
          </a:r>
          <a:r>
            <a:rPr lang="en-US" baseline="30000" dirty="0" smtClean="0">
              <a:solidFill>
                <a:srgbClr val="000000"/>
              </a:solidFill>
            </a:rPr>
            <a:t>nd</a:t>
          </a:r>
          <a:r>
            <a:rPr lang="en-US" dirty="0" smtClean="0">
              <a:solidFill>
                <a:srgbClr val="000000"/>
              </a:solidFill>
            </a:rPr>
            <a:t> degree</a:t>
          </a:r>
          <a:endParaRPr lang="en-US" dirty="0">
            <a:solidFill>
              <a:srgbClr val="000000"/>
            </a:solidFill>
          </a:endParaRPr>
        </a:p>
      </dgm:t>
    </dgm:pt>
    <dgm:pt modelId="{D070EC6B-41B7-EA47-B382-5CA13141F729}" type="parTrans" cxnId="{DF509F62-9C42-3A47-9986-0464230176F9}">
      <dgm:prSet/>
      <dgm:spPr/>
      <dgm:t>
        <a:bodyPr/>
        <a:lstStyle/>
        <a:p>
          <a:endParaRPr lang="en-US"/>
        </a:p>
      </dgm:t>
    </dgm:pt>
    <dgm:pt modelId="{06960D2E-A2BB-E944-B7CF-58A40135796F}" type="sibTrans" cxnId="{DF509F62-9C42-3A47-9986-0464230176F9}">
      <dgm:prSet/>
      <dgm:spPr/>
      <dgm:t>
        <a:bodyPr/>
        <a:lstStyle/>
        <a:p>
          <a:endParaRPr lang="en-US"/>
        </a:p>
      </dgm:t>
    </dgm:pt>
    <dgm:pt modelId="{F4737175-2208-604A-85E1-CDE8223D298F}">
      <dgm:prSet phldrT="[Text]"/>
      <dgm:spPr/>
      <dgm:t>
        <a:bodyPr/>
        <a:lstStyle/>
        <a:p>
          <a:pPr algn="just"/>
          <a:r>
            <a:rPr lang="en-US" dirty="0" smtClean="0"/>
            <a:t>This is when consumers are charged different prices according to how much they consume. For example, units of electricity become cheaper after higher levels of consumption. </a:t>
          </a:r>
          <a:endParaRPr lang="en-US" dirty="0"/>
        </a:p>
      </dgm:t>
    </dgm:pt>
    <dgm:pt modelId="{3A245CC9-96C7-E24F-9CE2-C98723871758}" type="parTrans" cxnId="{F4F1F542-B741-E949-AAFE-655B886064C9}">
      <dgm:prSet/>
      <dgm:spPr/>
      <dgm:t>
        <a:bodyPr/>
        <a:lstStyle/>
        <a:p>
          <a:endParaRPr lang="en-US"/>
        </a:p>
      </dgm:t>
    </dgm:pt>
    <dgm:pt modelId="{1EA0EEA6-ECD7-5C47-AF65-4D58B50ABEED}" type="sibTrans" cxnId="{F4F1F542-B741-E949-AAFE-655B886064C9}">
      <dgm:prSet/>
      <dgm:spPr/>
      <dgm:t>
        <a:bodyPr/>
        <a:lstStyle/>
        <a:p>
          <a:endParaRPr lang="en-US"/>
        </a:p>
      </dgm:t>
    </dgm:pt>
    <dgm:pt modelId="{BA96A51B-EA52-B144-980F-ED83457C3D8A}">
      <dgm:prSet phldrT="[Text]"/>
      <dgm:spPr/>
      <dgm:t>
        <a:bodyPr/>
        <a:lstStyle/>
        <a:p>
          <a:r>
            <a:rPr lang="en-US" dirty="0" smtClean="0">
              <a:solidFill>
                <a:srgbClr val="000000"/>
              </a:solidFill>
            </a:rPr>
            <a:t>3</a:t>
          </a:r>
          <a:r>
            <a:rPr lang="en-US" baseline="30000" dirty="0" smtClean="0">
              <a:solidFill>
                <a:srgbClr val="000000"/>
              </a:solidFill>
            </a:rPr>
            <a:t>rd</a:t>
          </a:r>
          <a:r>
            <a:rPr lang="en-US" dirty="0" smtClean="0">
              <a:solidFill>
                <a:srgbClr val="000000"/>
              </a:solidFill>
            </a:rPr>
            <a:t> degree</a:t>
          </a:r>
          <a:endParaRPr lang="en-US" dirty="0">
            <a:solidFill>
              <a:srgbClr val="000000"/>
            </a:solidFill>
          </a:endParaRPr>
        </a:p>
      </dgm:t>
    </dgm:pt>
    <dgm:pt modelId="{F47E2380-002D-4541-93E1-9E4F38E5A266}" type="parTrans" cxnId="{C527DD72-2FF6-2049-9237-63FA392E4D7C}">
      <dgm:prSet/>
      <dgm:spPr/>
      <dgm:t>
        <a:bodyPr/>
        <a:lstStyle/>
        <a:p>
          <a:endParaRPr lang="en-US"/>
        </a:p>
      </dgm:t>
    </dgm:pt>
    <dgm:pt modelId="{4CC2976E-B6EC-D14C-8907-90A3B6DCAE7C}" type="sibTrans" cxnId="{C527DD72-2FF6-2049-9237-63FA392E4D7C}">
      <dgm:prSet/>
      <dgm:spPr/>
      <dgm:t>
        <a:bodyPr/>
        <a:lstStyle/>
        <a:p>
          <a:endParaRPr lang="en-US"/>
        </a:p>
      </dgm:t>
    </dgm:pt>
    <dgm:pt modelId="{C7E3C9FA-60BA-3146-9354-3F1C3B1A428E}">
      <dgm:prSet phldrT="[Text]"/>
      <dgm:spPr/>
      <dgm:t>
        <a:bodyPr/>
        <a:lstStyle/>
        <a:p>
          <a:r>
            <a:rPr lang="en-US" dirty="0" smtClean="0"/>
            <a:t>This is when consumers are grouped into two or more independent markets. For example, train companies offer discounts for people over 65 or people travelling off-peak. </a:t>
          </a:r>
          <a:endParaRPr lang="en-US" dirty="0"/>
        </a:p>
      </dgm:t>
    </dgm:pt>
    <dgm:pt modelId="{934B3E0D-3DB0-D545-9CFE-82C3C1916F7E}" type="parTrans" cxnId="{3219FB9E-C327-554D-B2A2-56953746E594}">
      <dgm:prSet/>
      <dgm:spPr/>
      <dgm:t>
        <a:bodyPr/>
        <a:lstStyle/>
        <a:p>
          <a:endParaRPr lang="en-US"/>
        </a:p>
      </dgm:t>
    </dgm:pt>
    <dgm:pt modelId="{DC9345BC-701B-A74A-884B-06EFA3D666AC}" type="sibTrans" cxnId="{3219FB9E-C327-554D-B2A2-56953746E594}">
      <dgm:prSet/>
      <dgm:spPr/>
      <dgm:t>
        <a:bodyPr/>
        <a:lstStyle/>
        <a:p>
          <a:endParaRPr lang="en-US"/>
        </a:p>
      </dgm:t>
    </dgm:pt>
    <dgm:pt modelId="{63832829-91E4-504E-A41A-45353716BAB9}" type="pres">
      <dgm:prSet presAssocID="{849A9FB8-1D93-324B-A6F7-EAE5FA3648FD}" presName="Name0" presStyleCnt="0">
        <dgm:presLayoutVars>
          <dgm:dir/>
          <dgm:animLvl val="lvl"/>
          <dgm:resizeHandles val="exact"/>
        </dgm:presLayoutVars>
      </dgm:prSet>
      <dgm:spPr/>
    </dgm:pt>
    <dgm:pt modelId="{C8224255-C8D1-8C41-AE79-28C7AEBE5C2B}" type="pres">
      <dgm:prSet presAssocID="{C296D6A7-28C6-EF4D-9AD5-0549F6504167}" presName="linNode" presStyleCnt="0"/>
      <dgm:spPr/>
    </dgm:pt>
    <dgm:pt modelId="{D3342279-3A82-0C47-8407-7EC497D12191}" type="pres">
      <dgm:prSet presAssocID="{C296D6A7-28C6-EF4D-9AD5-0549F6504167}" presName="parentText" presStyleLbl="node1" presStyleIdx="0" presStyleCnt="3">
        <dgm:presLayoutVars>
          <dgm:chMax val="1"/>
          <dgm:bulletEnabled val="1"/>
        </dgm:presLayoutVars>
      </dgm:prSet>
      <dgm:spPr/>
      <dgm:t>
        <a:bodyPr/>
        <a:lstStyle/>
        <a:p>
          <a:endParaRPr lang="en-US"/>
        </a:p>
      </dgm:t>
    </dgm:pt>
    <dgm:pt modelId="{A2136297-4426-0946-B4AD-A92BF7A9BFFB}" type="pres">
      <dgm:prSet presAssocID="{C296D6A7-28C6-EF4D-9AD5-0549F6504167}" presName="descendantText" presStyleLbl="alignAccFollowNode1" presStyleIdx="0" presStyleCnt="3">
        <dgm:presLayoutVars>
          <dgm:bulletEnabled val="1"/>
        </dgm:presLayoutVars>
      </dgm:prSet>
      <dgm:spPr/>
      <dgm:t>
        <a:bodyPr/>
        <a:lstStyle/>
        <a:p>
          <a:endParaRPr lang="en-US"/>
        </a:p>
      </dgm:t>
    </dgm:pt>
    <dgm:pt modelId="{A017B7B2-0E21-B545-90B6-F13986EF6B6B}" type="pres">
      <dgm:prSet presAssocID="{BE2C459F-8EE6-CD42-B8B1-2C2FA00CA04A}" presName="sp" presStyleCnt="0"/>
      <dgm:spPr/>
    </dgm:pt>
    <dgm:pt modelId="{12ECF7C6-4013-4A4F-B6F8-CD6C0D1EF29C}" type="pres">
      <dgm:prSet presAssocID="{AF4E1023-9085-4F45-9EB7-2F935DA8BD7A}" presName="linNode" presStyleCnt="0"/>
      <dgm:spPr/>
    </dgm:pt>
    <dgm:pt modelId="{42450F56-1305-B945-B541-E349266F5060}" type="pres">
      <dgm:prSet presAssocID="{AF4E1023-9085-4F45-9EB7-2F935DA8BD7A}" presName="parentText" presStyleLbl="node1" presStyleIdx="1" presStyleCnt="3">
        <dgm:presLayoutVars>
          <dgm:chMax val="1"/>
          <dgm:bulletEnabled val="1"/>
        </dgm:presLayoutVars>
      </dgm:prSet>
      <dgm:spPr/>
    </dgm:pt>
    <dgm:pt modelId="{4C3E9340-5FBE-7D43-89CE-03EDA5AA7008}" type="pres">
      <dgm:prSet presAssocID="{AF4E1023-9085-4F45-9EB7-2F935DA8BD7A}" presName="descendantText" presStyleLbl="alignAccFollowNode1" presStyleIdx="1" presStyleCnt="3">
        <dgm:presLayoutVars>
          <dgm:bulletEnabled val="1"/>
        </dgm:presLayoutVars>
      </dgm:prSet>
      <dgm:spPr/>
      <dgm:t>
        <a:bodyPr/>
        <a:lstStyle/>
        <a:p>
          <a:endParaRPr lang="en-US"/>
        </a:p>
      </dgm:t>
    </dgm:pt>
    <dgm:pt modelId="{686628E7-5E9C-E040-93B1-0305A276AE88}" type="pres">
      <dgm:prSet presAssocID="{06960D2E-A2BB-E944-B7CF-58A40135796F}" presName="sp" presStyleCnt="0"/>
      <dgm:spPr/>
    </dgm:pt>
    <dgm:pt modelId="{67717CAA-4E28-8143-8B2E-3081A6598630}" type="pres">
      <dgm:prSet presAssocID="{BA96A51B-EA52-B144-980F-ED83457C3D8A}" presName="linNode" presStyleCnt="0"/>
      <dgm:spPr/>
    </dgm:pt>
    <dgm:pt modelId="{97E19689-D845-2046-B7E6-5026D1C77102}" type="pres">
      <dgm:prSet presAssocID="{BA96A51B-EA52-B144-980F-ED83457C3D8A}" presName="parentText" presStyleLbl="node1" presStyleIdx="2" presStyleCnt="3" custLinFactNeighborX="215" custLinFactNeighborY="-1682">
        <dgm:presLayoutVars>
          <dgm:chMax val="1"/>
          <dgm:bulletEnabled val="1"/>
        </dgm:presLayoutVars>
      </dgm:prSet>
      <dgm:spPr/>
    </dgm:pt>
    <dgm:pt modelId="{137EA68E-35E7-F248-A3F8-90CC6F772FF0}" type="pres">
      <dgm:prSet presAssocID="{BA96A51B-EA52-B144-980F-ED83457C3D8A}" presName="descendantText" presStyleLbl="alignAccFollowNode1" presStyleIdx="2" presStyleCnt="3">
        <dgm:presLayoutVars>
          <dgm:bulletEnabled val="1"/>
        </dgm:presLayoutVars>
      </dgm:prSet>
      <dgm:spPr/>
      <dgm:t>
        <a:bodyPr/>
        <a:lstStyle/>
        <a:p>
          <a:endParaRPr lang="en-US"/>
        </a:p>
      </dgm:t>
    </dgm:pt>
  </dgm:ptLst>
  <dgm:cxnLst>
    <dgm:cxn modelId="{3219FB9E-C327-554D-B2A2-56953746E594}" srcId="{BA96A51B-EA52-B144-980F-ED83457C3D8A}" destId="{C7E3C9FA-60BA-3146-9354-3F1C3B1A428E}" srcOrd="0" destOrd="0" parTransId="{934B3E0D-3DB0-D545-9CFE-82C3C1916F7E}" sibTransId="{DC9345BC-701B-A74A-884B-06EFA3D666AC}"/>
    <dgm:cxn modelId="{7612C294-38EF-1A42-87B7-72E1617B4A1B}" srcId="{C296D6A7-28C6-EF4D-9AD5-0549F6504167}" destId="{E3F6AD0E-E6B3-0545-B38F-AEAC6C54F73E}" srcOrd="0" destOrd="0" parTransId="{EC8F5FA6-97E7-AC45-8AA5-F49BE5FB686A}" sibTransId="{E34217A6-5EB2-7740-99C7-AD1E099AE139}"/>
    <dgm:cxn modelId="{F4F1F542-B741-E949-AAFE-655B886064C9}" srcId="{AF4E1023-9085-4F45-9EB7-2F935DA8BD7A}" destId="{F4737175-2208-604A-85E1-CDE8223D298F}" srcOrd="0" destOrd="0" parTransId="{3A245CC9-96C7-E24F-9CE2-C98723871758}" sibTransId="{1EA0EEA6-ECD7-5C47-AF65-4D58B50ABEED}"/>
    <dgm:cxn modelId="{C2E00AAA-EDA2-724B-8180-5E14934A246E}" type="presOf" srcId="{C296D6A7-28C6-EF4D-9AD5-0549F6504167}" destId="{D3342279-3A82-0C47-8407-7EC497D12191}" srcOrd="0" destOrd="0" presId="urn:microsoft.com/office/officeart/2005/8/layout/vList5"/>
    <dgm:cxn modelId="{9971C4E8-2181-EC4C-A16C-49775B16135F}" type="presOf" srcId="{849A9FB8-1D93-324B-A6F7-EAE5FA3648FD}" destId="{63832829-91E4-504E-A41A-45353716BAB9}" srcOrd="0" destOrd="0" presId="urn:microsoft.com/office/officeart/2005/8/layout/vList5"/>
    <dgm:cxn modelId="{C527DD72-2FF6-2049-9237-63FA392E4D7C}" srcId="{849A9FB8-1D93-324B-A6F7-EAE5FA3648FD}" destId="{BA96A51B-EA52-B144-980F-ED83457C3D8A}" srcOrd="2" destOrd="0" parTransId="{F47E2380-002D-4541-93E1-9E4F38E5A266}" sibTransId="{4CC2976E-B6EC-D14C-8907-90A3B6DCAE7C}"/>
    <dgm:cxn modelId="{01ECC199-A5AD-244C-9288-6796F3DB4E0A}" type="presOf" srcId="{C7E3C9FA-60BA-3146-9354-3F1C3B1A428E}" destId="{137EA68E-35E7-F248-A3F8-90CC6F772FF0}" srcOrd="0" destOrd="0" presId="urn:microsoft.com/office/officeart/2005/8/layout/vList5"/>
    <dgm:cxn modelId="{C2829792-4DE2-024A-8C4E-1DB1ABF505F4}" type="presOf" srcId="{AF4E1023-9085-4F45-9EB7-2F935DA8BD7A}" destId="{42450F56-1305-B945-B541-E349266F5060}" srcOrd="0" destOrd="0" presId="urn:microsoft.com/office/officeart/2005/8/layout/vList5"/>
    <dgm:cxn modelId="{C80128EB-B9FC-E445-8F11-24C77BCF3EFA}" srcId="{849A9FB8-1D93-324B-A6F7-EAE5FA3648FD}" destId="{C296D6A7-28C6-EF4D-9AD5-0549F6504167}" srcOrd="0" destOrd="0" parTransId="{0EE6D1D6-D2F5-DD4A-A2D1-2C0E3DE8422A}" sibTransId="{BE2C459F-8EE6-CD42-B8B1-2C2FA00CA04A}"/>
    <dgm:cxn modelId="{9ABFD464-6938-1A44-A482-8463D751BBCA}" type="presOf" srcId="{BA96A51B-EA52-B144-980F-ED83457C3D8A}" destId="{97E19689-D845-2046-B7E6-5026D1C77102}" srcOrd="0" destOrd="0" presId="urn:microsoft.com/office/officeart/2005/8/layout/vList5"/>
    <dgm:cxn modelId="{93AA51D6-4D72-244B-84CB-42A815E1D078}" type="presOf" srcId="{E3F6AD0E-E6B3-0545-B38F-AEAC6C54F73E}" destId="{A2136297-4426-0946-B4AD-A92BF7A9BFFB}" srcOrd="0" destOrd="0" presId="urn:microsoft.com/office/officeart/2005/8/layout/vList5"/>
    <dgm:cxn modelId="{78D0E50D-BB4B-DE49-805E-88A1EAD3BB91}" type="presOf" srcId="{F4737175-2208-604A-85E1-CDE8223D298F}" destId="{4C3E9340-5FBE-7D43-89CE-03EDA5AA7008}" srcOrd="0" destOrd="0" presId="urn:microsoft.com/office/officeart/2005/8/layout/vList5"/>
    <dgm:cxn modelId="{DF509F62-9C42-3A47-9986-0464230176F9}" srcId="{849A9FB8-1D93-324B-A6F7-EAE5FA3648FD}" destId="{AF4E1023-9085-4F45-9EB7-2F935DA8BD7A}" srcOrd="1" destOrd="0" parTransId="{D070EC6B-41B7-EA47-B382-5CA13141F729}" sibTransId="{06960D2E-A2BB-E944-B7CF-58A40135796F}"/>
    <dgm:cxn modelId="{01F974BA-63C6-914C-B49E-540EFA42C30C}" type="presParOf" srcId="{63832829-91E4-504E-A41A-45353716BAB9}" destId="{C8224255-C8D1-8C41-AE79-28C7AEBE5C2B}" srcOrd="0" destOrd="0" presId="urn:microsoft.com/office/officeart/2005/8/layout/vList5"/>
    <dgm:cxn modelId="{0F5517AB-809F-664A-B3C9-3E10C542865F}" type="presParOf" srcId="{C8224255-C8D1-8C41-AE79-28C7AEBE5C2B}" destId="{D3342279-3A82-0C47-8407-7EC497D12191}" srcOrd="0" destOrd="0" presId="urn:microsoft.com/office/officeart/2005/8/layout/vList5"/>
    <dgm:cxn modelId="{F15B95CE-CB76-D943-8FB4-EF706C751D21}" type="presParOf" srcId="{C8224255-C8D1-8C41-AE79-28C7AEBE5C2B}" destId="{A2136297-4426-0946-B4AD-A92BF7A9BFFB}" srcOrd="1" destOrd="0" presId="urn:microsoft.com/office/officeart/2005/8/layout/vList5"/>
    <dgm:cxn modelId="{443B1492-CC47-BA4A-A12C-25D2166E9ABA}" type="presParOf" srcId="{63832829-91E4-504E-A41A-45353716BAB9}" destId="{A017B7B2-0E21-B545-90B6-F13986EF6B6B}" srcOrd="1" destOrd="0" presId="urn:microsoft.com/office/officeart/2005/8/layout/vList5"/>
    <dgm:cxn modelId="{BF1A0C30-E35B-424E-AA3F-1757118524C1}" type="presParOf" srcId="{63832829-91E4-504E-A41A-45353716BAB9}" destId="{12ECF7C6-4013-4A4F-B6F8-CD6C0D1EF29C}" srcOrd="2" destOrd="0" presId="urn:microsoft.com/office/officeart/2005/8/layout/vList5"/>
    <dgm:cxn modelId="{304A1651-6F5A-024A-9E48-3F7E44B80507}" type="presParOf" srcId="{12ECF7C6-4013-4A4F-B6F8-CD6C0D1EF29C}" destId="{42450F56-1305-B945-B541-E349266F5060}" srcOrd="0" destOrd="0" presId="urn:microsoft.com/office/officeart/2005/8/layout/vList5"/>
    <dgm:cxn modelId="{A3D6D4AF-21BD-E744-AF8F-068C9117BB13}" type="presParOf" srcId="{12ECF7C6-4013-4A4F-B6F8-CD6C0D1EF29C}" destId="{4C3E9340-5FBE-7D43-89CE-03EDA5AA7008}" srcOrd="1" destOrd="0" presId="urn:microsoft.com/office/officeart/2005/8/layout/vList5"/>
    <dgm:cxn modelId="{C39CC2BF-0323-B243-B815-A90AF3995A61}" type="presParOf" srcId="{63832829-91E4-504E-A41A-45353716BAB9}" destId="{686628E7-5E9C-E040-93B1-0305A276AE88}" srcOrd="3" destOrd="0" presId="urn:microsoft.com/office/officeart/2005/8/layout/vList5"/>
    <dgm:cxn modelId="{F927EAE2-20A8-F345-9D51-4332FF79B3BE}" type="presParOf" srcId="{63832829-91E4-504E-A41A-45353716BAB9}" destId="{67717CAA-4E28-8143-8B2E-3081A6598630}" srcOrd="4" destOrd="0" presId="urn:microsoft.com/office/officeart/2005/8/layout/vList5"/>
    <dgm:cxn modelId="{B1807739-716B-0C4A-AC2A-6696AB896380}" type="presParOf" srcId="{67717CAA-4E28-8143-8B2E-3081A6598630}" destId="{97E19689-D845-2046-B7E6-5026D1C77102}" srcOrd="0" destOrd="0" presId="urn:microsoft.com/office/officeart/2005/8/layout/vList5"/>
    <dgm:cxn modelId="{42656898-A104-684F-9CB4-D0DE7099D272}" type="presParOf" srcId="{67717CAA-4E28-8143-8B2E-3081A6598630}" destId="{137EA68E-35E7-F248-A3F8-90CC6F772FF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1CCCDBA-7B09-374A-84BD-3AC8BB2A8E28}" type="doc">
      <dgm:prSet loTypeId="urn:microsoft.com/office/officeart/2008/layout/HorizontalMultiLevelHierarchy" loCatId="" qsTypeId="urn:microsoft.com/office/officeart/2005/8/quickstyle/simple4" qsCatId="simple" csTypeId="urn:microsoft.com/office/officeart/2005/8/colors/accent5_5" csCatId="accent5" phldr="1"/>
      <dgm:spPr/>
      <dgm:t>
        <a:bodyPr/>
        <a:lstStyle/>
        <a:p>
          <a:endParaRPr lang="en-US"/>
        </a:p>
      </dgm:t>
    </dgm:pt>
    <dgm:pt modelId="{F9D9C0CD-E4DE-0B4B-8B37-C818D83740B0}">
      <dgm:prSet phldrT="[Text]"/>
      <dgm:spPr/>
      <dgm:t>
        <a:bodyPr/>
        <a:lstStyle/>
        <a:p>
          <a:r>
            <a:rPr lang="en-US" dirty="0" smtClean="0">
              <a:solidFill>
                <a:srgbClr val="000000"/>
              </a:solidFill>
            </a:rPr>
            <a:t>Conditions applied</a:t>
          </a:r>
          <a:endParaRPr lang="en-US" dirty="0">
            <a:solidFill>
              <a:srgbClr val="000000"/>
            </a:solidFill>
          </a:endParaRPr>
        </a:p>
      </dgm:t>
    </dgm:pt>
    <dgm:pt modelId="{F56EBAED-A7BA-4B45-972B-2EA7CB5E434A}" type="parTrans" cxnId="{9FBA0636-D5F2-AA48-8A3A-D931505735E1}">
      <dgm:prSet/>
      <dgm:spPr/>
      <dgm:t>
        <a:bodyPr/>
        <a:lstStyle/>
        <a:p>
          <a:endParaRPr lang="en-US"/>
        </a:p>
      </dgm:t>
    </dgm:pt>
    <dgm:pt modelId="{BECB19EE-A6C4-B245-B23E-4180749937EF}" type="sibTrans" cxnId="{9FBA0636-D5F2-AA48-8A3A-D931505735E1}">
      <dgm:prSet/>
      <dgm:spPr/>
      <dgm:t>
        <a:bodyPr/>
        <a:lstStyle/>
        <a:p>
          <a:endParaRPr lang="en-US"/>
        </a:p>
      </dgm:t>
    </dgm:pt>
    <dgm:pt modelId="{BB47E103-2E76-0F44-979E-FEA5E3807953}">
      <dgm:prSet phldrT="[Text]"/>
      <dgm:spPr/>
      <dgm:t>
        <a:bodyPr/>
        <a:lstStyle/>
        <a:p>
          <a:r>
            <a:rPr lang="en-US" dirty="0" smtClean="0">
              <a:solidFill>
                <a:srgbClr val="000000"/>
              </a:solidFill>
            </a:rPr>
            <a:t>The firm should be a price maker</a:t>
          </a:r>
          <a:endParaRPr lang="en-US" dirty="0">
            <a:solidFill>
              <a:srgbClr val="000000"/>
            </a:solidFill>
          </a:endParaRPr>
        </a:p>
      </dgm:t>
    </dgm:pt>
    <dgm:pt modelId="{751065CF-91AE-1949-9AFE-268F7E795D55}" type="parTrans" cxnId="{4B4B8C58-58AE-8244-8B08-B9DBC004A676}">
      <dgm:prSet/>
      <dgm:spPr/>
      <dgm:t>
        <a:bodyPr/>
        <a:lstStyle/>
        <a:p>
          <a:endParaRPr lang="en-US"/>
        </a:p>
      </dgm:t>
    </dgm:pt>
    <dgm:pt modelId="{1C9DC9E2-31BC-E24A-BD9B-1D334A9469A3}" type="sibTrans" cxnId="{4B4B8C58-58AE-8244-8B08-B9DBC004A676}">
      <dgm:prSet/>
      <dgm:spPr/>
      <dgm:t>
        <a:bodyPr/>
        <a:lstStyle/>
        <a:p>
          <a:endParaRPr lang="en-US"/>
        </a:p>
      </dgm:t>
    </dgm:pt>
    <dgm:pt modelId="{077C5C02-6480-EE4E-ABAE-477E8D316730}">
      <dgm:prSet phldrT="[Text]"/>
      <dgm:spPr/>
      <dgm:t>
        <a:bodyPr/>
        <a:lstStyle/>
        <a:p>
          <a:pPr algn="just"/>
          <a:r>
            <a:rPr lang="en-US" dirty="0" smtClean="0">
              <a:solidFill>
                <a:srgbClr val="000000"/>
              </a:solidFill>
            </a:rPr>
            <a:t>There must be a different elasticity of demand for the different market sections </a:t>
          </a:r>
          <a:endParaRPr lang="en-US" dirty="0">
            <a:solidFill>
              <a:srgbClr val="000000"/>
            </a:solidFill>
          </a:endParaRPr>
        </a:p>
      </dgm:t>
    </dgm:pt>
    <dgm:pt modelId="{149180AD-92D8-F04E-9D48-CF3CF79C4637}" type="parTrans" cxnId="{0C5DDBF4-F314-A449-A985-C0BD3BB99EDF}">
      <dgm:prSet/>
      <dgm:spPr/>
      <dgm:t>
        <a:bodyPr/>
        <a:lstStyle/>
        <a:p>
          <a:endParaRPr lang="en-US"/>
        </a:p>
      </dgm:t>
    </dgm:pt>
    <dgm:pt modelId="{CB7FC634-2B5C-2F46-9048-23A948B7C2BF}" type="sibTrans" cxnId="{0C5DDBF4-F314-A449-A985-C0BD3BB99EDF}">
      <dgm:prSet/>
      <dgm:spPr/>
      <dgm:t>
        <a:bodyPr/>
        <a:lstStyle/>
        <a:p>
          <a:endParaRPr lang="en-US"/>
        </a:p>
      </dgm:t>
    </dgm:pt>
    <dgm:pt modelId="{F24466FD-64A2-D74D-8313-480D0E3C72C5}">
      <dgm:prSet/>
      <dgm:spPr/>
      <dgm:t>
        <a:bodyPr/>
        <a:lstStyle/>
        <a:p>
          <a:pPr algn="just"/>
          <a:r>
            <a:rPr lang="en-US" dirty="0" smtClean="0">
              <a:solidFill>
                <a:srgbClr val="000000"/>
              </a:solidFill>
            </a:rPr>
            <a:t>The firm must be able to separate the market into different sections and prevent resale </a:t>
          </a:r>
          <a:endParaRPr lang="en-US" dirty="0">
            <a:solidFill>
              <a:srgbClr val="000000"/>
            </a:solidFill>
          </a:endParaRPr>
        </a:p>
      </dgm:t>
    </dgm:pt>
    <dgm:pt modelId="{5365D917-3FE0-D445-B9DB-4DFC3F5608F1}" type="parTrans" cxnId="{D77713FF-5779-F94C-A71B-3BAB1D0CAF2A}">
      <dgm:prSet/>
      <dgm:spPr/>
      <dgm:t>
        <a:bodyPr/>
        <a:lstStyle/>
        <a:p>
          <a:endParaRPr lang="en-US"/>
        </a:p>
      </dgm:t>
    </dgm:pt>
    <dgm:pt modelId="{4A116773-0A3A-BE40-8EC0-1A78A5DE1732}" type="sibTrans" cxnId="{D77713FF-5779-F94C-A71B-3BAB1D0CAF2A}">
      <dgm:prSet/>
      <dgm:spPr/>
      <dgm:t>
        <a:bodyPr/>
        <a:lstStyle/>
        <a:p>
          <a:endParaRPr lang="en-US"/>
        </a:p>
      </dgm:t>
    </dgm:pt>
    <dgm:pt modelId="{CA52577A-58DB-E44B-8199-F05B78C53A3E}" type="pres">
      <dgm:prSet presAssocID="{F1CCCDBA-7B09-374A-84BD-3AC8BB2A8E28}" presName="Name0" presStyleCnt="0">
        <dgm:presLayoutVars>
          <dgm:chPref val="1"/>
          <dgm:dir/>
          <dgm:animOne val="branch"/>
          <dgm:animLvl val="lvl"/>
          <dgm:resizeHandles val="exact"/>
        </dgm:presLayoutVars>
      </dgm:prSet>
      <dgm:spPr/>
    </dgm:pt>
    <dgm:pt modelId="{A2BAD1B7-BF21-9D49-B2F0-CF2841CBE0F2}" type="pres">
      <dgm:prSet presAssocID="{F9D9C0CD-E4DE-0B4B-8B37-C818D83740B0}" presName="root1" presStyleCnt="0"/>
      <dgm:spPr/>
    </dgm:pt>
    <dgm:pt modelId="{DEA13880-C51F-2549-86E8-13888B4424C0}" type="pres">
      <dgm:prSet presAssocID="{F9D9C0CD-E4DE-0B4B-8B37-C818D83740B0}" presName="LevelOneTextNode" presStyleLbl="node0" presStyleIdx="0" presStyleCnt="1">
        <dgm:presLayoutVars>
          <dgm:chPref val="3"/>
        </dgm:presLayoutVars>
      </dgm:prSet>
      <dgm:spPr/>
    </dgm:pt>
    <dgm:pt modelId="{6F4746D3-B62A-3640-8DA8-CF1BBA3D2814}" type="pres">
      <dgm:prSet presAssocID="{F9D9C0CD-E4DE-0B4B-8B37-C818D83740B0}" presName="level2hierChild" presStyleCnt="0"/>
      <dgm:spPr/>
    </dgm:pt>
    <dgm:pt modelId="{770CCADD-5D2F-5E4C-A712-B90A208BA42C}" type="pres">
      <dgm:prSet presAssocID="{751065CF-91AE-1949-9AFE-268F7E795D55}" presName="conn2-1" presStyleLbl="parChTrans1D2" presStyleIdx="0" presStyleCnt="3"/>
      <dgm:spPr/>
    </dgm:pt>
    <dgm:pt modelId="{528A29CF-50D7-3B44-93E3-4E703C4D2B8A}" type="pres">
      <dgm:prSet presAssocID="{751065CF-91AE-1949-9AFE-268F7E795D55}" presName="connTx" presStyleLbl="parChTrans1D2" presStyleIdx="0" presStyleCnt="3"/>
      <dgm:spPr/>
    </dgm:pt>
    <dgm:pt modelId="{90A2FF6A-9562-DA48-8B0A-D8BE0F403A68}" type="pres">
      <dgm:prSet presAssocID="{BB47E103-2E76-0F44-979E-FEA5E3807953}" presName="root2" presStyleCnt="0"/>
      <dgm:spPr/>
    </dgm:pt>
    <dgm:pt modelId="{F86C3CE8-B2B4-114E-B87E-532EA6FD85D7}" type="pres">
      <dgm:prSet presAssocID="{BB47E103-2E76-0F44-979E-FEA5E3807953}" presName="LevelTwoTextNode" presStyleLbl="node2" presStyleIdx="0" presStyleCnt="3" custScaleX="224181">
        <dgm:presLayoutVars>
          <dgm:chPref val="3"/>
        </dgm:presLayoutVars>
      </dgm:prSet>
      <dgm:spPr/>
      <dgm:t>
        <a:bodyPr/>
        <a:lstStyle/>
        <a:p>
          <a:endParaRPr lang="en-US"/>
        </a:p>
      </dgm:t>
    </dgm:pt>
    <dgm:pt modelId="{D58B68BB-8EAE-D94F-BD70-E6E5EBD27EED}" type="pres">
      <dgm:prSet presAssocID="{BB47E103-2E76-0F44-979E-FEA5E3807953}" presName="level3hierChild" presStyleCnt="0"/>
      <dgm:spPr/>
    </dgm:pt>
    <dgm:pt modelId="{3EA43CAC-7DC2-3046-8435-D1F8CD16E29C}" type="pres">
      <dgm:prSet presAssocID="{5365D917-3FE0-D445-B9DB-4DFC3F5608F1}" presName="conn2-1" presStyleLbl="parChTrans1D2" presStyleIdx="1" presStyleCnt="3"/>
      <dgm:spPr/>
    </dgm:pt>
    <dgm:pt modelId="{E6B1AA54-357C-484B-B9FD-A5DECB33C05E}" type="pres">
      <dgm:prSet presAssocID="{5365D917-3FE0-D445-B9DB-4DFC3F5608F1}" presName="connTx" presStyleLbl="parChTrans1D2" presStyleIdx="1" presStyleCnt="3"/>
      <dgm:spPr/>
    </dgm:pt>
    <dgm:pt modelId="{5525EC55-C2B1-224C-A919-E729558EFD77}" type="pres">
      <dgm:prSet presAssocID="{F24466FD-64A2-D74D-8313-480D0E3C72C5}" presName="root2" presStyleCnt="0"/>
      <dgm:spPr/>
    </dgm:pt>
    <dgm:pt modelId="{65C01FA7-77D8-DB40-AAFF-3D4B91FFC7EF}" type="pres">
      <dgm:prSet presAssocID="{F24466FD-64A2-D74D-8313-480D0E3C72C5}" presName="LevelTwoTextNode" presStyleLbl="node2" presStyleIdx="1" presStyleCnt="3" custScaleX="239839">
        <dgm:presLayoutVars>
          <dgm:chPref val="3"/>
        </dgm:presLayoutVars>
      </dgm:prSet>
      <dgm:spPr/>
    </dgm:pt>
    <dgm:pt modelId="{1E26B655-926F-E744-843B-05E9CA2F62BB}" type="pres">
      <dgm:prSet presAssocID="{F24466FD-64A2-D74D-8313-480D0E3C72C5}" presName="level3hierChild" presStyleCnt="0"/>
      <dgm:spPr/>
    </dgm:pt>
    <dgm:pt modelId="{E12CD029-02D9-E743-A9E1-0F60D59D11AD}" type="pres">
      <dgm:prSet presAssocID="{149180AD-92D8-F04E-9D48-CF3CF79C4637}" presName="conn2-1" presStyleLbl="parChTrans1D2" presStyleIdx="2" presStyleCnt="3"/>
      <dgm:spPr/>
    </dgm:pt>
    <dgm:pt modelId="{07BA7AA3-F3FB-EE41-8071-132E920E60BE}" type="pres">
      <dgm:prSet presAssocID="{149180AD-92D8-F04E-9D48-CF3CF79C4637}" presName="connTx" presStyleLbl="parChTrans1D2" presStyleIdx="2" presStyleCnt="3"/>
      <dgm:spPr/>
    </dgm:pt>
    <dgm:pt modelId="{84DE14D1-350D-EB4B-8D9A-773CCA6C050A}" type="pres">
      <dgm:prSet presAssocID="{077C5C02-6480-EE4E-ABAE-477E8D316730}" presName="root2" presStyleCnt="0"/>
      <dgm:spPr/>
    </dgm:pt>
    <dgm:pt modelId="{A1BC425C-8067-5A42-BECE-E63C27461680}" type="pres">
      <dgm:prSet presAssocID="{077C5C02-6480-EE4E-ABAE-477E8D316730}" presName="LevelTwoTextNode" presStyleLbl="node2" presStyleIdx="2" presStyleCnt="3" custScaleX="242449">
        <dgm:presLayoutVars>
          <dgm:chPref val="3"/>
        </dgm:presLayoutVars>
      </dgm:prSet>
      <dgm:spPr/>
      <dgm:t>
        <a:bodyPr/>
        <a:lstStyle/>
        <a:p>
          <a:endParaRPr lang="en-US"/>
        </a:p>
      </dgm:t>
    </dgm:pt>
    <dgm:pt modelId="{37B83CAC-996D-794E-8482-52857B6FD9FA}" type="pres">
      <dgm:prSet presAssocID="{077C5C02-6480-EE4E-ABAE-477E8D316730}" presName="level3hierChild" presStyleCnt="0"/>
      <dgm:spPr/>
    </dgm:pt>
  </dgm:ptLst>
  <dgm:cxnLst>
    <dgm:cxn modelId="{D77713FF-5779-F94C-A71B-3BAB1D0CAF2A}" srcId="{F9D9C0CD-E4DE-0B4B-8B37-C818D83740B0}" destId="{F24466FD-64A2-D74D-8313-480D0E3C72C5}" srcOrd="1" destOrd="0" parTransId="{5365D917-3FE0-D445-B9DB-4DFC3F5608F1}" sibTransId="{4A116773-0A3A-BE40-8EC0-1A78A5DE1732}"/>
    <dgm:cxn modelId="{AD399AE1-0114-7D45-B677-34254D71E4C1}" type="presOf" srcId="{5365D917-3FE0-D445-B9DB-4DFC3F5608F1}" destId="{3EA43CAC-7DC2-3046-8435-D1F8CD16E29C}" srcOrd="0" destOrd="0" presId="urn:microsoft.com/office/officeart/2008/layout/HorizontalMultiLevelHierarchy"/>
    <dgm:cxn modelId="{1722BC59-F7C3-6F4E-BBB0-B582B21BA298}" type="presOf" srcId="{149180AD-92D8-F04E-9D48-CF3CF79C4637}" destId="{07BA7AA3-F3FB-EE41-8071-132E920E60BE}" srcOrd="1" destOrd="0" presId="urn:microsoft.com/office/officeart/2008/layout/HorizontalMultiLevelHierarchy"/>
    <dgm:cxn modelId="{004AF653-9247-624A-BFFB-C105FF049794}" type="presOf" srcId="{F9D9C0CD-E4DE-0B4B-8B37-C818D83740B0}" destId="{DEA13880-C51F-2549-86E8-13888B4424C0}" srcOrd="0" destOrd="0" presId="urn:microsoft.com/office/officeart/2008/layout/HorizontalMultiLevelHierarchy"/>
    <dgm:cxn modelId="{10722493-1681-444A-BA66-315252509514}" type="presOf" srcId="{F24466FD-64A2-D74D-8313-480D0E3C72C5}" destId="{65C01FA7-77D8-DB40-AAFF-3D4B91FFC7EF}" srcOrd="0" destOrd="0" presId="urn:microsoft.com/office/officeart/2008/layout/HorizontalMultiLevelHierarchy"/>
    <dgm:cxn modelId="{DD221CCA-CBBC-AF4C-9B8F-E73A0B783658}" type="presOf" srcId="{077C5C02-6480-EE4E-ABAE-477E8D316730}" destId="{A1BC425C-8067-5A42-BECE-E63C27461680}" srcOrd="0" destOrd="0" presId="urn:microsoft.com/office/officeart/2008/layout/HorizontalMultiLevelHierarchy"/>
    <dgm:cxn modelId="{9E89CB99-1C71-5944-A061-C0A59FB83820}" type="presOf" srcId="{BB47E103-2E76-0F44-979E-FEA5E3807953}" destId="{F86C3CE8-B2B4-114E-B87E-532EA6FD85D7}" srcOrd="0" destOrd="0" presId="urn:microsoft.com/office/officeart/2008/layout/HorizontalMultiLevelHierarchy"/>
    <dgm:cxn modelId="{A51D782F-C20D-E247-A814-DD7BA1A35624}" type="presOf" srcId="{149180AD-92D8-F04E-9D48-CF3CF79C4637}" destId="{E12CD029-02D9-E743-A9E1-0F60D59D11AD}" srcOrd="0" destOrd="0" presId="urn:microsoft.com/office/officeart/2008/layout/HorizontalMultiLevelHierarchy"/>
    <dgm:cxn modelId="{4B4B8C58-58AE-8244-8B08-B9DBC004A676}" srcId="{F9D9C0CD-E4DE-0B4B-8B37-C818D83740B0}" destId="{BB47E103-2E76-0F44-979E-FEA5E3807953}" srcOrd="0" destOrd="0" parTransId="{751065CF-91AE-1949-9AFE-268F7E795D55}" sibTransId="{1C9DC9E2-31BC-E24A-BD9B-1D334A9469A3}"/>
    <dgm:cxn modelId="{F80C5064-FA68-5A42-9B41-6C3F43817A62}" type="presOf" srcId="{5365D917-3FE0-D445-B9DB-4DFC3F5608F1}" destId="{E6B1AA54-357C-484B-B9FD-A5DECB33C05E}" srcOrd="1" destOrd="0" presId="urn:microsoft.com/office/officeart/2008/layout/HorizontalMultiLevelHierarchy"/>
    <dgm:cxn modelId="{9FBA0636-D5F2-AA48-8A3A-D931505735E1}" srcId="{F1CCCDBA-7B09-374A-84BD-3AC8BB2A8E28}" destId="{F9D9C0CD-E4DE-0B4B-8B37-C818D83740B0}" srcOrd="0" destOrd="0" parTransId="{F56EBAED-A7BA-4B45-972B-2EA7CB5E434A}" sibTransId="{BECB19EE-A6C4-B245-B23E-4180749937EF}"/>
    <dgm:cxn modelId="{113FAD03-5F71-5741-884F-CC9550E166B2}" type="presOf" srcId="{F1CCCDBA-7B09-374A-84BD-3AC8BB2A8E28}" destId="{CA52577A-58DB-E44B-8199-F05B78C53A3E}" srcOrd="0" destOrd="0" presId="urn:microsoft.com/office/officeart/2008/layout/HorizontalMultiLevelHierarchy"/>
    <dgm:cxn modelId="{0C5DDBF4-F314-A449-A985-C0BD3BB99EDF}" srcId="{F9D9C0CD-E4DE-0B4B-8B37-C818D83740B0}" destId="{077C5C02-6480-EE4E-ABAE-477E8D316730}" srcOrd="2" destOrd="0" parTransId="{149180AD-92D8-F04E-9D48-CF3CF79C4637}" sibTransId="{CB7FC634-2B5C-2F46-9048-23A948B7C2BF}"/>
    <dgm:cxn modelId="{7538E4DB-CB0B-A142-87AE-8D5C75A0F65B}" type="presOf" srcId="{751065CF-91AE-1949-9AFE-268F7E795D55}" destId="{770CCADD-5D2F-5E4C-A712-B90A208BA42C}" srcOrd="0" destOrd="0" presId="urn:microsoft.com/office/officeart/2008/layout/HorizontalMultiLevelHierarchy"/>
    <dgm:cxn modelId="{6AD5EA4B-3BC3-964A-AFCC-1AB938B3ADA1}" type="presOf" srcId="{751065CF-91AE-1949-9AFE-268F7E795D55}" destId="{528A29CF-50D7-3B44-93E3-4E703C4D2B8A}" srcOrd="1" destOrd="0" presId="urn:microsoft.com/office/officeart/2008/layout/HorizontalMultiLevelHierarchy"/>
    <dgm:cxn modelId="{B1B82072-A14F-3E43-A224-80F1917FB4EC}" type="presParOf" srcId="{CA52577A-58DB-E44B-8199-F05B78C53A3E}" destId="{A2BAD1B7-BF21-9D49-B2F0-CF2841CBE0F2}" srcOrd="0" destOrd="0" presId="urn:microsoft.com/office/officeart/2008/layout/HorizontalMultiLevelHierarchy"/>
    <dgm:cxn modelId="{2BB26101-ECF9-6348-B5CA-71D52B2C8D93}" type="presParOf" srcId="{A2BAD1B7-BF21-9D49-B2F0-CF2841CBE0F2}" destId="{DEA13880-C51F-2549-86E8-13888B4424C0}" srcOrd="0" destOrd="0" presId="urn:microsoft.com/office/officeart/2008/layout/HorizontalMultiLevelHierarchy"/>
    <dgm:cxn modelId="{B99852D4-A3CA-AB42-BB9B-51275797547C}" type="presParOf" srcId="{A2BAD1B7-BF21-9D49-B2F0-CF2841CBE0F2}" destId="{6F4746D3-B62A-3640-8DA8-CF1BBA3D2814}" srcOrd="1" destOrd="0" presId="urn:microsoft.com/office/officeart/2008/layout/HorizontalMultiLevelHierarchy"/>
    <dgm:cxn modelId="{F95CC85F-52B0-D447-BFDE-F6AF8FCCCE3E}" type="presParOf" srcId="{6F4746D3-B62A-3640-8DA8-CF1BBA3D2814}" destId="{770CCADD-5D2F-5E4C-A712-B90A208BA42C}" srcOrd="0" destOrd="0" presId="urn:microsoft.com/office/officeart/2008/layout/HorizontalMultiLevelHierarchy"/>
    <dgm:cxn modelId="{8412E66C-B619-3E48-AABE-8AAB8AEC0F98}" type="presParOf" srcId="{770CCADD-5D2F-5E4C-A712-B90A208BA42C}" destId="{528A29CF-50D7-3B44-93E3-4E703C4D2B8A}" srcOrd="0" destOrd="0" presId="urn:microsoft.com/office/officeart/2008/layout/HorizontalMultiLevelHierarchy"/>
    <dgm:cxn modelId="{EA8B0F16-D7E8-0144-88DC-882158EFA0D6}" type="presParOf" srcId="{6F4746D3-B62A-3640-8DA8-CF1BBA3D2814}" destId="{90A2FF6A-9562-DA48-8B0A-D8BE0F403A68}" srcOrd="1" destOrd="0" presId="urn:microsoft.com/office/officeart/2008/layout/HorizontalMultiLevelHierarchy"/>
    <dgm:cxn modelId="{0A3FD9F3-0B24-6A4F-A8F1-EA549DB95422}" type="presParOf" srcId="{90A2FF6A-9562-DA48-8B0A-D8BE0F403A68}" destId="{F86C3CE8-B2B4-114E-B87E-532EA6FD85D7}" srcOrd="0" destOrd="0" presId="urn:microsoft.com/office/officeart/2008/layout/HorizontalMultiLevelHierarchy"/>
    <dgm:cxn modelId="{E8BA5CBE-5491-5040-A553-F94EA6A46DDF}" type="presParOf" srcId="{90A2FF6A-9562-DA48-8B0A-D8BE0F403A68}" destId="{D58B68BB-8EAE-D94F-BD70-E6E5EBD27EED}" srcOrd="1" destOrd="0" presId="urn:microsoft.com/office/officeart/2008/layout/HorizontalMultiLevelHierarchy"/>
    <dgm:cxn modelId="{53F74366-5336-6040-9D79-A62AA936B2CA}" type="presParOf" srcId="{6F4746D3-B62A-3640-8DA8-CF1BBA3D2814}" destId="{3EA43CAC-7DC2-3046-8435-D1F8CD16E29C}" srcOrd="2" destOrd="0" presId="urn:microsoft.com/office/officeart/2008/layout/HorizontalMultiLevelHierarchy"/>
    <dgm:cxn modelId="{F4E7602D-9214-834A-90B0-A4C85E654D81}" type="presParOf" srcId="{3EA43CAC-7DC2-3046-8435-D1F8CD16E29C}" destId="{E6B1AA54-357C-484B-B9FD-A5DECB33C05E}" srcOrd="0" destOrd="0" presId="urn:microsoft.com/office/officeart/2008/layout/HorizontalMultiLevelHierarchy"/>
    <dgm:cxn modelId="{85989273-3E83-FD42-ADD3-466983BEC352}" type="presParOf" srcId="{6F4746D3-B62A-3640-8DA8-CF1BBA3D2814}" destId="{5525EC55-C2B1-224C-A919-E729558EFD77}" srcOrd="3" destOrd="0" presId="urn:microsoft.com/office/officeart/2008/layout/HorizontalMultiLevelHierarchy"/>
    <dgm:cxn modelId="{5733E1A7-D6B0-AC4B-BB61-C221372FAD23}" type="presParOf" srcId="{5525EC55-C2B1-224C-A919-E729558EFD77}" destId="{65C01FA7-77D8-DB40-AAFF-3D4B91FFC7EF}" srcOrd="0" destOrd="0" presId="urn:microsoft.com/office/officeart/2008/layout/HorizontalMultiLevelHierarchy"/>
    <dgm:cxn modelId="{480C627A-79EB-414C-B0D7-E879EBBA5865}" type="presParOf" srcId="{5525EC55-C2B1-224C-A919-E729558EFD77}" destId="{1E26B655-926F-E744-843B-05E9CA2F62BB}" srcOrd="1" destOrd="0" presId="urn:microsoft.com/office/officeart/2008/layout/HorizontalMultiLevelHierarchy"/>
    <dgm:cxn modelId="{3D27462B-0251-364E-B762-8FD669CE0F1D}" type="presParOf" srcId="{6F4746D3-B62A-3640-8DA8-CF1BBA3D2814}" destId="{E12CD029-02D9-E743-A9E1-0F60D59D11AD}" srcOrd="4" destOrd="0" presId="urn:microsoft.com/office/officeart/2008/layout/HorizontalMultiLevelHierarchy"/>
    <dgm:cxn modelId="{754BC517-9A1E-B844-90E2-3FFD63F96516}" type="presParOf" srcId="{E12CD029-02D9-E743-A9E1-0F60D59D11AD}" destId="{07BA7AA3-F3FB-EE41-8071-132E920E60BE}" srcOrd="0" destOrd="0" presId="urn:microsoft.com/office/officeart/2008/layout/HorizontalMultiLevelHierarchy"/>
    <dgm:cxn modelId="{900F4170-5130-DA47-A65C-BD46BEE6CC76}" type="presParOf" srcId="{6F4746D3-B62A-3640-8DA8-CF1BBA3D2814}" destId="{84DE14D1-350D-EB4B-8D9A-773CCA6C050A}" srcOrd="5" destOrd="0" presId="urn:microsoft.com/office/officeart/2008/layout/HorizontalMultiLevelHierarchy"/>
    <dgm:cxn modelId="{EAC104A7-EFF4-884B-9782-DD463D072821}" type="presParOf" srcId="{84DE14D1-350D-EB4B-8D9A-773CCA6C050A}" destId="{A1BC425C-8067-5A42-BECE-E63C27461680}" srcOrd="0" destOrd="0" presId="urn:microsoft.com/office/officeart/2008/layout/HorizontalMultiLevelHierarchy"/>
    <dgm:cxn modelId="{D6C0070B-9C12-3A4B-9D44-F0C156AE1355}" type="presParOf" srcId="{84DE14D1-350D-EB4B-8D9A-773CCA6C050A}" destId="{37B83CAC-996D-794E-8482-52857B6FD9F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136297-4426-0946-B4AD-A92BF7A9BFFB}">
      <dsp:nvSpPr>
        <dsp:cNvPr id="0" name=""/>
        <dsp:cNvSpPr/>
      </dsp:nvSpPr>
      <dsp:spPr>
        <a:xfrm rot="5400000">
          <a:off x="6173690" y="-2391130"/>
          <a:ext cx="1312911" cy="6428373"/>
        </a:xfrm>
        <a:prstGeom prst="round2SameRect">
          <a:avLst/>
        </a:prstGeom>
        <a:solidFill>
          <a:schemeClr val="accent5">
            <a:alpha val="90000"/>
            <a:tint val="40000"/>
            <a:hueOff val="0"/>
            <a:satOff val="0"/>
            <a:lumOff val="0"/>
            <a:alphaOff val="0"/>
          </a:schemeClr>
        </a:solidFill>
        <a:ln w="6350" cap="flat" cmpd="sng" algn="ctr">
          <a:solidFill>
            <a:schemeClr val="accent5">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just" defTabSz="889000">
            <a:lnSpc>
              <a:spcPct val="90000"/>
            </a:lnSpc>
            <a:spcBef>
              <a:spcPct val="0"/>
            </a:spcBef>
            <a:spcAft>
              <a:spcPct val="15000"/>
            </a:spcAft>
            <a:buChar char="••"/>
          </a:pPr>
          <a:r>
            <a:rPr lang="en-US" sz="2000" kern="1200" dirty="0" smtClean="0"/>
            <a:t>This is where the firm charges the maximum price that a consumer is willing to pay. This is very difficult in </a:t>
          </a:r>
          <a:r>
            <a:rPr lang="en-US" sz="2000" kern="1200" dirty="0" err="1" smtClean="0"/>
            <a:t>practise</a:t>
          </a:r>
          <a:r>
            <a:rPr lang="en-US" sz="2000" kern="1200" dirty="0" smtClean="0"/>
            <a:t>. </a:t>
          </a:r>
          <a:endParaRPr lang="en-US" sz="2000" kern="1200" dirty="0"/>
        </a:p>
      </dsp:txBody>
      <dsp:txXfrm rot="-5400000">
        <a:off x="3615960" y="230691"/>
        <a:ext cx="6364282" cy="1184729"/>
      </dsp:txXfrm>
    </dsp:sp>
    <dsp:sp modelId="{D3342279-3A82-0C47-8407-7EC497D12191}">
      <dsp:nvSpPr>
        <dsp:cNvPr id="0" name=""/>
        <dsp:cNvSpPr/>
      </dsp:nvSpPr>
      <dsp:spPr>
        <a:xfrm>
          <a:off x="0" y="2486"/>
          <a:ext cx="3615959" cy="1641138"/>
        </a:xfrm>
        <a:prstGeom prst="roundRect">
          <a:avLst/>
        </a:prstGeom>
        <a:gradFill rotWithShape="0">
          <a:gsLst>
            <a:gs pos="0">
              <a:schemeClr val="accent5">
                <a:alpha val="90000"/>
                <a:hueOff val="0"/>
                <a:satOff val="0"/>
                <a:lumOff val="0"/>
                <a:alphaOff val="0"/>
                <a:satMod val="103000"/>
                <a:lumMod val="102000"/>
                <a:tint val="94000"/>
              </a:schemeClr>
            </a:gs>
            <a:gs pos="50000">
              <a:schemeClr val="accent5">
                <a:alpha val="90000"/>
                <a:hueOff val="0"/>
                <a:satOff val="0"/>
                <a:lumOff val="0"/>
                <a:alphaOff val="0"/>
                <a:satMod val="110000"/>
                <a:lumMod val="100000"/>
                <a:shade val="100000"/>
              </a:schemeClr>
            </a:gs>
            <a:gs pos="100000">
              <a:schemeClr val="accent5">
                <a:alpha val="9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9550" tIns="104775" rIns="209550" bIns="104775" numCol="1" spcCol="1270" anchor="ctr" anchorCtr="0">
          <a:noAutofit/>
        </a:bodyPr>
        <a:lstStyle/>
        <a:p>
          <a:pPr lvl="0" algn="ctr" defTabSz="2444750">
            <a:lnSpc>
              <a:spcPct val="90000"/>
            </a:lnSpc>
            <a:spcBef>
              <a:spcPct val="0"/>
            </a:spcBef>
            <a:spcAft>
              <a:spcPct val="35000"/>
            </a:spcAft>
          </a:pPr>
          <a:r>
            <a:rPr lang="en-US" sz="5500" kern="1200" dirty="0" smtClean="0">
              <a:solidFill>
                <a:schemeClr val="bg1"/>
              </a:solidFill>
            </a:rPr>
            <a:t>1</a:t>
          </a:r>
          <a:r>
            <a:rPr lang="en-US" sz="5500" kern="1200" baseline="30000" dirty="0" smtClean="0">
              <a:solidFill>
                <a:schemeClr val="bg1"/>
              </a:solidFill>
            </a:rPr>
            <a:t>st</a:t>
          </a:r>
          <a:r>
            <a:rPr lang="en-US" sz="5500" kern="1200" dirty="0" smtClean="0">
              <a:solidFill>
                <a:schemeClr val="bg1"/>
              </a:solidFill>
            </a:rPr>
            <a:t> degree</a:t>
          </a:r>
          <a:endParaRPr lang="en-US" sz="5500" kern="1200" dirty="0">
            <a:solidFill>
              <a:schemeClr val="bg1"/>
            </a:solidFill>
          </a:endParaRPr>
        </a:p>
      </dsp:txBody>
      <dsp:txXfrm>
        <a:off x="80114" y="82600"/>
        <a:ext cx="3455731" cy="1480910"/>
      </dsp:txXfrm>
    </dsp:sp>
    <dsp:sp modelId="{4C3E9340-5FBE-7D43-89CE-03EDA5AA7008}">
      <dsp:nvSpPr>
        <dsp:cNvPr id="0" name=""/>
        <dsp:cNvSpPr/>
      </dsp:nvSpPr>
      <dsp:spPr>
        <a:xfrm rot="5400000">
          <a:off x="6173690" y="-667934"/>
          <a:ext cx="1312911" cy="6428373"/>
        </a:xfrm>
        <a:prstGeom prst="round2SameRect">
          <a:avLst/>
        </a:prstGeom>
        <a:solidFill>
          <a:schemeClr val="accent5">
            <a:alpha val="90000"/>
            <a:tint val="40000"/>
            <a:hueOff val="0"/>
            <a:satOff val="0"/>
            <a:lumOff val="0"/>
            <a:alphaOff val="0"/>
          </a:schemeClr>
        </a:solidFill>
        <a:ln w="6350" cap="flat" cmpd="sng" algn="ctr">
          <a:solidFill>
            <a:schemeClr val="accent5">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just" defTabSz="889000">
            <a:lnSpc>
              <a:spcPct val="90000"/>
            </a:lnSpc>
            <a:spcBef>
              <a:spcPct val="0"/>
            </a:spcBef>
            <a:spcAft>
              <a:spcPct val="15000"/>
            </a:spcAft>
            <a:buChar char="••"/>
          </a:pPr>
          <a:r>
            <a:rPr lang="en-US" sz="2000" kern="1200" dirty="0" smtClean="0"/>
            <a:t>This is when consumers are charged different prices according to how much they consume. For example, units of electricity become cheaper after higher levels of consumption. </a:t>
          </a:r>
          <a:endParaRPr lang="en-US" sz="2000" kern="1200" dirty="0"/>
        </a:p>
      </dsp:txBody>
      <dsp:txXfrm rot="-5400000">
        <a:off x="3615960" y="1953887"/>
        <a:ext cx="6364282" cy="1184729"/>
      </dsp:txXfrm>
    </dsp:sp>
    <dsp:sp modelId="{42450F56-1305-B945-B541-E349266F5060}">
      <dsp:nvSpPr>
        <dsp:cNvPr id="0" name=""/>
        <dsp:cNvSpPr/>
      </dsp:nvSpPr>
      <dsp:spPr>
        <a:xfrm>
          <a:off x="0" y="1725682"/>
          <a:ext cx="3615959" cy="1641138"/>
        </a:xfrm>
        <a:prstGeom prst="roundRect">
          <a:avLst/>
        </a:prstGeom>
        <a:gradFill rotWithShape="0">
          <a:gsLst>
            <a:gs pos="0">
              <a:schemeClr val="accent5">
                <a:alpha val="90000"/>
                <a:hueOff val="0"/>
                <a:satOff val="0"/>
                <a:lumOff val="0"/>
                <a:alphaOff val="-20000"/>
                <a:satMod val="103000"/>
                <a:lumMod val="102000"/>
                <a:tint val="94000"/>
              </a:schemeClr>
            </a:gs>
            <a:gs pos="50000">
              <a:schemeClr val="accent5">
                <a:alpha val="90000"/>
                <a:hueOff val="0"/>
                <a:satOff val="0"/>
                <a:lumOff val="0"/>
                <a:alphaOff val="-20000"/>
                <a:satMod val="110000"/>
                <a:lumMod val="100000"/>
                <a:shade val="100000"/>
              </a:schemeClr>
            </a:gs>
            <a:gs pos="100000">
              <a:schemeClr val="accent5">
                <a:alpha val="90000"/>
                <a:hueOff val="0"/>
                <a:satOff val="0"/>
                <a:lumOff val="0"/>
                <a:alphaOff val="-20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9550" tIns="104775" rIns="209550" bIns="104775" numCol="1" spcCol="1270" anchor="ctr" anchorCtr="0">
          <a:noAutofit/>
        </a:bodyPr>
        <a:lstStyle/>
        <a:p>
          <a:pPr lvl="0" algn="ctr" defTabSz="2444750">
            <a:lnSpc>
              <a:spcPct val="90000"/>
            </a:lnSpc>
            <a:spcBef>
              <a:spcPct val="0"/>
            </a:spcBef>
            <a:spcAft>
              <a:spcPct val="35000"/>
            </a:spcAft>
          </a:pPr>
          <a:r>
            <a:rPr lang="en-US" sz="5500" kern="1200" dirty="0" smtClean="0">
              <a:solidFill>
                <a:srgbClr val="000000"/>
              </a:solidFill>
            </a:rPr>
            <a:t>2</a:t>
          </a:r>
          <a:r>
            <a:rPr lang="en-US" sz="5500" kern="1200" baseline="30000" dirty="0" smtClean="0">
              <a:solidFill>
                <a:srgbClr val="000000"/>
              </a:solidFill>
            </a:rPr>
            <a:t>nd</a:t>
          </a:r>
          <a:r>
            <a:rPr lang="en-US" sz="5500" kern="1200" dirty="0" smtClean="0">
              <a:solidFill>
                <a:srgbClr val="000000"/>
              </a:solidFill>
            </a:rPr>
            <a:t> degree</a:t>
          </a:r>
          <a:endParaRPr lang="en-US" sz="5500" kern="1200" dirty="0">
            <a:solidFill>
              <a:srgbClr val="000000"/>
            </a:solidFill>
          </a:endParaRPr>
        </a:p>
      </dsp:txBody>
      <dsp:txXfrm>
        <a:off x="80114" y="1805796"/>
        <a:ext cx="3455731" cy="1480910"/>
      </dsp:txXfrm>
    </dsp:sp>
    <dsp:sp modelId="{137EA68E-35E7-F248-A3F8-90CC6F772FF0}">
      <dsp:nvSpPr>
        <dsp:cNvPr id="0" name=""/>
        <dsp:cNvSpPr/>
      </dsp:nvSpPr>
      <dsp:spPr>
        <a:xfrm rot="5400000">
          <a:off x="6173690" y="1055261"/>
          <a:ext cx="1312911" cy="6428373"/>
        </a:xfrm>
        <a:prstGeom prst="round2SameRect">
          <a:avLst/>
        </a:prstGeom>
        <a:solidFill>
          <a:schemeClr val="accent5">
            <a:alpha val="90000"/>
            <a:tint val="40000"/>
            <a:hueOff val="0"/>
            <a:satOff val="0"/>
            <a:lumOff val="0"/>
            <a:alphaOff val="0"/>
          </a:schemeClr>
        </a:solidFill>
        <a:ln w="6350" cap="flat" cmpd="sng" algn="ctr">
          <a:solidFill>
            <a:schemeClr val="accent5">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76200" tIns="38100" rIns="76200" bIns="381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smtClean="0"/>
            <a:t>This is when consumers are grouped into two or more independent markets. For example, train companies offer discounts for people over 65 or people travelling off-peak. </a:t>
          </a:r>
          <a:endParaRPr lang="en-US" sz="2000" kern="1200" dirty="0"/>
        </a:p>
      </dsp:txBody>
      <dsp:txXfrm rot="-5400000">
        <a:off x="3615960" y="3677083"/>
        <a:ext cx="6364282" cy="1184729"/>
      </dsp:txXfrm>
    </dsp:sp>
    <dsp:sp modelId="{97E19689-D845-2046-B7E6-5026D1C77102}">
      <dsp:nvSpPr>
        <dsp:cNvPr id="0" name=""/>
        <dsp:cNvSpPr/>
      </dsp:nvSpPr>
      <dsp:spPr>
        <a:xfrm>
          <a:off x="13821" y="3421274"/>
          <a:ext cx="3615959" cy="1641138"/>
        </a:xfrm>
        <a:prstGeom prst="roundRect">
          <a:avLst/>
        </a:prstGeom>
        <a:gradFill rotWithShape="0">
          <a:gsLst>
            <a:gs pos="0">
              <a:schemeClr val="accent5">
                <a:alpha val="90000"/>
                <a:hueOff val="0"/>
                <a:satOff val="0"/>
                <a:lumOff val="0"/>
                <a:alphaOff val="-40000"/>
                <a:satMod val="103000"/>
                <a:lumMod val="102000"/>
                <a:tint val="94000"/>
              </a:schemeClr>
            </a:gs>
            <a:gs pos="50000">
              <a:schemeClr val="accent5">
                <a:alpha val="90000"/>
                <a:hueOff val="0"/>
                <a:satOff val="0"/>
                <a:lumOff val="0"/>
                <a:alphaOff val="-40000"/>
                <a:satMod val="110000"/>
                <a:lumMod val="100000"/>
                <a:shade val="100000"/>
              </a:schemeClr>
            </a:gs>
            <a:gs pos="100000">
              <a:schemeClr val="accent5">
                <a:alpha val="90000"/>
                <a:hueOff val="0"/>
                <a:satOff val="0"/>
                <a:lumOff val="0"/>
                <a:alphaOff val="-4000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209550" tIns="104775" rIns="209550" bIns="104775" numCol="1" spcCol="1270" anchor="ctr" anchorCtr="0">
          <a:noAutofit/>
        </a:bodyPr>
        <a:lstStyle/>
        <a:p>
          <a:pPr lvl="0" algn="ctr" defTabSz="2444750">
            <a:lnSpc>
              <a:spcPct val="90000"/>
            </a:lnSpc>
            <a:spcBef>
              <a:spcPct val="0"/>
            </a:spcBef>
            <a:spcAft>
              <a:spcPct val="35000"/>
            </a:spcAft>
          </a:pPr>
          <a:r>
            <a:rPr lang="en-US" sz="5500" kern="1200" dirty="0" smtClean="0">
              <a:solidFill>
                <a:srgbClr val="000000"/>
              </a:solidFill>
            </a:rPr>
            <a:t>3</a:t>
          </a:r>
          <a:r>
            <a:rPr lang="en-US" sz="5500" kern="1200" baseline="30000" dirty="0" smtClean="0">
              <a:solidFill>
                <a:srgbClr val="000000"/>
              </a:solidFill>
            </a:rPr>
            <a:t>rd</a:t>
          </a:r>
          <a:r>
            <a:rPr lang="en-US" sz="5500" kern="1200" dirty="0" smtClean="0">
              <a:solidFill>
                <a:srgbClr val="000000"/>
              </a:solidFill>
            </a:rPr>
            <a:t> degree</a:t>
          </a:r>
          <a:endParaRPr lang="en-US" sz="5500" kern="1200" dirty="0">
            <a:solidFill>
              <a:srgbClr val="000000"/>
            </a:solidFill>
          </a:endParaRPr>
        </a:p>
      </dsp:txBody>
      <dsp:txXfrm>
        <a:off x="93935" y="3501388"/>
        <a:ext cx="3455731" cy="14809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2CD029-02D9-E743-A9E1-0F60D59D11AD}">
      <dsp:nvSpPr>
        <dsp:cNvPr id="0" name=""/>
        <dsp:cNvSpPr/>
      </dsp:nvSpPr>
      <dsp:spPr>
        <a:xfrm>
          <a:off x="1341350" y="2546252"/>
          <a:ext cx="634729" cy="1209469"/>
        </a:xfrm>
        <a:custGeom>
          <a:avLst/>
          <a:gdLst/>
          <a:ahLst/>
          <a:cxnLst/>
          <a:rect l="0" t="0" r="0" b="0"/>
          <a:pathLst>
            <a:path>
              <a:moveTo>
                <a:pt x="0" y="0"/>
              </a:moveTo>
              <a:lnTo>
                <a:pt x="317364" y="0"/>
              </a:lnTo>
              <a:lnTo>
                <a:pt x="317364" y="1209469"/>
              </a:lnTo>
              <a:lnTo>
                <a:pt x="634729" y="1209469"/>
              </a:lnTo>
            </a:path>
          </a:pathLst>
        </a:custGeom>
        <a:noFill/>
        <a:ln w="6350" cap="flat" cmpd="sng" algn="ctr">
          <a:solidFill>
            <a:schemeClr val="accent5">
              <a:tint val="9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624567" y="3116839"/>
        <a:ext cx="68295" cy="68295"/>
      </dsp:txXfrm>
    </dsp:sp>
    <dsp:sp modelId="{3EA43CAC-7DC2-3046-8435-D1F8CD16E29C}">
      <dsp:nvSpPr>
        <dsp:cNvPr id="0" name=""/>
        <dsp:cNvSpPr/>
      </dsp:nvSpPr>
      <dsp:spPr>
        <a:xfrm>
          <a:off x="1341350" y="2500532"/>
          <a:ext cx="634729" cy="91440"/>
        </a:xfrm>
        <a:custGeom>
          <a:avLst/>
          <a:gdLst/>
          <a:ahLst/>
          <a:cxnLst/>
          <a:rect l="0" t="0" r="0" b="0"/>
          <a:pathLst>
            <a:path>
              <a:moveTo>
                <a:pt x="0" y="45720"/>
              </a:moveTo>
              <a:lnTo>
                <a:pt x="634729" y="45720"/>
              </a:lnTo>
            </a:path>
          </a:pathLst>
        </a:custGeom>
        <a:noFill/>
        <a:ln w="6350" cap="flat" cmpd="sng" algn="ctr">
          <a:solidFill>
            <a:schemeClr val="accent5">
              <a:tint val="9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642846" y="2530383"/>
        <a:ext cx="31736" cy="31736"/>
      </dsp:txXfrm>
    </dsp:sp>
    <dsp:sp modelId="{770CCADD-5D2F-5E4C-A712-B90A208BA42C}">
      <dsp:nvSpPr>
        <dsp:cNvPr id="0" name=""/>
        <dsp:cNvSpPr/>
      </dsp:nvSpPr>
      <dsp:spPr>
        <a:xfrm>
          <a:off x="1341350" y="1336782"/>
          <a:ext cx="634729" cy="1209469"/>
        </a:xfrm>
        <a:custGeom>
          <a:avLst/>
          <a:gdLst/>
          <a:ahLst/>
          <a:cxnLst/>
          <a:rect l="0" t="0" r="0" b="0"/>
          <a:pathLst>
            <a:path>
              <a:moveTo>
                <a:pt x="0" y="1209469"/>
              </a:moveTo>
              <a:lnTo>
                <a:pt x="317364" y="1209469"/>
              </a:lnTo>
              <a:lnTo>
                <a:pt x="317364" y="0"/>
              </a:lnTo>
              <a:lnTo>
                <a:pt x="634729" y="0"/>
              </a:lnTo>
            </a:path>
          </a:pathLst>
        </a:custGeom>
        <a:noFill/>
        <a:ln w="6350" cap="flat" cmpd="sng" algn="ctr">
          <a:solidFill>
            <a:schemeClr val="accent5">
              <a:tint val="90000"/>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1624567" y="1907369"/>
        <a:ext cx="68295" cy="68295"/>
      </dsp:txXfrm>
    </dsp:sp>
    <dsp:sp modelId="{DEA13880-C51F-2549-86E8-13888B4424C0}">
      <dsp:nvSpPr>
        <dsp:cNvPr id="0" name=""/>
        <dsp:cNvSpPr/>
      </dsp:nvSpPr>
      <dsp:spPr>
        <a:xfrm rot="16200000">
          <a:off x="-1688689" y="2062464"/>
          <a:ext cx="5092504" cy="967575"/>
        </a:xfrm>
        <a:prstGeom prst="rect">
          <a:avLst/>
        </a:prstGeom>
        <a:gradFill rotWithShape="0">
          <a:gsLst>
            <a:gs pos="0">
              <a:schemeClr val="accent5">
                <a:alpha val="80000"/>
                <a:hueOff val="0"/>
                <a:satOff val="0"/>
                <a:lumOff val="0"/>
                <a:alphaOff val="0"/>
                <a:satMod val="103000"/>
                <a:lumMod val="102000"/>
                <a:tint val="94000"/>
              </a:schemeClr>
            </a:gs>
            <a:gs pos="50000">
              <a:schemeClr val="accent5">
                <a:alpha val="80000"/>
                <a:hueOff val="0"/>
                <a:satOff val="0"/>
                <a:lumOff val="0"/>
                <a:alphaOff val="0"/>
                <a:satMod val="110000"/>
                <a:lumMod val="100000"/>
                <a:shade val="100000"/>
              </a:schemeClr>
            </a:gs>
            <a:gs pos="100000">
              <a:schemeClr val="accent5">
                <a:alpha val="8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33020" tIns="33020" rIns="33020" bIns="33020" numCol="1" spcCol="1270" anchor="ctr" anchorCtr="0">
          <a:noAutofit/>
        </a:bodyPr>
        <a:lstStyle/>
        <a:p>
          <a:pPr lvl="0" algn="ctr" defTabSz="2311400">
            <a:lnSpc>
              <a:spcPct val="90000"/>
            </a:lnSpc>
            <a:spcBef>
              <a:spcPct val="0"/>
            </a:spcBef>
            <a:spcAft>
              <a:spcPct val="35000"/>
            </a:spcAft>
          </a:pPr>
          <a:r>
            <a:rPr lang="en-US" sz="5200" kern="1200" dirty="0" smtClean="0">
              <a:solidFill>
                <a:srgbClr val="000000"/>
              </a:solidFill>
            </a:rPr>
            <a:t>Conditions applied</a:t>
          </a:r>
          <a:endParaRPr lang="en-US" sz="5200" kern="1200" dirty="0">
            <a:solidFill>
              <a:srgbClr val="000000"/>
            </a:solidFill>
          </a:endParaRPr>
        </a:p>
      </dsp:txBody>
      <dsp:txXfrm>
        <a:off x="-1688689" y="2062464"/>
        <a:ext cx="5092504" cy="967575"/>
      </dsp:txXfrm>
    </dsp:sp>
    <dsp:sp modelId="{F86C3CE8-B2B4-114E-B87E-532EA6FD85D7}">
      <dsp:nvSpPr>
        <dsp:cNvPr id="0" name=""/>
        <dsp:cNvSpPr/>
      </dsp:nvSpPr>
      <dsp:spPr>
        <a:xfrm>
          <a:off x="1976079" y="852994"/>
          <a:ext cx="7114716" cy="967575"/>
        </a:xfrm>
        <a:prstGeom prst="rect">
          <a:avLst/>
        </a:prstGeom>
        <a:gradFill rotWithShape="0">
          <a:gsLst>
            <a:gs pos="0">
              <a:schemeClr val="accent5">
                <a:alpha val="70000"/>
                <a:hueOff val="0"/>
                <a:satOff val="0"/>
                <a:lumOff val="0"/>
                <a:alphaOff val="0"/>
                <a:satMod val="103000"/>
                <a:lumMod val="102000"/>
                <a:tint val="94000"/>
              </a:schemeClr>
            </a:gs>
            <a:gs pos="50000">
              <a:schemeClr val="accent5">
                <a:alpha val="70000"/>
                <a:hueOff val="0"/>
                <a:satOff val="0"/>
                <a:lumOff val="0"/>
                <a:alphaOff val="0"/>
                <a:satMod val="110000"/>
                <a:lumMod val="100000"/>
                <a:shade val="100000"/>
              </a:schemeClr>
            </a:gs>
            <a:gs pos="100000">
              <a:schemeClr val="accent5">
                <a:alpha val="7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kern="1200" dirty="0" smtClean="0">
              <a:solidFill>
                <a:srgbClr val="000000"/>
              </a:solidFill>
            </a:rPr>
            <a:t>The firm should be a price maker</a:t>
          </a:r>
          <a:endParaRPr lang="en-US" sz="2700" kern="1200" dirty="0">
            <a:solidFill>
              <a:srgbClr val="000000"/>
            </a:solidFill>
          </a:endParaRPr>
        </a:p>
      </dsp:txBody>
      <dsp:txXfrm>
        <a:off x="1976079" y="852994"/>
        <a:ext cx="7114716" cy="967575"/>
      </dsp:txXfrm>
    </dsp:sp>
    <dsp:sp modelId="{65C01FA7-77D8-DB40-AAFF-3D4B91FFC7EF}">
      <dsp:nvSpPr>
        <dsp:cNvPr id="0" name=""/>
        <dsp:cNvSpPr/>
      </dsp:nvSpPr>
      <dsp:spPr>
        <a:xfrm>
          <a:off x="1976079" y="2062464"/>
          <a:ext cx="7611646" cy="967575"/>
        </a:xfrm>
        <a:prstGeom prst="rect">
          <a:avLst/>
        </a:prstGeom>
        <a:gradFill rotWithShape="0">
          <a:gsLst>
            <a:gs pos="0">
              <a:schemeClr val="accent5">
                <a:alpha val="70000"/>
                <a:hueOff val="0"/>
                <a:satOff val="0"/>
                <a:lumOff val="0"/>
                <a:alphaOff val="0"/>
                <a:satMod val="103000"/>
                <a:lumMod val="102000"/>
                <a:tint val="94000"/>
              </a:schemeClr>
            </a:gs>
            <a:gs pos="50000">
              <a:schemeClr val="accent5">
                <a:alpha val="70000"/>
                <a:hueOff val="0"/>
                <a:satOff val="0"/>
                <a:lumOff val="0"/>
                <a:alphaOff val="0"/>
                <a:satMod val="110000"/>
                <a:lumMod val="100000"/>
                <a:shade val="100000"/>
              </a:schemeClr>
            </a:gs>
            <a:gs pos="100000">
              <a:schemeClr val="accent5">
                <a:alpha val="7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145" tIns="17145" rIns="17145" bIns="17145" numCol="1" spcCol="1270" anchor="ctr" anchorCtr="0">
          <a:noAutofit/>
        </a:bodyPr>
        <a:lstStyle/>
        <a:p>
          <a:pPr lvl="0" algn="just" defTabSz="1200150">
            <a:lnSpc>
              <a:spcPct val="90000"/>
            </a:lnSpc>
            <a:spcBef>
              <a:spcPct val="0"/>
            </a:spcBef>
            <a:spcAft>
              <a:spcPct val="35000"/>
            </a:spcAft>
          </a:pPr>
          <a:r>
            <a:rPr lang="en-US" sz="2700" kern="1200" dirty="0" smtClean="0">
              <a:solidFill>
                <a:srgbClr val="000000"/>
              </a:solidFill>
            </a:rPr>
            <a:t>The firm must be able to separate the market into different sections and prevent resale </a:t>
          </a:r>
          <a:endParaRPr lang="en-US" sz="2700" kern="1200" dirty="0">
            <a:solidFill>
              <a:srgbClr val="000000"/>
            </a:solidFill>
          </a:endParaRPr>
        </a:p>
      </dsp:txBody>
      <dsp:txXfrm>
        <a:off x="1976079" y="2062464"/>
        <a:ext cx="7611646" cy="967575"/>
      </dsp:txXfrm>
    </dsp:sp>
    <dsp:sp modelId="{A1BC425C-8067-5A42-BECE-E63C27461680}">
      <dsp:nvSpPr>
        <dsp:cNvPr id="0" name=""/>
        <dsp:cNvSpPr/>
      </dsp:nvSpPr>
      <dsp:spPr>
        <a:xfrm>
          <a:off x="1976079" y="3271933"/>
          <a:ext cx="7694479" cy="967575"/>
        </a:xfrm>
        <a:prstGeom prst="rect">
          <a:avLst/>
        </a:prstGeom>
        <a:gradFill rotWithShape="0">
          <a:gsLst>
            <a:gs pos="0">
              <a:schemeClr val="accent5">
                <a:alpha val="70000"/>
                <a:hueOff val="0"/>
                <a:satOff val="0"/>
                <a:lumOff val="0"/>
                <a:alphaOff val="0"/>
                <a:satMod val="103000"/>
                <a:lumMod val="102000"/>
                <a:tint val="94000"/>
              </a:schemeClr>
            </a:gs>
            <a:gs pos="50000">
              <a:schemeClr val="accent5">
                <a:alpha val="70000"/>
                <a:hueOff val="0"/>
                <a:satOff val="0"/>
                <a:lumOff val="0"/>
                <a:alphaOff val="0"/>
                <a:satMod val="110000"/>
                <a:lumMod val="100000"/>
                <a:shade val="100000"/>
              </a:schemeClr>
            </a:gs>
            <a:gs pos="100000">
              <a:schemeClr val="accent5">
                <a:alpha val="70000"/>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just" defTabSz="1155700">
            <a:lnSpc>
              <a:spcPct val="90000"/>
            </a:lnSpc>
            <a:spcBef>
              <a:spcPct val="0"/>
            </a:spcBef>
            <a:spcAft>
              <a:spcPct val="35000"/>
            </a:spcAft>
          </a:pPr>
          <a:r>
            <a:rPr lang="en-US" sz="2600" kern="1200" dirty="0" smtClean="0">
              <a:solidFill>
                <a:srgbClr val="000000"/>
              </a:solidFill>
            </a:rPr>
            <a:t>There must be a different elasticity of demand for the different market sections </a:t>
          </a:r>
          <a:endParaRPr lang="en-US" sz="2600" kern="1200" dirty="0">
            <a:solidFill>
              <a:srgbClr val="000000"/>
            </a:solidFill>
          </a:endParaRPr>
        </a:p>
      </dsp:txBody>
      <dsp:txXfrm>
        <a:off x="1976079" y="3271933"/>
        <a:ext cx="7694479" cy="96757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9A8B28-9602-CD41-8F76-4F2FC1F40DEA}" type="datetimeFigureOut">
              <a:rPr lang="en-US" smtClean="0"/>
              <a:t>26/06/20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261E8C-FD25-6543-B5AF-92D71B9E23C9}" type="slidenum">
              <a:rPr lang="en-US" smtClean="0"/>
              <a:t>‹#›</a:t>
            </a:fld>
            <a:endParaRPr lang="en-US"/>
          </a:p>
        </p:txBody>
      </p:sp>
    </p:spTree>
    <p:extLst>
      <p:ext uri="{BB962C8B-B14F-4D97-AF65-F5344CB8AC3E}">
        <p14:creationId xmlns:p14="http://schemas.microsoft.com/office/powerpoint/2010/main" val="279957353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C54F7A-2430-4BEA-ADA6-50BE53227E1C}" type="datetimeFigureOut">
              <a:rPr lang="en-US" smtClean="0"/>
              <a:t>26/06/20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2122991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C54F7A-2430-4BEA-ADA6-50BE53227E1C}" type="datetimeFigureOut">
              <a:rPr lang="en-US" smtClean="0"/>
              <a:t>26/06/20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1237454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C54F7A-2430-4BEA-ADA6-50BE53227E1C}" type="datetimeFigureOut">
              <a:rPr lang="en-US" smtClean="0"/>
              <a:t>26/06/20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3754442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C54F7A-2430-4BEA-ADA6-50BE53227E1C}" type="datetimeFigureOut">
              <a:rPr lang="en-US" smtClean="0"/>
              <a:t>26/06/20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300717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7C54F7A-2430-4BEA-ADA6-50BE53227E1C}" type="datetimeFigureOut">
              <a:rPr lang="en-US" smtClean="0"/>
              <a:t>26/06/20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2001466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C54F7A-2430-4BEA-ADA6-50BE53227E1C}" type="datetimeFigureOut">
              <a:rPr lang="en-US" smtClean="0"/>
              <a:t>26/06/20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2153756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C54F7A-2430-4BEA-ADA6-50BE53227E1C}" type="datetimeFigureOut">
              <a:rPr lang="en-US" smtClean="0"/>
              <a:t>26/06/20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3039918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C54F7A-2430-4BEA-ADA6-50BE53227E1C}" type="datetimeFigureOut">
              <a:rPr lang="en-US" smtClean="0"/>
              <a:t>26/06/20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2927485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C54F7A-2430-4BEA-ADA6-50BE53227E1C}" type="datetimeFigureOut">
              <a:rPr lang="en-US" smtClean="0"/>
              <a:t>26/06/20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2869900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C54F7A-2430-4BEA-ADA6-50BE53227E1C}" type="datetimeFigureOut">
              <a:rPr lang="en-US" smtClean="0"/>
              <a:t>26/06/20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36213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7C54F7A-2430-4BEA-ADA6-50BE53227E1C}" type="datetimeFigureOut">
              <a:rPr lang="en-US" smtClean="0"/>
              <a:t>26/06/20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398722-776A-4185-A8AC-D020F0E1E1DD}" type="slidenum">
              <a:rPr lang="en-US" smtClean="0"/>
              <a:t>‹#›</a:t>
            </a:fld>
            <a:endParaRPr lang="en-US"/>
          </a:p>
        </p:txBody>
      </p:sp>
    </p:spTree>
    <p:extLst>
      <p:ext uri="{BB962C8B-B14F-4D97-AF65-F5344CB8AC3E}">
        <p14:creationId xmlns:p14="http://schemas.microsoft.com/office/powerpoint/2010/main" val="10504591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C54F7A-2430-4BEA-ADA6-50BE53227E1C}" type="datetimeFigureOut">
              <a:rPr lang="en-US" smtClean="0"/>
              <a:t>26/06/20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398722-776A-4185-A8AC-D020F0E1E1DD}" type="slidenum">
              <a:rPr lang="en-US" smtClean="0"/>
              <a:t>‹#›</a:t>
            </a:fld>
            <a:endParaRPr lang="en-US"/>
          </a:p>
        </p:txBody>
      </p:sp>
    </p:spTree>
    <p:extLst>
      <p:ext uri="{BB962C8B-B14F-4D97-AF65-F5344CB8AC3E}">
        <p14:creationId xmlns:p14="http://schemas.microsoft.com/office/powerpoint/2010/main" val="122550971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7.xml"/><Relationship Id="rId2"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BA1CE029-593F-4B1C-860A-4ABE6C68DC31}"/>
              </a:ext>
            </a:extLst>
          </p:cNvPr>
          <p:cNvSpPr/>
          <p:nvPr/>
        </p:nvSpPr>
        <p:spPr>
          <a:xfrm>
            <a:off x="1073817" y="1062111"/>
            <a:ext cx="10044333" cy="5092504"/>
          </a:xfrm>
          <a:prstGeom prst="rect">
            <a:avLst/>
          </a:prstGeom>
          <a:solidFill>
            <a:schemeClr val="bg1">
              <a:lumMod val="95000"/>
              <a:lumOff val="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ubtitle 2">
            <a:extLst>
              <a:ext uri="{FF2B5EF4-FFF2-40B4-BE49-F238E27FC236}">
                <a16:creationId xmlns="" xmlns:a16="http://schemas.microsoft.com/office/drawing/2014/main" id="{C904DB3F-5DD3-432A-A72E-2BC15BE48327}"/>
              </a:ext>
            </a:extLst>
          </p:cNvPr>
          <p:cNvSpPr txBox="1">
            <a:spLocks/>
          </p:cNvSpPr>
          <p:nvPr/>
        </p:nvSpPr>
        <p:spPr>
          <a:xfrm>
            <a:off x="1104285" y="1270128"/>
            <a:ext cx="9897158" cy="448686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3600" b="1" dirty="0" smtClean="0">
                <a:solidFill>
                  <a:schemeClr val="accent5">
                    <a:lumMod val="60000"/>
                    <a:lumOff val="40000"/>
                  </a:schemeClr>
                </a:solidFill>
                <a:latin typeface="Arial Black" panose="020B0A04020102020204" pitchFamily="34" charset="0"/>
              </a:rPr>
              <a:t>PRICE DISCRIMINATION</a:t>
            </a:r>
          </a:p>
          <a:p>
            <a:pPr marL="0" indent="0">
              <a:buNone/>
            </a:pPr>
            <a:r>
              <a:rPr lang="en-US" sz="3600" dirty="0" smtClean="0">
                <a:solidFill>
                  <a:schemeClr val="accent5">
                    <a:lumMod val="60000"/>
                    <a:lumOff val="40000"/>
                  </a:schemeClr>
                </a:solidFill>
                <a:latin typeface="Arial Black" panose="020B0A04020102020204" pitchFamily="34" charset="0"/>
              </a:rPr>
              <a:t>Objectives</a:t>
            </a:r>
            <a:r>
              <a:rPr lang="en-US" sz="3600" dirty="0">
                <a:solidFill>
                  <a:schemeClr val="accent5">
                    <a:lumMod val="60000"/>
                    <a:lumOff val="40000"/>
                  </a:schemeClr>
                </a:solidFill>
                <a:latin typeface="Arial Black" panose="020B0A04020102020204" pitchFamily="34" charset="0"/>
              </a:rPr>
              <a:t>:</a:t>
            </a:r>
          </a:p>
          <a:p>
            <a:pPr algn="just"/>
            <a:r>
              <a:rPr lang="en-US" sz="4000" dirty="0" smtClean="0">
                <a:latin typeface="Abadi MT Condensed Light"/>
                <a:cs typeface="Abadi MT Condensed Light"/>
              </a:rPr>
              <a:t>Describe the conditions applied for price discrimination</a:t>
            </a:r>
          </a:p>
          <a:p>
            <a:pPr algn="just"/>
            <a:r>
              <a:rPr lang="en-US" sz="4000" dirty="0" smtClean="0">
                <a:latin typeface="Abadi MT Condensed Light"/>
                <a:cs typeface="Abadi MT Condensed Light"/>
              </a:rPr>
              <a:t>Explain the advantages and disadvantages of price discrimination</a:t>
            </a:r>
            <a:endParaRPr lang="en-US" sz="4000" dirty="0">
              <a:latin typeface="Abadi MT Condensed Light"/>
              <a:cs typeface="Abadi MT Condensed Light"/>
            </a:endParaRPr>
          </a:p>
        </p:txBody>
      </p:sp>
      <p:sp>
        <p:nvSpPr>
          <p:cNvPr id="9" name="Subtitle 2">
            <a:extLst>
              <a:ext uri="{FF2B5EF4-FFF2-40B4-BE49-F238E27FC236}">
                <a16:creationId xmlns="" xmlns:a16="http://schemas.microsoft.com/office/drawing/2014/main" id="{21A84337-16F8-441C-8F94-07BDF9976B89}"/>
              </a:ext>
            </a:extLst>
          </p:cNvPr>
          <p:cNvSpPr txBox="1">
            <a:spLocks/>
          </p:cNvSpPr>
          <p:nvPr/>
        </p:nvSpPr>
        <p:spPr>
          <a:xfrm>
            <a:off x="1073816" y="4138359"/>
            <a:ext cx="10044333" cy="12087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3200" dirty="0">
              <a:latin typeface="Arial Black" panose="020B0A04020102020204" pitchFamily="34" charset="0"/>
            </a:endParaRPr>
          </a:p>
          <a:p>
            <a:pPr marL="0" indent="0">
              <a:buNone/>
            </a:pPr>
            <a:r>
              <a:rPr lang="en-US" sz="3200" dirty="0">
                <a:latin typeface="Arial Black" panose="020B0A04020102020204" pitchFamily="34" charset="0"/>
              </a:rPr>
              <a:t> </a:t>
            </a:r>
          </a:p>
        </p:txBody>
      </p:sp>
    </p:spTree>
    <p:extLst>
      <p:ext uri="{BB962C8B-B14F-4D97-AF65-F5344CB8AC3E}">
        <p14:creationId xmlns:p14="http://schemas.microsoft.com/office/powerpoint/2010/main" val="424388292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BA1CE029-593F-4B1C-860A-4ABE6C68DC31}"/>
              </a:ext>
            </a:extLst>
          </p:cNvPr>
          <p:cNvSpPr/>
          <p:nvPr/>
        </p:nvSpPr>
        <p:spPr>
          <a:xfrm>
            <a:off x="1087636" y="1123582"/>
            <a:ext cx="10044333" cy="5092504"/>
          </a:xfrm>
          <a:prstGeom prst="rect">
            <a:avLst/>
          </a:prstGeom>
          <a:solidFill>
            <a:schemeClr val="bg1">
              <a:lumMod val="95000"/>
              <a:lumOff val="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6000" dirty="0" smtClean="0">
                <a:solidFill>
                  <a:srgbClr val="FF0000"/>
                </a:solidFill>
                <a:latin typeface="+mj-lt"/>
                <a:cs typeface="Apple Chancery"/>
              </a:rPr>
              <a:t>Price Discrimination: </a:t>
            </a:r>
          </a:p>
          <a:p>
            <a:pPr algn="just"/>
            <a:r>
              <a:rPr lang="en-US" sz="6000" dirty="0" smtClean="0">
                <a:solidFill>
                  <a:schemeClr val="tx1"/>
                </a:solidFill>
                <a:latin typeface="+mj-lt"/>
                <a:cs typeface="Apple Chancery"/>
              </a:rPr>
              <a:t>Charging different prices for the same good/service from different customers</a:t>
            </a:r>
            <a:endParaRPr lang="en-US" sz="6000" dirty="0" smtClean="0">
              <a:solidFill>
                <a:schemeClr val="tx1"/>
              </a:solidFill>
              <a:latin typeface="+mj-lt"/>
              <a:cs typeface="Apple Chancery"/>
            </a:endParaRPr>
          </a:p>
        </p:txBody>
      </p:sp>
      <p:sp>
        <p:nvSpPr>
          <p:cNvPr id="3" name="Subtitle 2">
            <a:extLst>
              <a:ext uri="{FF2B5EF4-FFF2-40B4-BE49-F238E27FC236}">
                <a16:creationId xmlns="" xmlns:a16="http://schemas.microsoft.com/office/drawing/2014/main" id="{2E1DE4D8-D7A5-4643-AAF5-D7B43F484C1B}"/>
              </a:ext>
            </a:extLst>
          </p:cNvPr>
          <p:cNvSpPr txBox="1">
            <a:spLocks/>
          </p:cNvSpPr>
          <p:nvPr/>
        </p:nvSpPr>
        <p:spPr>
          <a:xfrm>
            <a:off x="1134793" y="1187293"/>
            <a:ext cx="9922412" cy="49010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4800" b="1" dirty="0">
              <a:solidFill>
                <a:srgbClr val="0070C0"/>
              </a:solidFill>
            </a:endParaRPr>
          </a:p>
        </p:txBody>
      </p:sp>
    </p:spTree>
    <p:extLst>
      <p:ext uri="{BB962C8B-B14F-4D97-AF65-F5344CB8AC3E}">
        <p14:creationId xmlns:p14="http://schemas.microsoft.com/office/powerpoint/2010/main" val="231435437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606627998"/>
              </p:ext>
            </p:extLst>
          </p:nvPr>
        </p:nvGraphicFramePr>
        <p:xfrm>
          <a:off x="1087636" y="1123582"/>
          <a:ext cx="10044333" cy="5092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ubtitle 2">
            <a:extLst>
              <a:ext uri="{FF2B5EF4-FFF2-40B4-BE49-F238E27FC236}">
                <a16:creationId xmlns="" xmlns:a16="http://schemas.microsoft.com/office/drawing/2014/main" id="{2E1DE4D8-D7A5-4643-AAF5-D7B43F484C1B}"/>
              </a:ext>
            </a:extLst>
          </p:cNvPr>
          <p:cNvSpPr txBox="1">
            <a:spLocks/>
          </p:cNvSpPr>
          <p:nvPr/>
        </p:nvSpPr>
        <p:spPr>
          <a:xfrm>
            <a:off x="1134793" y="1187293"/>
            <a:ext cx="9922412" cy="49010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4800" b="1" dirty="0">
              <a:solidFill>
                <a:srgbClr val="0070C0"/>
              </a:solidFill>
            </a:endParaRPr>
          </a:p>
        </p:txBody>
      </p:sp>
    </p:spTree>
    <p:extLst>
      <p:ext uri="{BB962C8B-B14F-4D97-AF65-F5344CB8AC3E}">
        <p14:creationId xmlns:p14="http://schemas.microsoft.com/office/powerpoint/2010/main" val="3798668582"/>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2639687805"/>
              </p:ext>
            </p:extLst>
          </p:nvPr>
        </p:nvGraphicFramePr>
        <p:xfrm>
          <a:off x="1087636" y="1123582"/>
          <a:ext cx="10044333" cy="5092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ubtitle 2">
            <a:extLst>
              <a:ext uri="{FF2B5EF4-FFF2-40B4-BE49-F238E27FC236}">
                <a16:creationId xmlns="" xmlns:a16="http://schemas.microsoft.com/office/drawing/2014/main" id="{2E1DE4D8-D7A5-4643-AAF5-D7B43F484C1B}"/>
              </a:ext>
            </a:extLst>
          </p:cNvPr>
          <p:cNvSpPr txBox="1">
            <a:spLocks/>
          </p:cNvSpPr>
          <p:nvPr/>
        </p:nvSpPr>
        <p:spPr>
          <a:xfrm>
            <a:off x="1134793" y="1187293"/>
            <a:ext cx="9922412" cy="49010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4800" b="1" dirty="0">
              <a:solidFill>
                <a:srgbClr val="0070C0"/>
              </a:solidFill>
            </a:endParaRPr>
          </a:p>
        </p:txBody>
      </p:sp>
    </p:spTree>
    <p:extLst>
      <p:ext uri="{BB962C8B-B14F-4D97-AF65-F5344CB8AC3E}">
        <p14:creationId xmlns:p14="http://schemas.microsoft.com/office/powerpoint/2010/main" val="379866858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BA1CE029-593F-4B1C-860A-4ABE6C68DC31}"/>
              </a:ext>
            </a:extLst>
          </p:cNvPr>
          <p:cNvSpPr/>
          <p:nvPr/>
        </p:nvSpPr>
        <p:spPr>
          <a:xfrm>
            <a:off x="1087636" y="1123582"/>
            <a:ext cx="10044333" cy="5092504"/>
          </a:xfrm>
          <a:prstGeom prst="rect">
            <a:avLst/>
          </a:prstGeom>
          <a:solidFill>
            <a:schemeClr val="bg1">
              <a:lumMod val="95000"/>
              <a:lumOff val="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solidFill>
                  <a:srgbClr val="FF0000"/>
                </a:solidFill>
                <a:latin typeface="Abadi MT Condensed Extra Bold"/>
                <a:cs typeface="Abadi MT Condensed Extra Bold"/>
              </a:rPr>
              <a:t>Third degree price discrimination</a:t>
            </a:r>
          </a:p>
          <a:p>
            <a:pPr algn="just"/>
            <a:endParaRPr lang="en-US" sz="6000" dirty="0">
              <a:solidFill>
                <a:srgbClr val="FF0000"/>
              </a:solidFill>
              <a:latin typeface="Abadi MT Condensed Extra Bold"/>
              <a:cs typeface="Abadi MT Condensed Extra Bold"/>
            </a:endParaRPr>
          </a:p>
          <a:p>
            <a:pPr algn="just"/>
            <a:endParaRPr lang="en-US" sz="6000" dirty="0" smtClean="0">
              <a:solidFill>
                <a:srgbClr val="FF0000"/>
              </a:solidFill>
              <a:latin typeface="Abadi MT Condensed Extra Bold"/>
              <a:cs typeface="Abadi MT Condensed Extra Bold"/>
            </a:endParaRPr>
          </a:p>
          <a:p>
            <a:pPr algn="just"/>
            <a:endParaRPr lang="en-US" sz="6000" dirty="0">
              <a:solidFill>
                <a:srgbClr val="FF0000"/>
              </a:solidFill>
              <a:latin typeface="Abadi MT Condensed Extra Bold"/>
              <a:cs typeface="Abadi MT Condensed Extra Bold"/>
            </a:endParaRPr>
          </a:p>
          <a:p>
            <a:pPr algn="ctr"/>
            <a:endParaRPr lang="en-US" sz="6000" dirty="0" smtClean="0">
              <a:solidFill>
                <a:srgbClr val="FF0000"/>
              </a:solidFill>
              <a:latin typeface="Abadi MT Condensed Extra Bold"/>
              <a:cs typeface="Abadi MT Condensed Extra Bold"/>
            </a:endParaRPr>
          </a:p>
        </p:txBody>
      </p:sp>
      <p:sp>
        <p:nvSpPr>
          <p:cNvPr id="3" name="Subtitle 2">
            <a:extLst>
              <a:ext uri="{FF2B5EF4-FFF2-40B4-BE49-F238E27FC236}">
                <a16:creationId xmlns="" xmlns:a16="http://schemas.microsoft.com/office/drawing/2014/main" id="{2E1DE4D8-D7A5-4643-AAF5-D7B43F484C1B}"/>
              </a:ext>
            </a:extLst>
          </p:cNvPr>
          <p:cNvSpPr txBox="1">
            <a:spLocks/>
          </p:cNvSpPr>
          <p:nvPr/>
        </p:nvSpPr>
        <p:spPr>
          <a:xfrm>
            <a:off x="1134793" y="1187293"/>
            <a:ext cx="9922412" cy="49010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4800" b="1" dirty="0">
              <a:solidFill>
                <a:srgbClr val="0070C0"/>
              </a:solidFill>
            </a:endParaRPr>
          </a:p>
        </p:txBody>
      </p:sp>
      <p:pic>
        <p:nvPicPr>
          <p:cNvPr id="2" name="Picture 1" descr="airline-p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4129" y="2721428"/>
            <a:ext cx="9312728" cy="3374572"/>
          </a:xfrm>
          <a:prstGeom prst="rect">
            <a:avLst/>
          </a:prstGeom>
        </p:spPr>
      </p:pic>
    </p:spTree>
    <p:extLst>
      <p:ext uri="{BB962C8B-B14F-4D97-AF65-F5344CB8AC3E}">
        <p14:creationId xmlns:p14="http://schemas.microsoft.com/office/powerpoint/2010/main" val="356351352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BA1CE029-593F-4B1C-860A-4ABE6C68DC31}"/>
              </a:ext>
            </a:extLst>
          </p:cNvPr>
          <p:cNvSpPr/>
          <p:nvPr/>
        </p:nvSpPr>
        <p:spPr>
          <a:xfrm>
            <a:off x="1087636" y="1123582"/>
            <a:ext cx="10044333" cy="5092504"/>
          </a:xfrm>
          <a:prstGeom prst="rect">
            <a:avLst/>
          </a:prstGeom>
          <a:solidFill>
            <a:schemeClr val="bg1">
              <a:lumMod val="95000"/>
              <a:lumOff val="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smtClean="0">
              <a:solidFill>
                <a:srgbClr val="FF0000"/>
              </a:solidFill>
              <a:latin typeface="Abadi MT Condensed Extra Bold"/>
              <a:cs typeface="Abadi MT Condensed Extra Bold"/>
            </a:endParaRPr>
          </a:p>
          <a:p>
            <a:pPr algn="ctr"/>
            <a:endParaRPr lang="en-US" sz="3600" dirty="0">
              <a:solidFill>
                <a:srgbClr val="FF0000"/>
              </a:solidFill>
              <a:latin typeface="Abadi MT Condensed Extra Bold"/>
              <a:cs typeface="Abadi MT Condensed Extra Bold"/>
            </a:endParaRPr>
          </a:p>
          <a:p>
            <a:pPr algn="ctr"/>
            <a:endParaRPr lang="en-US" sz="3600" dirty="0" smtClean="0">
              <a:solidFill>
                <a:srgbClr val="FF0000"/>
              </a:solidFill>
              <a:latin typeface="Abadi MT Condensed Extra Bold"/>
              <a:cs typeface="Abadi MT Condensed Extra Bold"/>
            </a:endParaRPr>
          </a:p>
          <a:p>
            <a:pPr algn="ctr"/>
            <a:endParaRPr lang="en-US" sz="3600" dirty="0">
              <a:solidFill>
                <a:srgbClr val="FF0000"/>
              </a:solidFill>
              <a:latin typeface="Abadi MT Condensed Extra Bold"/>
              <a:cs typeface="Abadi MT Condensed Extra Bold"/>
            </a:endParaRPr>
          </a:p>
          <a:p>
            <a:pPr algn="ctr"/>
            <a:endParaRPr lang="en-US" sz="3600" dirty="0" smtClean="0">
              <a:solidFill>
                <a:srgbClr val="FF0000"/>
              </a:solidFill>
              <a:latin typeface="Abadi MT Condensed Extra Bold"/>
              <a:cs typeface="Abadi MT Condensed Extra Bold"/>
            </a:endParaRPr>
          </a:p>
          <a:p>
            <a:pPr algn="ctr"/>
            <a:endParaRPr lang="en-US" sz="3600" dirty="0">
              <a:solidFill>
                <a:srgbClr val="FF0000"/>
              </a:solidFill>
              <a:latin typeface="Abadi MT Condensed Extra Bold"/>
              <a:cs typeface="Abadi MT Condensed Extra Bold"/>
            </a:endParaRPr>
          </a:p>
          <a:p>
            <a:pPr algn="ctr"/>
            <a:r>
              <a:rPr lang="en-US" sz="3600" dirty="0" smtClean="0">
                <a:solidFill>
                  <a:srgbClr val="E28F7D"/>
                </a:solidFill>
                <a:latin typeface="Abadi MT Condensed Extra Bold"/>
                <a:cs typeface="Abadi MT Condensed Extra Bold"/>
              </a:rPr>
              <a:t>Advantages</a:t>
            </a:r>
            <a:endParaRPr lang="en-US" sz="2000" dirty="0" smtClean="0">
              <a:solidFill>
                <a:srgbClr val="E28F7D"/>
              </a:solidFill>
            </a:endParaRPr>
          </a:p>
          <a:p>
            <a:pPr marL="342900" indent="-342900">
              <a:buFont typeface="Wingdings" charset="2"/>
              <a:buChar char="q"/>
            </a:pPr>
            <a:endParaRPr lang="en-US" sz="2000" dirty="0">
              <a:solidFill>
                <a:srgbClr val="C9492C"/>
              </a:solidFill>
            </a:endParaRPr>
          </a:p>
          <a:p>
            <a:pPr marL="342900" indent="-342900">
              <a:buFont typeface="Wingdings" charset="2"/>
              <a:buChar char="q"/>
            </a:pPr>
            <a:r>
              <a:rPr lang="en-US" sz="3600" dirty="0" smtClean="0">
                <a:solidFill>
                  <a:schemeClr val="accent5">
                    <a:lumMod val="60000"/>
                    <a:lumOff val="40000"/>
                  </a:schemeClr>
                </a:solidFill>
              </a:rPr>
              <a:t>Firm </a:t>
            </a:r>
            <a:r>
              <a:rPr lang="en-US" sz="3600" dirty="0">
                <a:solidFill>
                  <a:schemeClr val="accent5">
                    <a:lumMod val="60000"/>
                    <a:lumOff val="40000"/>
                  </a:schemeClr>
                </a:solidFill>
              </a:rPr>
              <a:t>will be able to increase revenue. </a:t>
            </a:r>
            <a:endParaRPr lang="en-US" sz="3600" dirty="0" smtClean="0">
              <a:solidFill>
                <a:schemeClr val="accent5">
                  <a:lumMod val="60000"/>
                  <a:lumOff val="40000"/>
                </a:schemeClr>
              </a:solidFill>
            </a:endParaRPr>
          </a:p>
          <a:p>
            <a:pPr marL="342900" indent="-342900">
              <a:buFont typeface="Wingdings" charset="2"/>
              <a:buChar char="q"/>
            </a:pPr>
            <a:r>
              <a:rPr lang="en-US" sz="3600" dirty="0" smtClean="0">
                <a:solidFill>
                  <a:schemeClr val="accent5">
                    <a:lumMod val="60000"/>
                    <a:lumOff val="40000"/>
                  </a:schemeClr>
                </a:solidFill>
              </a:rPr>
              <a:t>Increased </a:t>
            </a:r>
            <a:r>
              <a:rPr lang="en-US" sz="3600" dirty="0">
                <a:solidFill>
                  <a:schemeClr val="accent5">
                    <a:lumMod val="60000"/>
                    <a:lumOff val="40000"/>
                  </a:schemeClr>
                </a:solidFill>
              </a:rPr>
              <a:t>revenue can be used for research and development. </a:t>
            </a:r>
          </a:p>
          <a:p>
            <a:pPr marL="342900" indent="-342900">
              <a:buFont typeface="Wingdings" charset="2"/>
              <a:buChar char="q"/>
            </a:pPr>
            <a:r>
              <a:rPr lang="en-US" sz="3600" dirty="0">
                <a:solidFill>
                  <a:schemeClr val="accent5">
                    <a:lumMod val="60000"/>
                    <a:lumOff val="40000"/>
                  </a:schemeClr>
                </a:solidFill>
              </a:rPr>
              <a:t>Some consumers will benefit from lower fares; e.g. pensioners can take advantage of cheaper fares on trains. </a:t>
            </a:r>
          </a:p>
          <a:p>
            <a:pPr marL="857250" indent="-857250">
              <a:buFont typeface="Wingdings" charset="2"/>
              <a:buChar char="ü"/>
            </a:pPr>
            <a:endParaRPr lang="en-US" sz="4000" dirty="0" smtClean="0">
              <a:solidFill>
                <a:schemeClr val="accent5"/>
              </a:solidFill>
              <a:latin typeface="Abadi MT Condensed Extra Bold"/>
              <a:cs typeface="Abadi MT Condensed Extra Bold"/>
            </a:endParaRPr>
          </a:p>
          <a:p>
            <a:pPr algn="just"/>
            <a:endParaRPr lang="en-US" sz="4000" dirty="0">
              <a:solidFill>
                <a:srgbClr val="FF0000"/>
              </a:solidFill>
              <a:latin typeface="Abadi MT Condensed Extra Bold"/>
              <a:cs typeface="Abadi MT Condensed Extra Bold"/>
            </a:endParaRPr>
          </a:p>
          <a:p>
            <a:pPr algn="just"/>
            <a:endParaRPr lang="en-US" sz="4000" dirty="0" smtClean="0">
              <a:solidFill>
                <a:srgbClr val="FF0000"/>
              </a:solidFill>
              <a:latin typeface="Abadi MT Condensed Extra Bold"/>
              <a:cs typeface="Abadi MT Condensed Extra Bold"/>
            </a:endParaRPr>
          </a:p>
          <a:p>
            <a:pPr algn="just"/>
            <a:endParaRPr lang="en-US" sz="6000" dirty="0">
              <a:solidFill>
                <a:srgbClr val="FF0000"/>
              </a:solidFill>
              <a:latin typeface="Abadi MT Condensed Extra Bold"/>
              <a:cs typeface="Abadi MT Condensed Extra Bold"/>
            </a:endParaRPr>
          </a:p>
          <a:p>
            <a:pPr algn="ctr"/>
            <a:endParaRPr lang="en-US" sz="6000" dirty="0" smtClean="0">
              <a:solidFill>
                <a:srgbClr val="FF0000"/>
              </a:solidFill>
              <a:latin typeface="Abadi MT Condensed Extra Bold"/>
              <a:cs typeface="Abadi MT Condensed Extra Bold"/>
            </a:endParaRPr>
          </a:p>
        </p:txBody>
      </p:sp>
      <p:sp>
        <p:nvSpPr>
          <p:cNvPr id="3" name="Subtitle 2">
            <a:extLst>
              <a:ext uri="{FF2B5EF4-FFF2-40B4-BE49-F238E27FC236}">
                <a16:creationId xmlns="" xmlns:a16="http://schemas.microsoft.com/office/drawing/2014/main" id="{2E1DE4D8-D7A5-4643-AAF5-D7B43F484C1B}"/>
              </a:ext>
            </a:extLst>
          </p:cNvPr>
          <p:cNvSpPr txBox="1">
            <a:spLocks/>
          </p:cNvSpPr>
          <p:nvPr/>
        </p:nvSpPr>
        <p:spPr>
          <a:xfrm>
            <a:off x="1134793" y="1187293"/>
            <a:ext cx="9922412" cy="49010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4800" b="1" dirty="0">
              <a:solidFill>
                <a:srgbClr val="0070C0"/>
              </a:solidFill>
            </a:endParaRPr>
          </a:p>
        </p:txBody>
      </p:sp>
    </p:spTree>
    <p:extLst>
      <p:ext uri="{BB962C8B-B14F-4D97-AF65-F5344CB8AC3E}">
        <p14:creationId xmlns:p14="http://schemas.microsoft.com/office/powerpoint/2010/main" val="244500582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BA1CE029-593F-4B1C-860A-4ABE6C68DC31}"/>
              </a:ext>
            </a:extLst>
          </p:cNvPr>
          <p:cNvSpPr/>
          <p:nvPr/>
        </p:nvSpPr>
        <p:spPr>
          <a:xfrm>
            <a:off x="1087636" y="1123582"/>
            <a:ext cx="10044333" cy="5092504"/>
          </a:xfrm>
          <a:prstGeom prst="rect">
            <a:avLst/>
          </a:prstGeom>
          <a:solidFill>
            <a:schemeClr val="bg1">
              <a:lumMod val="95000"/>
              <a:lumOff val="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600" dirty="0" smtClean="0">
              <a:solidFill>
                <a:srgbClr val="FF0000"/>
              </a:solidFill>
              <a:latin typeface="Abadi MT Condensed Extra Bold"/>
              <a:cs typeface="Abadi MT Condensed Extra Bold"/>
            </a:endParaRPr>
          </a:p>
          <a:p>
            <a:pPr algn="ctr"/>
            <a:endParaRPr lang="en-US" sz="3600" dirty="0">
              <a:solidFill>
                <a:srgbClr val="FF0000"/>
              </a:solidFill>
              <a:latin typeface="Abadi MT Condensed Extra Bold"/>
              <a:cs typeface="Abadi MT Condensed Extra Bold"/>
            </a:endParaRPr>
          </a:p>
          <a:p>
            <a:pPr algn="ctr"/>
            <a:endParaRPr lang="en-US" sz="3600" dirty="0" smtClean="0">
              <a:solidFill>
                <a:srgbClr val="FF0000"/>
              </a:solidFill>
              <a:latin typeface="Abadi MT Condensed Extra Bold"/>
              <a:cs typeface="Abadi MT Condensed Extra Bold"/>
            </a:endParaRPr>
          </a:p>
          <a:p>
            <a:pPr algn="ctr"/>
            <a:endParaRPr lang="en-US" sz="3600" dirty="0">
              <a:solidFill>
                <a:srgbClr val="FF0000"/>
              </a:solidFill>
              <a:latin typeface="Abadi MT Condensed Extra Bold"/>
              <a:cs typeface="Abadi MT Condensed Extra Bold"/>
            </a:endParaRPr>
          </a:p>
          <a:p>
            <a:pPr algn="ctr"/>
            <a:endParaRPr lang="en-US" sz="3600" dirty="0" smtClean="0">
              <a:solidFill>
                <a:srgbClr val="FF0000"/>
              </a:solidFill>
              <a:latin typeface="Abadi MT Condensed Extra Bold"/>
              <a:cs typeface="Abadi MT Condensed Extra Bold"/>
            </a:endParaRPr>
          </a:p>
          <a:p>
            <a:pPr algn="ctr"/>
            <a:endParaRPr lang="en-US" sz="3600" dirty="0">
              <a:solidFill>
                <a:srgbClr val="FF0000"/>
              </a:solidFill>
              <a:latin typeface="Abadi MT Condensed Extra Bold"/>
              <a:cs typeface="Abadi MT Condensed Extra Bold"/>
            </a:endParaRPr>
          </a:p>
          <a:p>
            <a:pPr algn="ctr"/>
            <a:r>
              <a:rPr lang="en-US" sz="3600" dirty="0" smtClean="0">
                <a:solidFill>
                  <a:srgbClr val="E28F7D"/>
                </a:solidFill>
                <a:latin typeface="Abadi MT Condensed Extra Bold"/>
                <a:cs typeface="Abadi MT Condensed Extra Bold"/>
              </a:rPr>
              <a:t>Disadvantages</a:t>
            </a:r>
            <a:endParaRPr lang="en-US" sz="2000" dirty="0" smtClean="0">
              <a:solidFill>
                <a:srgbClr val="E28F7D"/>
              </a:solidFill>
            </a:endParaRPr>
          </a:p>
          <a:p>
            <a:pPr marL="342900" indent="-342900">
              <a:buFont typeface="Wingdings" charset="2"/>
              <a:buChar char="q"/>
            </a:pPr>
            <a:endParaRPr lang="en-US" sz="2000" dirty="0">
              <a:solidFill>
                <a:srgbClr val="E28F7D"/>
              </a:solidFill>
            </a:endParaRPr>
          </a:p>
          <a:p>
            <a:pPr marL="457200" indent="-457200">
              <a:buFont typeface="Wingdings" charset="2"/>
              <a:buChar char="²"/>
            </a:pPr>
            <a:r>
              <a:rPr lang="en-US" sz="2800" dirty="0">
                <a:solidFill>
                  <a:srgbClr val="E28F7D"/>
                </a:solidFill>
              </a:rPr>
              <a:t>Some consumers will face higher prices leading to </a:t>
            </a:r>
            <a:r>
              <a:rPr lang="en-US" sz="2800" dirty="0" err="1">
                <a:solidFill>
                  <a:srgbClr val="E28F7D"/>
                </a:solidFill>
              </a:rPr>
              <a:t>allocative</a:t>
            </a:r>
            <a:r>
              <a:rPr lang="en-US" sz="2800" dirty="0">
                <a:solidFill>
                  <a:srgbClr val="E28F7D"/>
                </a:solidFill>
              </a:rPr>
              <a:t> inefficient and a loss of consumer surplus. </a:t>
            </a:r>
            <a:endParaRPr lang="en-US" sz="2800" dirty="0" smtClean="0">
              <a:solidFill>
                <a:srgbClr val="E28F7D"/>
              </a:solidFill>
            </a:endParaRPr>
          </a:p>
          <a:p>
            <a:pPr marL="457200" indent="-457200">
              <a:buFont typeface="Wingdings" charset="2"/>
              <a:buChar char="²"/>
            </a:pPr>
            <a:r>
              <a:rPr lang="en-US" sz="2800" dirty="0" smtClean="0">
                <a:solidFill>
                  <a:srgbClr val="E28F7D"/>
                </a:solidFill>
              </a:rPr>
              <a:t>Often </a:t>
            </a:r>
            <a:r>
              <a:rPr lang="en-US" sz="2800" dirty="0">
                <a:solidFill>
                  <a:srgbClr val="E28F7D"/>
                </a:solidFill>
              </a:rPr>
              <a:t>those who benefit from lower prices may not be the poorest. For example, some old people may be quite rich, but the unemployed will have to pay the full adult fare. </a:t>
            </a:r>
          </a:p>
          <a:p>
            <a:pPr marL="457200" indent="-457200">
              <a:buFont typeface="Wingdings" charset="2"/>
              <a:buChar char="²"/>
            </a:pPr>
            <a:r>
              <a:rPr lang="en-US" sz="2800" dirty="0">
                <a:solidFill>
                  <a:srgbClr val="E28F7D"/>
                </a:solidFill>
              </a:rPr>
              <a:t>There may be administration costs involved in separating the markets. </a:t>
            </a:r>
          </a:p>
          <a:p>
            <a:pPr marL="457200" indent="-457200">
              <a:buFont typeface="Wingdings" charset="2"/>
              <a:buChar char="²"/>
            </a:pPr>
            <a:r>
              <a:rPr lang="en-US" sz="2800" dirty="0">
                <a:solidFill>
                  <a:srgbClr val="E28F7D"/>
                </a:solidFill>
              </a:rPr>
              <a:t>Profits from price discrimination can be used to cross </a:t>
            </a:r>
            <a:r>
              <a:rPr lang="en-US" sz="2800" dirty="0" err="1">
                <a:solidFill>
                  <a:srgbClr val="E28F7D"/>
                </a:solidFill>
              </a:rPr>
              <a:t>subsidise</a:t>
            </a:r>
            <a:r>
              <a:rPr lang="en-US" sz="2800" dirty="0">
                <a:solidFill>
                  <a:srgbClr val="E28F7D"/>
                </a:solidFill>
              </a:rPr>
              <a:t> </a:t>
            </a:r>
          </a:p>
          <a:p>
            <a:r>
              <a:rPr lang="en-US" sz="2800" smtClean="0">
                <a:solidFill>
                  <a:srgbClr val="E28F7D"/>
                </a:solidFill>
              </a:rPr>
              <a:t>       predatory </a:t>
            </a:r>
            <a:r>
              <a:rPr lang="en-US" sz="2800" dirty="0">
                <a:solidFill>
                  <a:srgbClr val="E28F7D"/>
                </a:solidFill>
              </a:rPr>
              <a:t>pricing. </a:t>
            </a:r>
          </a:p>
          <a:p>
            <a:pPr marL="857250" indent="-857250">
              <a:buFont typeface="Wingdings" charset="2"/>
              <a:buChar char="ü"/>
            </a:pPr>
            <a:endParaRPr lang="en-US" sz="4000" dirty="0" smtClean="0">
              <a:solidFill>
                <a:schemeClr val="accent5"/>
              </a:solidFill>
              <a:latin typeface="Abadi MT Condensed Extra Bold"/>
              <a:cs typeface="Abadi MT Condensed Extra Bold"/>
            </a:endParaRPr>
          </a:p>
          <a:p>
            <a:pPr algn="just"/>
            <a:endParaRPr lang="en-US" sz="4000" dirty="0">
              <a:solidFill>
                <a:srgbClr val="FF0000"/>
              </a:solidFill>
              <a:latin typeface="Abadi MT Condensed Extra Bold"/>
              <a:cs typeface="Abadi MT Condensed Extra Bold"/>
            </a:endParaRPr>
          </a:p>
          <a:p>
            <a:pPr algn="just"/>
            <a:endParaRPr lang="en-US" sz="4000" dirty="0" smtClean="0">
              <a:solidFill>
                <a:srgbClr val="FF0000"/>
              </a:solidFill>
              <a:latin typeface="Abadi MT Condensed Extra Bold"/>
              <a:cs typeface="Abadi MT Condensed Extra Bold"/>
            </a:endParaRPr>
          </a:p>
          <a:p>
            <a:pPr algn="just"/>
            <a:endParaRPr lang="en-US" sz="6000" dirty="0">
              <a:solidFill>
                <a:srgbClr val="FF0000"/>
              </a:solidFill>
              <a:latin typeface="Abadi MT Condensed Extra Bold"/>
              <a:cs typeface="Abadi MT Condensed Extra Bold"/>
            </a:endParaRPr>
          </a:p>
          <a:p>
            <a:pPr algn="ctr"/>
            <a:endParaRPr lang="en-US" sz="6000" dirty="0" smtClean="0">
              <a:solidFill>
                <a:srgbClr val="FF0000"/>
              </a:solidFill>
              <a:latin typeface="Abadi MT Condensed Extra Bold"/>
              <a:cs typeface="Abadi MT Condensed Extra Bold"/>
            </a:endParaRPr>
          </a:p>
        </p:txBody>
      </p:sp>
      <p:sp>
        <p:nvSpPr>
          <p:cNvPr id="3" name="Subtitle 2">
            <a:extLst>
              <a:ext uri="{FF2B5EF4-FFF2-40B4-BE49-F238E27FC236}">
                <a16:creationId xmlns="" xmlns:a16="http://schemas.microsoft.com/office/drawing/2014/main" id="{2E1DE4D8-D7A5-4643-AAF5-D7B43F484C1B}"/>
              </a:ext>
            </a:extLst>
          </p:cNvPr>
          <p:cNvSpPr txBox="1">
            <a:spLocks/>
          </p:cNvSpPr>
          <p:nvPr/>
        </p:nvSpPr>
        <p:spPr>
          <a:xfrm>
            <a:off x="1134793" y="1187293"/>
            <a:ext cx="9922412" cy="490103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4800" b="1" dirty="0">
              <a:solidFill>
                <a:srgbClr val="0070C0"/>
              </a:solidFill>
            </a:endParaRPr>
          </a:p>
        </p:txBody>
      </p:sp>
    </p:spTree>
    <p:extLst>
      <p:ext uri="{BB962C8B-B14F-4D97-AF65-F5344CB8AC3E}">
        <p14:creationId xmlns:p14="http://schemas.microsoft.com/office/powerpoint/2010/main" val="230886628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29AF8C"/>
      </a:accent1>
      <a:accent2>
        <a:srgbClr val="97BE49"/>
      </a:accent2>
      <a:accent3>
        <a:srgbClr val="3D9CCC"/>
      </a:accent3>
      <a:accent4>
        <a:srgbClr val="7C60C6"/>
      </a:accent4>
      <a:accent5>
        <a:srgbClr val="C9492C"/>
      </a:accent5>
      <a:accent6>
        <a:srgbClr val="D58C2E"/>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3E4F19A7-A959-40BB-972C-4880BAF8EB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1382</TotalTime>
  <Words>284</Words>
  <Application>Microsoft Macintosh PowerPoint</Application>
  <PresentationFormat>Custom</PresentationFormat>
  <Paragraphs>51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Aishath Hussain</cp:lastModifiedBy>
  <cp:revision>78</cp:revision>
  <dcterms:modified xsi:type="dcterms:W3CDTF">2020-06-26T18:15:39Z</dcterms:modified>
</cp:coreProperties>
</file>