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59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5D35A2F-6638-4B81-8D0A-51D88E0867A6}" type="datetimeFigureOut">
              <a:rPr lang="en-US">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6778118-BC06-4A01-8051-BD728A73EA8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84924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C0BAC2-9A15-4F41-9716-3D15D08A70BE}" type="datetimeFigureOut">
              <a:rPr lang="en-US">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8F6EFEB-E722-44B0-9F14-AB4244ED7B5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01721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7EF5D3-891E-4AE2-96CC-920199399A4D}" type="datetimeFigureOut">
              <a:rPr lang="en-US">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4434D22-659E-41EA-8C92-83F06D06BFB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20290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45D35A2F-6638-4B81-8D0A-51D88E0867A6}"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6778118-BC06-4A01-8051-BD728A73EA8B}"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C68B2D98-76E5-474C-9B6B-1ACFFDA09101}"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FE902D45-B701-4D53-9746-C3405D3729A2}"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00FA2255-2066-47DD-89EC-D67EB258178A}"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26AD354-D994-431A-A667-4BCD5FA9C91D}"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7414D4CB-1FA7-4CE0-A37C-1BFEB8671264}"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F0F026F-15F5-4CEB-9B5F-2399D9FD3E6C}"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6DD09C80-F8EF-4DE2-A9BC-E78B9E9C00E5}"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10E0AB5A-CA6C-44E1-8FA1-9C50FE2382A5}"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1F4FB29F-237A-4DA1-8D30-5FF5D5351F9C}"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1310BC59-58D3-4AF0-91F8-C0F093D00066}"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90E8645-CBF8-4629-B693-DB3463F18C0D}"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53D911E0-F349-4097-B00A-318CAD2D9226}"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56852063-67C5-414B-BC13-892B96A29B4B}"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C7D53F72-4618-466F-9084-153A74D5CAEA}" type="slidenum">
              <a:rPr lang="en-US" smtClean="0">
                <a:solidFill>
                  <a:prstClr val="black">
                    <a:tint val="75000"/>
                  </a:prstClr>
                </a:solidFill>
              </a:rPr>
              <a:pPr>
                <a:defRPr/>
              </a:pPr>
              <a:t>‹#›</a:t>
            </a:fld>
            <a:endParaRPr lang="en-US">
              <a:solidFill>
                <a:prstClr val="black">
                  <a:tint val="75000"/>
                </a:prstClr>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68B2D98-76E5-474C-9B6B-1ACFFDA09101}" type="datetimeFigureOut">
              <a:rPr lang="en-US">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E902D45-B701-4D53-9746-C3405D3729A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699648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a:defRPr/>
            </a:pPr>
            <a:fld id="{504AA18C-9615-439E-BDF5-49FFBA18F363}"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9" name="Slide Number Placeholder 8"/>
          <p:cNvSpPr>
            <a:spLocks noGrp="1"/>
          </p:cNvSpPr>
          <p:nvPr>
            <p:ph type="sldNum" sz="quarter" idx="11"/>
          </p:nvPr>
        </p:nvSpPr>
        <p:spPr/>
        <p:txBody>
          <a:bodyPr/>
          <a:lstStyle/>
          <a:p>
            <a:pPr>
              <a:defRPr/>
            </a:pPr>
            <a:fld id="{365003AF-218C-44EA-9C7A-9F30FD92E899}" type="slidenum">
              <a:rPr lang="en-US" smtClean="0">
                <a:solidFill>
                  <a:prstClr val="black">
                    <a:tint val="75000"/>
                  </a:prstClr>
                </a:solidFill>
              </a:rPr>
              <a:pPr>
                <a:defRPr/>
              </a:pPr>
              <a:t>‹#›</a:t>
            </a:fld>
            <a:endParaRPr lang="en-US">
              <a:solidFill>
                <a:prstClr val="black">
                  <a:tint val="75000"/>
                </a:prstClr>
              </a:solidFill>
            </a:endParaRPr>
          </a:p>
        </p:txBody>
      </p:sp>
      <p:sp>
        <p:nvSpPr>
          <p:cNvPr id="10" name="Footer Placeholder 9"/>
          <p:cNvSpPr>
            <a:spLocks noGrp="1"/>
          </p:cNvSpPr>
          <p:nvPr>
            <p:ph type="ftr" sz="quarter" idx="12"/>
          </p:nvPr>
        </p:nvSpPr>
        <p:spPr/>
        <p:txBody>
          <a:bodyPr/>
          <a:lstStyle/>
          <a:p>
            <a:pPr>
              <a:defRPr/>
            </a:pPr>
            <a:endParaRPr lang="en-US">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66C0BAC2-9A15-4F41-9716-3D15D08A70BE}"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8F6EFEB-E722-44B0-9F14-AB4244ED7B5A}"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507EF5D3-891E-4AE2-96CC-920199399A4D}" type="datetimeFigureOut">
              <a:rPr lang="en-US" smtClean="0">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A4434D22-659E-41EA-8C92-83F06D06BFB9}"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0FA2255-2066-47DD-89EC-D67EB258178A}" type="datetimeFigureOut">
              <a:rPr lang="en-US">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26AD354-D994-431A-A667-4BCD5FA9C91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8976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414D4CB-1FA7-4CE0-A37C-1BFEB8671264}" type="datetimeFigureOut">
              <a:rPr lang="en-US">
                <a:solidFill>
                  <a:prstClr val="black">
                    <a:tint val="75000"/>
                  </a:prstClr>
                </a:solidFill>
              </a:rPr>
              <a:pPr>
                <a:defRPr/>
              </a:pPr>
              <a:t>04/07/20</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F0F026F-15F5-4CEB-9B5F-2399D9FD3E6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11631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DD09C80-F8EF-4DE2-A9BC-E78B9E9C00E5}" type="datetimeFigureOut">
              <a:rPr lang="en-US">
                <a:solidFill>
                  <a:prstClr val="black">
                    <a:tint val="75000"/>
                  </a:prstClr>
                </a:solidFill>
              </a:rPr>
              <a:pPr>
                <a:defRPr/>
              </a:pPr>
              <a:t>04/07/20</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10E0AB5A-CA6C-44E1-8FA1-9C50FE2382A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66569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F4FB29F-237A-4DA1-8D30-5FF5D5351F9C}" type="datetimeFigureOut">
              <a:rPr lang="en-US">
                <a:solidFill>
                  <a:prstClr val="black">
                    <a:tint val="75000"/>
                  </a:prstClr>
                </a:solidFill>
              </a:rPr>
              <a:pPr>
                <a:defRPr/>
              </a:pPr>
              <a:t>04/07/20</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1310BC59-58D3-4AF0-91F8-C0F093D0006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06658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90E8645-CBF8-4629-B693-DB3463F18C0D}" type="datetimeFigureOut">
              <a:rPr lang="en-US">
                <a:solidFill>
                  <a:prstClr val="black">
                    <a:tint val="75000"/>
                  </a:prstClr>
                </a:solidFill>
              </a:rPr>
              <a:pPr>
                <a:defRPr/>
              </a:pPr>
              <a:t>04/07/20</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3D911E0-F349-4097-B00A-318CAD2D922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63778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6852063-67C5-414B-BC13-892B96A29B4B}" type="datetimeFigureOut">
              <a:rPr lang="en-US">
                <a:solidFill>
                  <a:prstClr val="black">
                    <a:tint val="75000"/>
                  </a:prstClr>
                </a:solidFill>
              </a:rPr>
              <a:pPr>
                <a:defRPr/>
              </a:pPr>
              <a:t>04/07/20</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7D53F72-4618-466F-9084-153A74D5CAE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36681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04AA18C-9615-439E-BDF5-49FFBA18F363}" type="datetimeFigureOut">
              <a:rPr lang="en-US">
                <a:solidFill>
                  <a:prstClr val="black">
                    <a:tint val="75000"/>
                  </a:prstClr>
                </a:solidFill>
              </a:rPr>
              <a:pPr>
                <a:defRPr/>
              </a:pPr>
              <a:t>04/07/20</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365003AF-218C-44EA-9C7A-9F30FD92E89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388960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24BE476-922A-4651-9ABB-0650120912D4}" type="datetimeFigureOut">
              <a:rPr lang="en-US">
                <a:solidFill>
                  <a:prstClr val="black">
                    <a:tint val="75000"/>
                  </a:prstClr>
                </a:solidFill>
              </a:rPr>
              <a:pPr>
                <a:defRPr/>
              </a:pPr>
              <a:t>04/07/20</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3F55CE1-282F-4AB2-AFFF-54D415C1548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863189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B3F55CE1-282F-4AB2-AFFF-54D415C15486}" type="slidenum">
              <a:rPr lang="en-US" smtClean="0">
                <a:solidFill>
                  <a:prstClr val="black">
                    <a:tint val="75000"/>
                  </a:prstClr>
                </a:solidFill>
              </a:rPr>
              <a:pPr>
                <a:defRPr/>
              </a:pPr>
              <a:t>‹#›</a:t>
            </a:fld>
            <a:endParaRPr lang="en-US">
              <a:solidFill>
                <a:prstClr val="black">
                  <a:tint val="75000"/>
                </a:prstClr>
              </a:solidFill>
            </a:endParaRP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en-US">
              <a:solidFill>
                <a:prstClr val="black">
                  <a:tint val="75000"/>
                </a:prstClr>
              </a:solidFill>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fld id="{624BE476-922A-4651-9ABB-0650120912D4}" type="datetimeFigureOut">
              <a:rPr lang="en-US" smtClean="0">
                <a:solidFill>
                  <a:prstClr val="black">
                    <a:tint val="75000"/>
                  </a:prstClr>
                </a:solidFill>
              </a:rPr>
              <a:pPr>
                <a:defRPr/>
              </a:pPr>
              <a:t>04/07/20</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economicsonline.co.uk/Business_economics/Barriers_to_entry.html" TargetMode="External"/><Relationship Id="rId3" Type="http://schemas.openxmlformats.org/officeDocument/2006/relationships/hyperlink" Target="http://economicsonline.co.uk/Business_economics/Efficiency.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economicsonline.co.uk/Business_economics/Competition_and_market_structures.html" TargetMode="External"/><Relationship Id="rId3" Type="http://schemas.openxmlformats.org/officeDocument/2006/relationships/hyperlink" Target="http://economicsonline.co.uk/Business_economics/Oligopoly.html%23stic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conomicsonline.co.uk/Business_economics/Monopoly.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b="1" smtClean="0"/>
              <a:t>Pricing strategies of oligopolies</a:t>
            </a:r>
            <a:endParaRPr lang="en-US" smtClean="0"/>
          </a:p>
        </p:txBody>
      </p:sp>
      <p:sp>
        <p:nvSpPr>
          <p:cNvPr id="3" name="Content Placeholder 2"/>
          <p:cNvSpPr>
            <a:spLocks noGrp="1"/>
          </p:cNvSpPr>
          <p:nvPr>
            <p:ph idx="1"/>
          </p:nvPr>
        </p:nvSpPr>
        <p:spPr/>
        <p:txBody>
          <a:bodyPr/>
          <a:lstStyle/>
          <a:p>
            <a:pPr>
              <a:defRPr/>
            </a:pPr>
            <a:r>
              <a:rPr lang="en-US" dirty="0" smtClean="0"/>
              <a:t> </a:t>
            </a:r>
            <a:r>
              <a:rPr lang="en-US" dirty="0" err="1" smtClean="0"/>
              <a:t>Oligopolists</a:t>
            </a:r>
            <a:r>
              <a:rPr lang="en-US" dirty="0" smtClean="0"/>
              <a:t> </a:t>
            </a:r>
            <a:r>
              <a:rPr lang="en-US" dirty="0"/>
              <a:t>may use </a:t>
            </a:r>
            <a:r>
              <a:rPr lang="en-US" b="1" dirty="0"/>
              <a:t>predatory pricing </a:t>
            </a:r>
            <a:r>
              <a:rPr lang="en-US" dirty="0"/>
              <a:t>to force rivals out of the market. This means keeping price artificially low, and often below the full cost of production.</a:t>
            </a:r>
          </a:p>
          <a:p>
            <a:pPr>
              <a:defRPr/>
            </a:pPr>
            <a:r>
              <a:rPr lang="en-US" dirty="0"/>
              <a:t>They may also operate a </a:t>
            </a:r>
            <a:r>
              <a:rPr lang="en-US" b="1" i="1" dirty="0"/>
              <a:t>limit-pricing</a:t>
            </a:r>
            <a:r>
              <a:rPr lang="en-US" dirty="0"/>
              <a:t> strategy to deter entrants, which is also called </a:t>
            </a:r>
            <a:r>
              <a:rPr lang="en-US" i="1" dirty="0"/>
              <a:t>entry forestalling price</a:t>
            </a:r>
            <a:r>
              <a:rPr lang="en-US" dirty="0"/>
              <a:t>.</a:t>
            </a:r>
          </a:p>
          <a:p>
            <a:pPr>
              <a:defRPr/>
            </a:pPr>
            <a:r>
              <a:rPr lang="en-US" dirty="0" err="1"/>
              <a:t>Oligopolists</a:t>
            </a:r>
            <a:r>
              <a:rPr lang="en-US" dirty="0"/>
              <a:t> may </a:t>
            </a:r>
            <a:r>
              <a:rPr lang="en-US" i="1" dirty="0"/>
              <a:t>collude</a:t>
            </a:r>
            <a:r>
              <a:rPr lang="en-US" dirty="0"/>
              <a:t> with rivals and raise price together, but this may attract new entrants.</a:t>
            </a:r>
          </a:p>
          <a:p>
            <a:pPr marL="0" indent="0">
              <a:buFont typeface="Arial" charset="0"/>
              <a:buNone/>
              <a:defRPr/>
            </a:pPr>
            <a:endParaRPr lang="en-US" dirty="0"/>
          </a:p>
          <a:p>
            <a:pPr>
              <a:defRPr/>
            </a:pPr>
            <a:endParaRPr lang="en-US" dirty="0"/>
          </a:p>
        </p:txBody>
      </p:sp>
    </p:spTree>
    <p:extLst>
      <p:ext uri="{BB962C8B-B14F-4D97-AF65-F5344CB8AC3E}">
        <p14:creationId xmlns:p14="http://schemas.microsoft.com/office/powerpoint/2010/main" val="23215574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Robin and Tom are placed in separate rooms and cannot communicate with each other. The police officer tries to get them to confess to the serious crime by offering them some options, with possible pay-offs.</a:t>
            </a:r>
          </a:p>
          <a:p>
            <a:r>
              <a:rPr lang="en-US" sz="2400" b="1" dirty="0" smtClean="0"/>
              <a:t>The options</a:t>
            </a:r>
          </a:p>
          <a:p>
            <a:r>
              <a:rPr lang="en-US" sz="2400" dirty="0" smtClean="0"/>
              <a:t>Each is told that if they both confess to the serious crime they will receive a sentence of 3 years. However, each is also told that if he confesses and his partner does not, then he will get a light sentence of 1 year, and his partner will get 10 years. They know that if they both deny the serious offence they are certain to be found guilty of the lesser offence, and will get a 2 year sentence.</a:t>
            </a:r>
          </a:p>
          <a:p>
            <a:endParaRPr lang="en-US" sz="2400" dirty="0"/>
          </a:p>
        </p:txBody>
      </p:sp>
    </p:spTree>
    <p:extLst>
      <p:ext uri="{BB962C8B-B14F-4D97-AF65-F5344CB8AC3E}">
        <p14:creationId xmlns:p14="http://schemas.microsoft.com/office/powerpoint/2010/main" val="64361267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pay-off matrix </a:t>
            </a:r>
            <a:r>
              <a:rPr lang="en-US" dirty="0"/>
              <a:t/>
            </a:r>
            <a:br>
              <a:rPr lang="en-US" dirty="0"/>
            </a:b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0" y="838200"/>
            <a:ext cx="5654193" cy="517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813922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t>The dilemma is that their own 'pay-off' is wholly dependent on the </a:t>
            </a:r>
            <a:r>
              <a:rPr lang="en-US" sz="2800" dirty="0" err="1"/>
              <a:t>behaviour</a:t>
            </a:r>
            <a:r>
              <a:rPr lang="en-US" sz="2800" dirty="0"/>
              <a:t> of the other prisoner. </a:t>
            </a:r>
            <a:endParaRPr lang="en-US" sz="2800" dirty="0" smtClean="0"/>
          </a:p>
          <a:p>
            <a:r>
              <a:rPr lang="en-US" sz="2800" dirty="0" smtClean="0"/>
              <a:t>To </a:t>
            </a:r>
            <a:r>
              <a:rPr lang="en-US" sz="2800" dirty="0"/>
              <a:t>avoid the worse-case scenario (10 years), the safest option is to confess and get 3 years. </a:t>
            </a:r>
            <a:endParaRPr lang="en-US" sz="2800" dirty="0" smtClean="0"/>
          </a:p>
          <a:p>
            <a:r>
              <a:rPr lang="en-US" sz="2800" dirty="0" smtClean="0"/>
              <a:t>If </a:t>
            </a:r>
            <a:r>
              <a:rPr lang="en-US" sz="2800" dirty="0"/>
              <a:t>collusion is possible they can both agree to deny (and get 2 years), but there is a very strong incentive to cheat because, if one denies and the other confesses, the best outcome of all is possible - that is 1 year. </a:t>
            </a:r>
            <a:endParaRPr lang="en-US" sz="2800" dirty="0" smtClean="0"/>
          </a:p>
          <a:p>
            <a:r>
              <a:rPr lang="en-US" sz="2800" dirty="0" smtClean="0"/>
              <a:t>Fearing </a:t>
            </a:r>
            <a:r>
              <a:rPr lang="en-US" sz="2800" dirty="0"/>
              <a:t>that the other may cheat, the safest option is to confess.</a:t>
            </a:r>
          </a:p>
          <a:p>
            <a:endParaRPr lang="en-US" dirty="0"/>
          </a:p>
        </p:txBody>
      </p:sp>
    </p:spTree>
    <p:extLst>
      <p:ext uri="{BB962C8B-B14F-4D97-AF65-F5344CB8AC3E}">
        <p14:creationId xmlns:p14="http://schemas.microsoft.com/office/powerpoint/2010/main" val="350207358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a:t>Types of strategy</a:t>
            </a:r>
            <a:r>
              <a:rPr lang="en-US" dirty="0"/>
              <a:t/>
            </a:r>
            <a:br>
              <a:rPr lang="en-US" dirty="0"/>
            </a:br>
            <a:endParaRPr lang="en-US" dirty="0"/>
          </a:p>
        </p:txBody>
      </p:sp>
      <p:sp>
        <p:nvSpPr>
          <p:cNvPr id="3" name="Content Placeholder 2"/>
          <p:cNvSpPr>
            <a:spLocks noGrp="1"/>
          </p:cNvSpPr>
          <p:nvPr>
            <p:ph idx="1"/>
          </p:nvPr>
        </p:nvSpPr>
        <p:spPr>
          <a:xfrm>
            <a:off x="457200" y="838200"/>
            <a:ext cx="8229600" cy="5287963"/>
          </a:xfrm>
        </p:spPr>
        <p:txBody>
          <a:bodyPr/>
          <a:lstStyle/>
          <a:p>
            <a:r>
              <a:rPr lang="en-US" sz="1800" b="1" dirty="0" err="1" smtClean="0"/>
              <a:t>Maximax</a:t>
            </a:r>
            <a:r>
              <a:rPr lang="en-US" sz="1800" dirty="0" smtClean="0"/>
              <a:t>: A</a:t>
            </a:r>
            <a:r>
              <a:rPr lang="en-US" sz="1800" dirty="0"/>
              <a:t> </a:t>
            </a:r>
            <a:r>
              <a:rPr lang="en-US" sz="1800" i="1" dirty="0" err="1"/>
              <a:t>maximax</a:t>
            </a:r>
            <a:r>
              <a:rPr lang="en-US" sz="1800" dirty="0"/>
              <a:t> strategy is one where the player attempts to earn the maximum possible benefit available. This means they will prefer the alternative which includes the chance of achieving the best possible outcome – even if a highly </a:t>
            </a:r>
            <a:r>
              <a:rPr lang="en-US" sz="1800" dirty="0" err="1"/>
              <a:t>unfavourable</a:t>
            </a:r>
            <a:r>
              <a:rPr lang="en-US" sz="1800" dirty="0"/>
              <a:t> outcome is possible.</a:t>
            </a:r>
          </a:p>
          <a:p>
            <a:r>
              <a:rPr lang="en-US" sz="1800" dirty="0"/>
              <a:t>This strategy, often referred to as the </a:t>
            </a:r>
            <a:r>
              <a:rPr lang="en-US" sz="1800" i="1" dirty="0"/>
              <a:t>best of the best</a:t>
            </a:r>
            <a:r>
              <a:rPr lang="en-US" sz="1800" dirty="0"/>
              <a:t> is often seen as ‘naive’ and overly optimistic strategy, in that it assumes a highly </a:t>
            </a:r>
            <a:r>
              <a:rPr lang="en-US" sz="1800" dirty="0" err="1"/>
              <a:t>favourable</a:t>
            </a:r>
            <a:r>
              <a:rPr lang="en-US" sz="1800" dirty="0"/>
              <a:t> environment for decision making.</a:t>
            </a:r>
          </a:p>
          <a:p>
            <a:r>
              <a:rPr lang="en-US" sz="1800" dirty="0"/>
              <a:t>The best pay-off for Robin from </a:t>
            </a:r>
            <a:r>
              <a:rPr lang="en-US" sz="1800" i="1" dirty="0"/>
              <a:t>confessing</a:t>
            </a:r>
            <a:r>
              <a:rPr lang="en-US" sz="1800" dirty="0"/>
              <a:t> is 1 year (with Tom denying), and the best pay-off from </a:t>
            </a:r>
            <a:r>
              <a:rPr lang="en-US" sz="1800" i="1" dirty="0"/>
              <a:t>denying</a:t>
            </a:r>
            <a:r>
              <a:rPr lang="en-US" sz="1800" dirty="0"/>
              <a:t> is 2 years (with Tom denying) - so the </a:t>
            </a:r>
            <a:r>
              <a:rPr lang="en-US" sz="1800" b="1" dirty="0"/>
              <a:t>best of the best</a:t>
            </a:r>
            <a:r>
              <a:rPr lang="en-US" sz="1800" dirty="0"/>
              <a:t> is to confess (I year).</a:t>
            </a:r>
          </a:p>
          <a:p>
            <a:r>
              <a:rPr lang="en-US" sz="1800" b="1" dirty="0" err="1" smtClean="0"/>
              <a:t>Maximin</a:t>
            </a:r>
            <a:r>
              <a:rPr lang="en-US" sz="1800" dirty="0" smtClean="0"/>
              <a:t>: A</a:t>
            </a:r>
            <a:r>
              <a:rPr lang="en-US" sz="1800" dirty="0"/>
              <a:t> </a:t>
            </a:r>
            <a:r>
              <a:rPr lang="en-US" sz="1800" i="1" dirty="0" err="1"/>
              <a:t>maximin</a:t>
            </a:r>
            <a:r>
              <a:rPr lang="en-US" sz="1800" dirty="0"/>
              <a:t> strategy is where a player chooses the </a:t>
            </a:r>
            <a:r>
              <a:rPr lang="en-US" sz="1800" i="1" dirty="0"/>
              <a:t>best of the worst</a:t>
            </a:r>
            <a:r>
              <a:rPr lang="en-US" sz="1800" dirty="0"/>
              <a:t> pay-off. This is commonly chosen when a player cannot rely on the other party to keep any agreement that has been made - for example, to deny. In the Prisoner's Dilemma, the worst pay-off to Robin from confessing is to get 3 years (with Tom confessing), and the worst pay-off from denying is 10 years (with Tom confessing) - therefore the </a:t>
            </a:r>
            <a:r>
              <a:rPr lang="en-US" sz="1800" b="1" dirty="0"/>
              <a:t>best of the worst</a:t>
            </a:r>
            <a:r>
              <a:rPr lang="en-US" sz="1800" dirty="0"/>
              <a:t> is to confess.</a:t>
            </a:r>
          </a:p>
          <a:p>
            <a:r>
              <a:rPr lang="en-US" sz="1800" dirty="0"/>
              <a:t>In this case, both the </a:t>
            </a:r>
            <a:r>
              <a:rPr lang="en-US" sz="1800" dirty="0" err="1"/>
              <a:t>maximin</a:t>
            </a:r>
            <a:r>
              <a:rPr lang="en-US" sz="1800" dirty="0"/>
              <a:t> and </a:t>
            </a:r>
            <a:r>
              <a:rPr lang="en-US" sz="1800" dirty="0" err="1"/>
              <a:t>maximax</a:t>
            </a:r>
            <a:r>
              <a:rPr lang="en-US" sz="1800" dirty="0"/>
              <a:t> strategies would be to confess. When this occurs, it is said to be the dominant strategy.</a:t>
            </a:r>
          </a:p>
          <a:p>
            <a:r>
              <a:rPr lang="en-US" sz="1800" b="1" dirty="0" smtClean="0"/>
              <a:t> </a:t>
            </a:r>
            <a:endParaRPr lang="en-US" sz="4000" dirty="0"/>
          </a:p>
        </p:txBody>
      </p:sp>
    </p:spTree>
    <p:extLst>
      <p:ext uri="{BB962C8B-B14F-4D97-AF65-F5344CB8AC3E}">
        <p14:creationId xmlns:p14="http://schemas.microsoft.com/office/powerpoint/2010/main" val="90219700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Dominant strategy</a:t>
            </a:r>
            <a:r>
              <a:rPr lang="en-US" dirty="0" smtClean="0"/>
              <a:t>: A dominant strategy is the best outcome irrespective of what the other player chooses, in this case it is for each player to confess - both the optimistic </a:t>
            </a:r>
            <a:r>
              <a:rPr lang="en-US" dirty="0" err="1" smtClean="0"/>
              <a:t>maximax</a:t>
            </a:r>
            <a:r>
              <a:rPr lang="en-US" dirty="0" smtClean="0"/>
              <a:t> and pessimistic </a:t>
            </a:r>
            <a:r>
              <a:rPr lang="en-US" dirty="0" err="1" smtClean="0"/>
              <a:t>maximin</a:t>
            </a:r>
            <a:r>
              <a:rPr lang="en-US" dirty="0" smtClean="0"/>
              <a:t> lead to the same decision being taken.</a:t>
            </a:r>
          </a:p>
          <a:p>
            <a:endParaRPr lang="en-US" dirty="0" smtClean="0"/>
          </a:p>
          <a:p>
            <a:endParaRPr lang="en-US" dirty="0"/>
          </a:p>
        </p:txBody>
      </p:sp>
    </p:spTree>
    <p:extLst>
      <p:ext uri="{BB962C8B-B14F-4D97-AF65-F5344CB8AC3E}">
        <p14:creationId xmlns:p14="http://schemas.microsoft.com/office/powerpoint/2010/main" val="238243227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pricing strategies</a:t>
            </a:r>
            <a:endParaRPr lang="en-US" dirty="0"/>
          </a:p>
        </p:txBody>
      </p:sp>
      <p:sp>
        <p:nvSpPr>
          <p:cNvPr id="3" name="Content Placeholder 2"/>
          <p:cNvSpPr>
            <a:spLocks noGrp="1"/>
          </p:cNvSpPr>
          <p:nvPr>
            <p:ph idx="1"/>
          </p:nvPr>
        </p:nvSpPr>
        <p:spPr/>
        <p:txBody>
          <a:bodyPr/>
          <a:lstStyle/>
          <a:p>
            <a:r>
              <a:rPr lang="en-US" sz="2400" b="1" dirty="0"/>
              <a:t>Advertising. </a:t>
            </a:r>
            <a:r>
              <a:rPr lang="en-US" sz="2400" dirty="0"/>
              <a:t>This creates product differentiation and brand loyalty. Advertising can also be used as a barrier to entry. </a:t>
            </a:r>
          </a:p>
          <a:p>
            <a:r>
              <a:rPr lang="en-US" sz="2400" b="1" dirty="0"/>
              <a:t>Product Development. </a:t>
            </a:r>
            <a:r>
              <a:rPr lang="en-US" sz="2400" dirty="0"/>
              <a:t>This could be an effort to improve the quality of the product such as mobile phones with more features. </a:t>
            </a:r>
          </a:p>
          <a:p>
            <a:r>
              <a:rPr lang="en-US" sz="2400" b="1" dirty="0"/>
              <a:t>Loyalty cards. </a:t>
            </a:r>
            <a:r>
              <a:rPr lang="en-US" sz="2400" dirty="0"/>
              <a:t>A reason for customers to come back. </a:t>
            </a:r>
          </a:p>
          <a:p>
            <a:r>
              <a:rPr lang="en-US" sz="2400" b="1" dirty="0"/>
              <a:t>Quality of service</a:t>
            </a:r>
            <a:r>
              <a:rPr lang="en-US" sz="2400" dirty="0"/>
              <a:t>. Increasing loyalty through better quality. </a:t>
            </a:r>
          </a:p>
          <a:p>
            <a:r>
              <a:rPr lang="en-US" sz="2400" b="1" dirty="0"/>
              <a:t>Location. </a:t>
            </a:r>
            <a:r>
              <a:rPr lang="en-US" sz="2400" dirty="0"/>
              <a:t>Better location for firms can let the firm have a competitive </a:t>
            </a:r>
            <a:r>
              <a:rPr lang="en-US" sz="2400"/>
              <a:t>advantage </a:t>
            </a:r>
            <a:r>
              <a:rPr lang="en-US" sz="2400" smtClean="0"/>
              <a:t>over </a:t>
            </a:r>
            <a:r>
              <a:rPr lang="en-US" sz="2400" dirty="0"/>
              <a:t>rivals. </a:t>
            </a:r>
          </a:p>
          <a:p>
            <a:endParaRPr lang="en-US" dirty="0"/>
          </a:p>
        </p:txBody>
      </p:sp>
    </p:spTree>
    <p:extLst>
      <p:ext uri="{BB962C8B-B14F-4D97-AF65-F5344CB8AC3E}">
        <p14:creationId xmlns:p14="http://schemas.microsoft.com/office/powerpoint/2010/main" val="3451654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endParaRPr lang="en-US" smtClean="0"/>
          </a:p>
        </p:txBody>
      </p:sp>
      <p:sp>
        <p:nvSpPr>
          <p:cNvPr id="60419" name="Content Placeholder 2"/>
          <p:cNvSpPr>
            <a:spLocks noGrp="1"/>
          </p:cNvSpPr>
          <p:nvPr>
            <p:ph idx="1"/>
          </p:nvPr>
        </p:nvSpPr>
        <p:spPr/>
        <p:txBody>
          <a:bodyPr/>
          <a:lstStyle/>
          <a:p>
            <a:r>
              <a:rPr lang="en-US" sz="2400" b="1" i="1" smtClean="0"/>
              <a:t>Cost-plus pricing</a:t>
            </a:r>
            <a:r>
              <a:rPr lang="en-US" sz="2400" i="1" smtClean="0"/>
              <a:t> </a:t>
            </a:r>
            <a:r>
              <a:rPr lang="en-US" sz="2400" smtClean="0"/>
              <a:t>is a straightforward pricing method, where a firm sets a price by calculating average production costs and then adding a fixed </a:t>
            </a:r>
            <a:r>
              <a:rPr lang="en-US" sz="2400" i="1" smtClean="0"/>
              <a:t>mark-up</a:t>
            </a:r>
            <a:r>
              <a:rPr lang="en-US" sz="2400" smtClean="0"/>
              <a:t> to achieve a desired profit level. Cost-plus pricing is also called </a:t>
            </a:r>
            <a:r>
              <a:rPr lang="en-US" sz="2400" i="1" smtClean="0"/>
              <a:t>rule of thumb</a:t>
            </a:r>
            <a:r>
              <a:rPr lang="en-US" sz="2400" smtClean="0"/>
              <a:t> pricing.</a:t>
            </a:r>
          </a:p>
          <a:p>
            <a:r>
              <a:rPr lang="en-US" sz="2400" smtClean="0"/>
              <a:t>There are different versions of cost-plus pricing, including </a:t>
            </a:r>
            <a:r>
              <a:rPr lang="en-US" sz="2400" i="1" smtClean="0"/>
              <a:t>full cost pricing</a:t>
            </a:r>
            <a:r>
              <a:rPr lang="en-US" sz="2400" smtClean="0"/>
              <a:t>, where all costs - that is, fixed and variable costs - are calculated, plus a mark up for profits, and </a:t>
            </a:r>
            <a:r>
              <a:rPr lang="en-US" sz="2400" i="1" smtClean="0"/>
              <a:t>contribution pricing</a:t>
            </a:r>
            <a:r>
              <a:rPr lang="en-US" sz="2400" smtClean="0"/>
              <a:t>, where only variable costs are calculated with precision and the mark-up is a contribution to both fixed costs and profits.</a:t>
            </a:r>
          </a:p>
          <a:p>
            <a:endParaRPr lang="en-US" sz="1400" smtClean="0"/>
          </a:p>
        </p:txBody>
      </p:sp>
    </p:spTree>
    <p:extLst>
      <p:ext uri="{BB962C8B-B14F-4D97-AF65-F5344CB8AC3E}">
        <p14:creationId xmlns:p14="http://schemas.microsoft.com/office/powerpoint/2010/main" val="156287526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endParaRPr lang="en-US" smtClean="0"/>
          </a:p>
        </p:txBody>
      </p:sp>
      <p:pic>
        <p:nvPicPr>
          <p:cNvPr id="61443" name="Picture 2" descr="C:\Users\idhrees.VC\Desktop\Cost-plus.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5628" b="15628"/>
          <a:stretch>
            <a:fillRect/>
          </a:stretch>
        </p:blipFill>
        <p:spPr>
          <a:noFill/>
        </p:spPr>
      </p:pic>
    </p:spTree>
    <p:extLst>
      <p:ext uri="{BB962C8B-B14F-4D97-AF65-F5344CB8AC3E}">
        <p14:creationId xmlns:p14="http://schemas.microsoft.com/office/powerpoint/2010/main" val="17566940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b="1" smtClean="0"/>
              <a:t>Evaluation of oligopolies</a:t>
            </a:r>
            <a:endParaRPr lang="en-US" smtClean="0"/>
          </a:p>
        </p:txBody>
      </p:sp>
      <p:sp>
        <p:nvSpPr>
          <p:cNvPr id="62467" name="Content Placeholder 2"/>
          <p:cNvSpPr>
            <a:spLocks noGrp="1"/>
          </p:cNvSpPr>
          <p:nvPr>
            <p:ph idx="1"/>
          </p:nvPr>
        </p:nvSpPr>
        <p:spPr/>
        <p:txBody>
          <a:bodyPr/>
          <a:lstStyle/>
          <a:p>
            <a:r>
              <a:rPr lang="en-US" sz="2800" smtClean="0"/>
              <a:t>Oligopolies can be criticised on a number of obvious grounds, including:</a:t>
            </a:r>
          </a:p>
          <a:p>
            <a:r>
              <a:rPr lang="en-US" sz="2800" smtClean="0"/>
              <a:t>High concentration reduces consumer choice.</a:t>
            </a:r>
          </a:p>
          <a:p>
            <a:r>
              <a:rPr lang="en-US" sz="2800" smtClean="0"/>
              <a:t>Cartel-like behaviour reduces competition and can lead to higher prices and reduced output.</a:t>
            </a:r>
          </a:p>
          <a:p>
            <a:r>
              <a:rPr lang="en-US" sz="2800" smtClean="0"/>
              <a:t>Firms can be prevented from entering a market because of deliberate </a:t>
            </a:r>
            <a:r>
              <a:rPr lang="en-US" sz="2800" b="1" smtClean="0">
                <a:hlinkClick r:id="rId2"/>
              </a:rPr>
              <a:t>barriers to entry</a:t>
            </a:r>
            <a:r>
              <a:rPr lang="en-US" sz="2800" smtClean="0"/>
              <a:t>.</a:t>
            </a:r>
          </a:p>
          <a:p>
            <a:r>
              <a:rPr lang="en-US" sz="2800" smtClean="0"/>
              <a:t>There is a potential loss of economic welfare.</a:t>
            </a:r>
          </a:p>
          <a:p>
            <a:r>
              <a:rPr lang="en-US" sz="2800" smtClean="0"/>
              <a:t>Oligopolists may be allocatively and productively </a:t>
            </a:r>
            <a:r>
              <a:rPr lang="en-US" sz="2800" b="1" smtClean="0">
                <a:hlinkClick r:id="rId3"/>
              </a:rPr>
              <a:t>inefficient</a:t>
            </a:r>
            <a:r>
              <a:rPr lang="en-US" smtClean="0"/>
              <a:t>.</a:t>
            </a:r>
          </a:p>
          <a:p>
            <a:endParaRPr lang="en-US" smtClean="0"/>
          </a:p>
        </p:txBody>
      </p:sp>
    </p:spTree>
    <p:extLst>
      <p:ext uri="{BB962C8B-B14F-4D97-AF65-F5344CB8AC3E}">
        <p14:creationId xmlns:p14="http://schemas.microsoft.com/office/powerpoint/2010/main" val="204726705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smtClean="0"/>
              <a:t>oligopolies may provide the following benefits</a:t>
            </a:r>
          </a:p>
        </p:txBody>
      </p:sp>
      <p:sp>
        <p:nvSpPr>
          <p:cNvPr id="63491" name="Content Placeholder 2"/>
          <p:cNvSpPr>
            <a:spLocks noGrp="1"/>
          </p:cNvSpPr>
          <p:nvPr>
            <p:ph idx="1"/>
          </p:nvPr>
        </p:nvSpPr>
        <p:spPr>
          <a:xfrm>
            <a:off x="457200" y="1447800"/>
            <a:ext cx="8229600" cy="4678363"/>
          </a:xfrm>
        </p:spPr>
        <p:txBody>
          <a:bodyPr>
            <a:normAutofit lnSpcReduction="10000"/>
          </a:bodyPr>
          <a:lstStyle/>
          <a:p>
            <a:r>
              <a:rPr lang="en-US" sz="2400" smtClean="0"/>
              <a:t>Oligopolies may adopt a highly competitive strategy, in which case they can generate similar benefits to more competitive </a:t>
            </a:r>
            <a:r>
              <a:rPr lang="en-US" sz="2400" b="1" smtClean="0">
                <a:hlinkClick r:id="rId2"/>
              </a:rPr>
              <a:t>market structures</a:t>
            </a:r>
            <a:r>
              <a:rPr lang="en-US" sz="2400" smtClean="0"/>
              <a:t>, such as lower prices. Even though there are a few firms, making the market uncompetitive, their behaviour may be highly competitive.</a:t>
            </a:r>
          </a:p>
          <a:p>
            <a:r>
              <a:rPr lang="en-US" sz="2400" smtClean="0"/>
              <a:t>Oligopolists may be dynamically efficient in terms of innovation and new product and process development. The super-normal profits they generate may be used to innovate, in which case the consumer may gain.</a:t>
            </a:r>
          </a:p>
          <a:p>
            <a:r>
              <a:rPr lang="en-US" sz="2400" b="1" smtClean="0">
                <a:hlinkClick r:id="rId3"/>
              </a:rPr>
              <a:t>Price stability</a:t>
            </a:r>
            <a:r>
              <a:rPr lang="en-US" sz="2400" smtClean="0"/>
              <a:t> may bring advantages to consumers and the macro-economy because it helps consumers plan ahead and stabilises their expenditure, which may help stabilise the trade cycle.</a:t>
            </a:r>
          </a:p>
          <a:p>
            <a:endParaRPr lang="en-US" sz="2400" smtClean="0"/>
          </a:p>
        </p:txBody>
      </p:sp>
    </p:spTree>
    <p:extLst>
      <p:ext uri="{BB962C8B-B14F-4D97-AF65-F5344CB8AC3E}">
        <p14:creationId xmlns:p14="http://schemas.microsoft.com/office/powerpoint/2010/main" val="58777100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r>
              <a:rPr lang="en-US" b="1" smtClean="0"/>
              <a:t>Collusive oligopolies</a:t>
            </a:r>
            <a:endParaRPr lang="en-US" smtClean="0"/>
          </a:p>
        </p:txBody>
      </p:sp>
      <p:sp>
        <p:nvSpPr>
          <p:cNvPr id="72707" name="Content Placeholder 2"/>
          <p:cNvSpPr>
            <a:spLocks noGrp="1"/>
          </p:cNvSpPr>
          <p:nvPr>
            <p:ph idx="1"/>
          </p:nvPr>
        </p:nvSpPr>
        <p:spPr/>
        <p:txBody>
          <a:bodyPr/>
          <a:lstStyle/>
          <a:p>
            <a:r>
              <a:rPr lang="en-US" smtClean="0"/>
              <a:t>Another key feature of oligopolistic markets is that firms may attempt to collude, rather than compete. </a:t>
            </a:r>
          </a:p>
          <a:p>
            <a:r>
              <a:rPr lang="en-US" smtClean="0"/>
              <a:t>If colluding, participants act like a </a:t>
            </a:r>
            <a:r>
              <a:rPr lang="en-US" b="1" smtClean="0">
                <a:hlinkClick r:id="rId2"/>
              </a:rPr>
              <a:t>monopoly</a:t>
            </a:r>
            <a:r>
              <a:rPr lang="en-US" smtClean="0"/>
              <a:t> and can enjoy the benefits of higher profits over the long term.</a:t>
            </a:r>
          </a:p>
        </p:txBody>
      </p:sp>
    </p:spTree>
    <p:extLst>
      <p:ext uri="{BB962C8B-B14F-4D97-AF65-F5344CB8AC3E}">
        <p14:creationId xmlns:p14="http://schemas.microsoft.com/office/powerpoint/2010/main" val="413903766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r>
              <a:rPr lang="en-US" b="1" smtClean="0"/>
              <a:t>Types of collusion</a:t>
            </a:r>
            <a:endParaRPr lang="en-US" smtClean="0"/>
          </a:p>
        </p:txBody>
      </p:sp>
      <p:sp>
        <p:nvSpPr>
          <p:cNvPr id="73731" name="Content Placeholder 2"/>
          <p:cNvSpPr>
            <a:spLocks noGrp="1"/>
          </p:cNvSpPr>
          <p:nvPr>
            <p:ph idx="1"/>
          </p:nvPr>
        </p:nvSpPr>
        <p:spPr/>
        <p:txBody>
          <a:bodyPr/>
          <a:lstStyle/>
          <a:p>
            <a:r>
              <a:rPr lang="en-US" b="1" dirty="0" smtClean="0"/>
              <a:t>Overt: </a:t>
            </a:r>
            <a:r>
              <a:rPr lang="en-US" dirty="0" smtClean="0"/>
              <a:t>Overt collusion occurs when there is no attempt to hide agreements, such as when firms form trade associations like the </a:t>
            </a:r>
            <a:r>
              <a:rPr lang="en-US" i="1" dirty="0" smtClean="0"/>
              <a:t>Association of Petrol Retailers.</a:t>
            </a:r>
            <a:endParaRPr lang="en-US" dirty="0" smtClean="0"/>
          </a:p>
          <a:p>
            <a:r>
              <a:rPr lang="en-US" b="1" dirty="0" smtClean="0"/>
              <a:t>Covert: </a:t>
            </a:r>
            <a:r>
              <a:rPr lang="en-US" dirty="0" smtClean="0"/>
              <a:t>Covert collusion occurs when firms try to hide the results of their collusion, usually to avoid detection by regulators, such as when fixing prices.</a:t>
            </a:r>
          </a:p>
          <a:p>
            <a:endParaRPr lang="en-US" dirty="0" smtClean="0"/>
          </a:p>
          <a:p>
            <a:endParaRPr lang="en-US" dirty="0" smtClean="0"/>
          </a:p>
        </p:txBody>
      </p:sp>
    </p:spTree>
    <p:extLst>
      <p:ext uri="{BB962C8B-B14F-4D97-AF65-F5344CB8AC3E}">
        <p14:creationId xmlns:p14="http://schemas.microsoft.com/office/powerpoint/2010/main" val="196823050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381000" y="0"/>
            <a:ext cx="8229600" cy="838200"/>
          </a:xfrm>
        </p:spPr>
        <p:txBody>
          <a:bodyPr/>
          <a:lstStyle/>
          <a:p>
            <a:r>
              <a:rPr lang="en-US" smtClean="0"/>
              <a:t>Tacit</a:t>
            </a:r>
            <a:br>
              <a:rPr lang="en-US" smtClean="0"/>
            </a:br>
            <a:endParaRPr lang="en-US" smtClean="0"/>
          </a:p>
        </p:txBody>
      </p:sp>
      <p:sp>
        <p:nvSpPr>
          <p:cNvPr id="74755" name="Content Placeholder 2"/>
          <p:cNvSpPr>
            <a:spLocks noGrp="1"/>
          </p:cNvSpPr>
          <p:nvPr>
            <p:ph idx="1"/>
          </p:nvPr>
        </p:nvSpPr>
        <p:spPr>
          <a:xfrm>
            <a:off x="457200" y="762000"/>
            <a:ext cx="8229600" cy="5364163"/>
          </a:xfrm>
        </p:spPr>
        <p:txBody>
          <a:bodyPr/>
          <a:lstStyle/>
          <a:p>
            <a:r>
              <a:rPr lang="en-US" sz="2400" b="1" smtClean="0"/>
              <a:t>Tacit collusion </a:t>
            </a:r>
            <a:r>
              <a:rPr lang="en-US" sz="2400" smtClean="0"/>
              <a:t>arises when firms act together, called acting in concert, but where there is no formal or even informal agreement. </a:t>
            </a:r>
          </a:p>
          <a:p>
            <a:r>
              <a:rPr lang="en-US" sz="2400" smtClean="0"/>
              <a:t>For example, it may be accepted that a particular firm is the price leader in an industry, and other firms simply follow the lead of this firm. </a:t>
            </a:r>
          </a:p>
          <a:p>
            <a:r>
              <a:rPr lang="en-US" sz="2400" smtClean="0"/>
              <a:t>All firms may ‘understand’ this, but no agreement or record exists to prove it. If firms do collude, and their behaviour can be proven to result in reduced competition, they are likely to be subject to regulation. </a:t>
            </a:r>
          </a:p>
          <a:p>
            <a:r>
              <a:rPr lang="en-US" sz="2400" smtClean="0"/>
              <a:t>In many cases, tacit collusion is difficult or impossible to prove, though regulators are becoming increasingly sophisticated in developing new methods of detection.</a:t>
            </a:r>
          </a:p>
          <a:p>
            <a:endParaRPr lang="en-US" sz="2800" smtClean="0"/>
          </a:p>
        </p:txBody>
      </p:sp>
    </p:spTree>
    <p:extLst>
      <p:ext uri="{BB962C8B-B14F-4D97-AF65-F5344CB8AC3E}">
        <p14:creationId xmlns:p14="http://schemas.microsoft.com/office/powerpoint/2010/main" val="365359864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Prisoner’s Dilemma</a:t>
            </a:r>
            <a:r>
              <a:rPr lang="en-US" dirty="0"/>
              <a:t/>
            </a:r>
            <a:br>
              <a:rPr lang="en-US" dirty="0"/>
            </a:br>
            <a:endParaRPr lang="en-US" dirty="0"/>
          </a:p>
        </p:txBody>
      </p:sp>
      <p:sp>
        <p:nvSpPr>
          <p:cNvPr id="3" name="Content Placeholder 2"/>
          <p:cNvSpPr>
            <a:spLocks noGrp="1"/>
          </p:cNvSpPr>
          <p:nvPr>
            <p:ph idx="1"/>
          </p:nvPr>
        </p:nvSpPr>
        <p:spPr/>
        <p:txBody>
          <a:bodyPr/>
          <a:lstStyle/>
          <a:p>
            <a:r>
              <a:rPr lang="en-US" sz="2800" dirty="0"/>
              <a:t>The Prisoner's Dilemma is a simple game which illustrates the choices facing oligopolies. </a:t>
            </a:r>
            <a:r>
              <a:rPr lang="en-US" sz="2800" dirty="0" smtClean="0"/>
              <a:t> </a:t>
            </a:r>
            <a:endParaRPr lang="en-US" sz="2800" dirty="0"/>
          </a:p>
          <a:p>
            <a:r>
              <a:rPr lang="en-US" sz="2800" b="1" i="1" dirty="0"/>
              <a:t>The </a:t>
            </a:r>
            <a:r>
              <a:rPr lang="en-US" sz="2800" b="1" i="1" dirty="0" smtClean="0"/>
              <a:t>scenario</a:t>
            </a:r>
            <a:r>
              <a:rPr lang="en-US" sz="2800" dirty="0" smtClean="0"/>
              <a:t>: Robin </a:t>
            </a:r>
            <a:r>
              <a:rPr lang="en-US" sz="2800" dirty="0"/>
              <a:t>and Tom are </a:t>
            </a:r>
            <a:r>
              <a:rPr lang="en-US" sz="2800" dirty="0" smtClean="0"/>
              <a:t>prisoners</a:t>
            </a:r>
            <a:endParaRPr lang="en-US" sz="2800" dirty="0"/>
          </a:p>
          <a:p>
            <a:r>
              <a:rPr lang="en-US" sz="2800" dirty="0"/>
              <a:t>They have been arrested for a petty crime, of which there is good evidence of their guilt – if found guilty they will receive a 2 year sentence.</a:t>
            </a:r>
          </a:p>
          <a:p>
            <a:r>
              <a:rPr lang="en-US" sz="2800" dirty="0"/>
              <a:t>During the interview the police officer becomes suspicious that the two prisoners are also guilty of a serious crime, but is not sure he has any evidence.</a:t>
            </a:r>
          </a:p>
          <a:p>
            <a:r>
              <a:rPr lang="en-US" sz="2800" dirty="0" smtClean="0"/>
              <a:t> </a:t>
            </a:r>
            <a:endParaRPr lang="en-US" sz="2800" dirty="0"/>
          </a:p>
          <a:p>
            <a:endParaRPr lang="en-US" sz="2800" dirty="0"/>
          </a:p>
        </p:txBody>
      </p:sp>
    </p:spTree>
    <p:extLst>
      <p:ext uri="{BB962C8B-B14F-4D97-AF65-F5344CB8AC3E}">
        <p14:creationId xmlns:p14="http://schemas.microsoft.com/office/powerpoint/2010/main" val="3058449615"/>
      </p:ext>
    </p:extLst>
  </p:cSld>
  <p:clrMapOvr>
    <a:masterClrMapping/>
  </p:clrMapOvr>
  <p:timing>
    <p:tnLst>
      <p:par>
        <p:cTn xmlns:p14="http://schemas.microsoft.com/office/powerpoint/2010/mai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djacency">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628</Words>
  <Application>Microsoft Macintosh PowerPoint</Application>
  <PresentationFormat>On-screen Show (4:3)</PresentationFormat>
  <Paragraphs>56</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Office Theme</vt:lpstr>
      <vt:lpstr>Adjacency</vt:lpstr>
      <vt:lpstr>Pricing strategies of oligopolies</vt:lpstr>
      <vt:lpstr>PowerPoint Presentation</vt:lpstr>
      <vt:lpstr>PowerPoint Presentation</vt:lpstr>
      <vt:lpstr>Evaluation of oligopolies</vt:lpstr>
      <vt:lpstr>oligopolies may provide the following benefits</vt:lpstr>
      <vt:lpstr>Collusive oligopolies</vt:lpstr>
      <vt:lpstr>Types of collusion</vt:lpstr>
      <vt:lpstr>Tacit </vt:lpstr>
      <vt:lpstr>The Prisoner’s Dilemma </vt:lpstr>
      <vt:lpstr>PowerPoint Presentation</vt:lpstr>
      <vt:lpstr>The pay-off matrix  </vt:lpstr>
      <vt:lpstr>PowerPoint Presentation</vt:lpstr>
      <vt:lpstr>Types of strategy </vt:lpstr>
      <vt:lpstr>PowerPoint Presentation</vt:lpstr>
      <vt:lpstr>Non pricing strategies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Pricing strategies of oligopolies</dc:title>
  <dc:creator>Idhrees</dc:creator>
  <cp:lastModifiedBy>Aishath Hussain</cp:lastModifiedBy>
  <cp:revision>4</cp:revision>
  <dcterms:created xsi:type="dcterms:W3CDTF">2013-09-19T02:47:29Z</dcterms:created>
  <dcterms:modified xsi:type="dcterms:W3CDTF">2020-07-04T17:36:12Z</dcterms:modified>
</cp:coreProperties>
</file>