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1" r:id="rId1"/>
    <p:sldMasterId id="2147483773" r:id="rId2"/>
  </p:sldMasterIdLst>
  <p:sldIdLst>
    <p:sldId id="256" r:id="rId3"/>
    <p:sldId id="257" r:id="rId4"/>
    <p:sldId id="258" r:id="rId5"/>
    <p:sldId id="259" r:id="rId6"/>
    <p:sldId id="265" r:id="rId7"/>
    <p:sldId id="266" r:id="rId8"/>
    <p:sldId id="267" r:id="rId9"/>
    <p:sldId id="269" r:id="rId10"/>
    <p:sldId id="260" r:id="rId11"/>
    <p:sldId id="261" r:id="rId12"/>
    <p:sldId id="262" r:id="rId13"/>
    <p:sldId id="263" r:id="rId14"/>
    <p:sldId id="264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2328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A04A401-ED0D-B14F-9373-C7BF82A4A8A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439A385-320C-AC40-ADAB-2E61FA17739C}" type="datetimeFigureOut">
              <a:rPr lang="en-US" smtClean="0"/>
              <a:t>12/01/21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Balance of Payment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u="sng" dirty="0"/>
              <a:t>Government policies</a:t>
            </a:r>
            <a:r>
              <a:rPr lang="en-US" sz="2400" dirty="0"/>
              <a:t>: for example:</a:t>
            </a:r>
          </a:p>
          <a:p>
            <a:pPr lvl="1"/>
            <a:r>
              <a:rPr lang="en-US" sz="2400" dirty="0"/>
              <a:t>Monetary policy: interest rate maybe set high to control inflation, but this also raises exchange rate making export more expensive.</a:t>
            </a:r>
          </a:p>
          <a:p>
            <a:pPr lvl="1"/>
            <a:r>
              <a:rPr lang="en-US" sz="2400" dirty="0"/>
              <a:t>Supply side policy: not enough done to improve training</a:t>
            </a:r>
          </a:p>
          <a:p>
            <a:pPr lvl="1"/>
            <a:r>
              <a:rPr lang="en-US" sz="2400" dirty="0"/>
              <a:t>Fiscal policy: taxes too high decreasing incentive to work and invest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86215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800" dirty="0" smtClean="0"/>
              <a:t>Problems of having a large Deficit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may signal a long term loss of competitiveness</a:t>
            </a:r>
          </a:p>
          <a:p>
            <a:r>
              <a:rPr lang="en-US" sz="2800" dirty="0" smtClean="0"/>
              <a:t>It may mean higher unemployment</a:t>
            </a:r>
          </a:p>
          <a:p>
            <a:r>
              <a:rPr lang="en-US" sz="2800" dirty="0" smtClean="0"/>
              <a:t>It may mean higher inflation</a:t>
            </a:r>
          </a:p>
          <a:p>
            <a:r>
              <a:rPr lang="en-US" sz="2800" dirty="0" smtClean="0"/>
              <a:t>It may mean an increase in govt. borrowing.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6177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800" dirty="0" smtClean="0"/>
              <a:t>Problems of having a large surplus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Retaliation: one country's surplus is another country’s deficit. Countries with large deficits may retaliate by putting up trade barriers to reduce imports.</a:t>
            </a:r>
          </a:p>
          <a:p>
            <a:r>
              <a:rPr lang="en-US" sz="2400" dirty="0" smtClean="0"/>
              <a:t>Rise in the exchange rate: this could make exports more uncompetitive in the long run and encourage cheap foreign imports.</a:t>
            </a:r>
          </a:p>
          <a:p>
            <a:r>
              <a:rPr lang="en-US" sz="2400" dirty="0" smtClean="0"/>
              <a:t>Inflation: large volumes of exports could increase inflation.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13616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800" dirty="0" smtClean="0"/>
              <a:t>Question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Is having a trade deficit a cause for concern</a:t>
            </a:r>
            <a:r>
              <a:rPr lang="en-US" sz="3600" dirty="0" smtClean="0"/>
              <a:t>? (20 marks)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42063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4925"/>
            <a:ext cx="8229600" cy="88900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>
                <a:solidFill>
                  <a:schemeClr val="accent1"/>
                </a:solidFill>
              </a:rPr>
              <a:t>Suggested Answer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762001"/>
            <a:ext cx="8959273" cy="5657850"/>
          </a:xfrm>
        </p:spPr>
        <p:txBody>
          <a:bodyPr>
            <a:noAutofit/>
          </a:bodyPr>
          <a:lstStyle/>
          <a:p>
            <a:r>
              <a:rPr lang="en-US" sz="2400" dirty="0" smtClean="0"/>
              <a:t>Discuss the problems of having a large deficit</a:t>
            </a:r>
          </a:p>
          <a:p>
            <a:pPr lvl="1"/>
            <a:r>
              <a:rPr lang="en-US" sz="2400" dirty="0" smtClean="0"/>
              <a:t>Long-term loss of competitiveness</a:t>
            </a:r>
          </a:p>
          <a:p>
            <a:pPr lvl="1"/>
            <a:r>
              <a:rPr lang="en-US" sz="2400" dirty="0" smtClean="0"/>
              <a:t>High unemployment</a:t>
            </a:r>
          </a:p>
          <a:p>
            <a:pPr lvl="1"/>
            <a:r>
              <a:rPr lang="en-US" sz="2400" dirty="0" smtClean="0"/>
              <a:t>Higher inflation (as exchange rate falls)</a:t>
            </a:r>
          </a:p>
          <a:p>
            <a:pPr lvl="1"/>
            <a:r>
              <a:rPr lang="en-US" sz="2400" dirty="0" smtClean="0"/>
              <a:t>An increase in govt. borrowing</a:t>
            </a:r>
            <a:endParaRPr lang="en-US" sz="2400" dirty="0"/>
          </a:p>
          <a:p>
            <a:r>
              <a:rPr lang="en-US" sz="2400" b="1" u="sng" dirty="0" smtClean="0"/>
              <a:t>Evaluation:</a:t>
            </a:r>
          </a:p>
          <a:p>
            <a:pPr lvl="1"/>
            <a:r>
              <a:rPr lang="en-US" sz="2400" dirty="0" smtClean="0"/>
              <a:t>Depends on how big the deficit is and how long it persists. If its cyclical there's no concern</a:t>
            </a:r>
          </a:p>
          <a:p>
            <a:pPr lvl="1"/>
            <a:r>
              <a:rPr lang="en-US" sz="2400" dirty="0" smtClean="0"/>
              <a:t>Depends on what the imports are, if its mainly capital goods, then these investments may improve the long term competitiveness of the economy and reverse the BOP deficit</a:t>
            </a:r>
          </a:p>
          <a:p>
            <a:pPr lvl="1"/>
            <a:r>
              <a:rPr lang="en-US" sz="2400" dirty="0" smtClean="0"/>
              <a:t>It depends on whether the </a:t>
            </a:r>
            <a:r>
              <a:rPr lang="en-US" sz="2400" dirty="0" err="1" smtClean="0"/>
              <a:t>govt</a:t>
            </a:r>
            <a:r>
              <a:rPr lang="en-US" sz="2400" dirty="0" smtClean="0"/>
              <a:t> is pursuing a fixed or floating exchange rate. If its floating the BOP deficit should be self-correcting</a:t>
            </a:r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986774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Balance of payment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balance of payment is a record of country’s trade with other countries.</a:t>
            </a:r>
          </a:p>
          <a:p>
            <a:r>
              <a:rPr lang="en-US" dirty="0" smtClean="0"/>
              <a:t>Is made of major 2 sections</a:t>
            </a:r>
          </a:p>
          <a:p>
            <a:pPr lvl="1"/>
            <a:r>
              <a:rPr lang="en-US" dirty="0" smtClean="0"/>
              <a:t>The Current Account</a:t>
            </a:r>
          </a:p>
          <a:p>
            <a:pPr lvl="1"/>
            <a:r>
              <a:rPr lang="en-US" dirty="0" smtClean="0"/>
              <a:t>The Capital Account and The Financial Account </a:t>
            </a:r>
          </a:p>
        </p:txBody>
      </p:sp>
    </p:spTree>
    <p:extLst>
      <p:ext uri="{BB962C8B-B14F-4D97-AF65-F5344CB8AC3E}">
        <p14:creationId xmlns:p14="http://schemas.microsoft.com/office/powerpoint/2010/main" val="779003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Current Account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Trade in Goods</a:t>
            </a:r>
            <a:r>
              <a:rPr lang="en-US" dirty="0" smtClean="0"/>
              <a:t>: covers the export and import of goods.</a:t>
            </a:r>
          </a:p>
          <a:p>
            <a:r>
              <a:rPr lang="en-US" b="1" u="sng" dirty="0" smtClean="0"/>
              <a:t>Trade in Services</a:t>
            </a:r>
            <a:r>
              <a:rPr lang="en-US" dirty="0" smtClean="0"/>
              <a:t>: covers the export and import of services such as shipping, financial services, insurance, and tourism.</a:t>
            </a:r>
          </a:p>
          <a:p>
            <a:r>
              <a:rPr lang="en-US" b="1" u="sng" dirty="0" smtClean="0"/>
              <a:t>Net Flow of Investment Income</a:t>
            </a:r>
            <a:r>
              <a:rPr lang="en-US" dirty="0" smtClean="0"/>
              <a:t>: this covers profits, dividends and interest received from abroad less that paid out from the UK</a:t>
            </a:r>
          </a:p>
          <a:p>
            <a:r>
              <a:rPr lang="en-US" b="1" u="sng" dirty="0" smtClean="0"/>
              <a:t>Current Transfers</a:t>
            </a:r>
            <a:r>
              <a:rPr lang="en-US" dirty="0" smtClean="0"/>
              <a:t>: include central government transfers.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466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Capital Account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 minor part of the BOP. This includes all capital flows:</a:t>
            </a:r>
          </a:p>
          <a:p>
            <a:pPr lvl="1"/>
            <a:r>
              <a:rPr lang="en-US" dirty="0" smtClean="0"/>
              <a:t>Direct investment (factories, mergers </a:t>
            </a:r>
            <a:r>
              <a:rPr lang="en-US" smtClean="0"/>
              <a:t>and acquisitions)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26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Financial Account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0545"/>
            <a:ext cx="8525164" cy="4410363"/>
          </a:xfrm>
        </p:spPr>
        <p:txBody>
          <a:bodyPr>
            <a:noAutofit/>
          </a:bodyPr>
          <a:lstStyle/>
          <a:p>
            <a:r>
              <a:rPr lang="en-US" sz="2400" dirty="0" smtClean="0"/>
              <a:t>FDI: A key factor influencing the financial account is FDI</a:t>
            </a:r>
          </a:p>
          <a:p>
            <a:r>
              <a:rPr lang="en-US" sz="2400" dirty="0" smtClean="0"/>
              <a:t>PORTFOLIO INVESTMENT: Also included are portfolio investment in shares and bonds</a:t>
            </a:r>
          </a:p>
          <a:p>
            <a:r>
              <a:rPr lang="en-US" sz="2400" dirty="0" smtClean="0"/>
              <a:t>OTHER INVESTMENT: Changes in foreign exchange reserves and the short-term capital flows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The balance on this account should exactly offset the current account balance.</a:t>
            </a:r>
          </a:p>
          <a:p>
            <a:pPr lvl="1"/>
            <a:r>
              <a:rPr lang="en-US" dirty="0" smtClean="0"/>
              <a:t>In reality, there is a significant component comprising errors and omissions.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03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Errors and Omissions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6141" y="2563092"/>
            <a:ext cx="7691719" cy="36483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Formerly known as the balancing item, this figure is included to ensure that the current account, plus the capital account plus the financial account equals zero.</a:t>
            </a:r>
          </a:p>
          <a:p>
            <a:endParaRPr lang="en-US" sz="2400" dirty="0"/>
          </a:p>
          <a:p>
            <a:r>
              <a:rPr lang="en-US" sz="2400" dirty="0" smtClean="0"/>
              <a:t>In other words to ensure that the BOP always balances.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18738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International Investment 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This account reflects the total of external assets held by the UK govt. companies and individuals and the total of UK assets held by foreign governments companies and individuals.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388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for international capital 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Speculators looking for quick profit.</a:t>
            </a:r>
          </a:p>
          <a:p>
            <a:r>
              <a:rPr lang="en-US" dirty="0" smtClean="0"/>
              <a:t>Capital flow</a:t>
            </a:r>
          </a:p>
          <a:p>
            <a:r>
              <a:rPr lang="en-US" dirty="0" smtClean="0"/>
              <a:t>Global lending</a:t>
            </a:r>
          </a:p>
          <a:p>
            <a:r>
              <a:rPr lang="en-US" dirty="0" smtClean="0"/>
              <a:t>Individual transfer of funds/Tax </a:t>
            </a:r>
            <a:r>
              <a:rPr lang="en-US" dirty="0" err="1" smtClean="0"/>
              <a:t>evation</a:t>
            </a:r>
            <a:endParaRPr lang="en-US" dirty="0" smtClean="0"/>
          </a:p>
          <a:p>
            <a:r>
              <a:rPr lang="en-US" dirty="0" smtClean="0"/>
              <a:t>FDI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417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Causes of a BOP deficit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Lack of competitiveness</a:t>
            </a:r>
            <a:r>
              <a:rPr lang="en-US" dirty="0" smtClean="0"/>
              <a:t>: example, quality, cost design, lack of investment….</a:t>
            </a:r>
          </a:p>
          <a:p>
            <a:r>
              <a:rPr lang="en-US" b="1" u="sng" dirty="0" smtClean="0"/>
              <a:t>Inflation</a:t>
            </a:r>
            <a:r>
              <a:rPr lang="en-US" dirty="0" smtClean="0"/>
              <a:t>: if inflation is higher than in other countries, the costs and prices are higher.</a:t>
            </a:r>
          </a:p>
          <a:p>
            <a:r>
              <a:rPr lang="en-US" b="1" u="sng" dirty="0" smtClean="0"/>
              <a:t>Exchange rate</a:t>
            </a:r>
            <a:r>
              <a:rPr lang="en-US" dirty="0" smtClean="0"/>
              <a:t>: may be too high </a:t>
            </a:r>
            <a:r>
              <a:rPr lang="en-US" dirty="0" err="1" smtClean="0"/>
              <a:t>therefore</a:t>
            </a:r>
            <a:r>
              <a:rPr lang="en-US" err="1" smtClean="0"/>
              <a:t>,</a:t>
            </a:r>
            <a:r>
              <a:rPr lang="en-US" smtClean="0"/>
              <a:t>exports</a:t>
            </a:r>
            <a:r>
              <a:rPr lang="en-US" dirty="0" smtClean="0"/>
              <a:t> are more expensive.</a:t>
            </a:r>
          </a:p>
        </p:txBody>
      </p:sp>
    </p:spTree>
    <p:extLst>
      <p:ext uri="{BB962C8B-B14F-4D97-AF65-F5344CB8AC3E}">
        <p14:creationId xmlns:p14="http://schemas.microsoft.com/office/powerpoint/2010/main" val="3367286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78</TotalTime>
  <Words>623</Words>
  <Application>Microsoft Macintosh PowerPoint</Application>
  <PresentationFormat>On-screen Show (4:3)</PresentationFormat>
  <Paragraphs>63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Black</vt:lpstr>
      <vt:lpstr>Adjacency</vt:lpstr>
      <vt:lpstr>Balance of Payment</vt:lpstr>
      <vt:lpstr>Balance of payment</vt:lpstr>
      <vt:lpstr>Current Account</vt:lpstr>
      <vt:lpstr>Capital Account</vt:lpstr>
      <vt:lpstr>Financial Account</vt:lpstr>
      <vt:lpstr>Net Errors and Omissions</vt:lpstr>
      <vt:lpstr>International Investment Position</vt:lpstr>
      <vt:lpstr>Reasons for international capital flows</vt:lpstr>
      <vt:lpstr>Causes of a BOP deficit</vt:lpstr>
      <vt:lpstr>PowerPoint Presentation</vt:lpstr>
      <vt:lpstr>Problems of having a large Deficit</vt:lpstr>
      <vt:lpstr>Problems of having a large surplus</vt:lpstr>
      <vt:lpstr>Question </vt:lpstr>
      <vt:lpstr>Suggested Answer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Balance of Payment</dc:title>
  <dc:creator>Ayi M</dc:creator>
  <cp:lastModifiedBy>Aishath Hussain</cp:lastModifiedBy>
  <cp:revision>13</cp:revision>
  <dcterms:created xsi:type="dcterms:W3CDTF">2014-01-19T19:01:29Z</dcterms:created>
  <dcterms:modified xsi:type="dcterms:W3CDTF">2021-01-12T07:53:28Z</dcterms:modified>
</cp:coreProperties>
</file>