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221" r:id="rId1"/>
  </p:sldMasterIdLst>
  <p:sldIdLst>
    <p:sldId id="256" r:id="rId2"/>
    <p:sldId id="257" r:id="rId3"/>
    <p:sldId id="262" r:id="rId4"/>
    <p:sldId id="258" r:id="rId5"/>
    <p:sldId id="259" r:id="rId6"/>
    <p:sldId id="260" r:id="rId7"/>
    <p:sldId id="261" r:id="rId8"/>
    <p:sldId id="268" r:id="rId9"/>
    <p:sldId id="263" r:id="rId10"/>
    <p:sldId id="264" r:id="rId11"/>
    <p:sldId id="265" r:id="rId12"/>
    <p:sldId id="267" r:id="rId13"/>
    <p:sldId id="266" r:id="rId1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FFFF"/>
  </p:clrMru>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p:restoredLeft sz="43103" autoAdjust="0"/>
    <p:restoredTop sz="94660"/>
  </p:normalViewPr>
  <p:slideViewPr>
    <p:cSldViewPr snapToGrid="0" snapToObjects="1">
      <p:cViewPr varScale="1">
        <p:scale>
          <a:sx n="71" d="100"/>
          <a:sy n="71" d="100"/>
        </p:scale>
        <p:origin x="-3280" y="-12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printerSettings" Target="printerSettings/printerSettings1.bin"/><Relationship Id="rId16" Type="http://schemas.openxmlformats.org/officeDocument/2006/relationships/presProps" Target="presProps.xml"/><Relationship Id="rId17" Type="http://schemas.openxmlformats.org/officeDocument/2006/relationships/viewProps" Target="viewProps.xml"/><Relationship Id="rId18" Type="http://schemas.openxmlformats.org/officeDocument/2006/relationships/theme" Target="theme/theme1.xml"/><Relationship Id="rId19"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905000"/>
            <a:ext cx="7543800" cy="2593975"/>
          </a:xfrm>
        </p:spPr>
        <p:txBody>
          <a:bodyPr anchor="b"/>
          <a:lstStyle>
            <a:lvl1pPr>
              <a:defRPr sz="6600">
                <a:ln>
                  <a:noFill/>
                </a:ln>
                <a:solidFill>
                  <a:schemeClr val="tx2"/>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685800" y="4572000"/>
            <a:ext cx="6461760" cy="1066800"/>
          </a:xfrm>
        </p:spPr>
        <p:txBody>
          <a:bodyPr anchor="t">
            <a:normAutofit/>
          </a:bodyPr>
          <a:lstStyle>
            <a:lvl1pPr marL="0" indent="0" algn="l">
              <a:buNone/>
              <a:defRPr sz="20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25AE17C7-B787-4E50-994D-5E804113A1E9}" type="datetime4">
              <a:rPr lang="en-US" smtClean="0"/>
              <a:pPr/>
              <a:t>January 17, 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744759D-0EFF-4FB2-9CCE-04E00944F0FE}" type="slidenum">
              <a:rPr lang="en-US" smtClean="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FDD7A28-FA93-4136-BDC1-BCCB2687E678}" type="datetimeFigureOut">
              <a:rPr lang="en-US" smtClean="0"/>
              <a:pPr/>
              <a:t>17/01/21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E02FBC0-13B8-4B1E-B170-BBEED4A77C65}"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1752600" cy="5851525"/>
          </a:xfrm>
        </p:spPr>
        <p:txBody>
          <a:bodyPr vert="eaVert" anchor="b" anchorCtr="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FDD7A28-FA93-4136-BDC1-BCCB2687E678}" type="datetimeFigureOut">
              <a:rPr lang="en-US" smtClean="0"/>
              <a:pPr/>
              <a:t>17/01/21</a:t>
            </a:fld>
            <a:endParaRPr lang="en-US" dirty="0"/>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E02FBC0-13B8-4B1E-B170-BBEED4A77C65}"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995D68B-21AC-438B-BECE-4F17DA129F19}" type="datetime4">
              <a:rPr lang="en-US" smtClean="0"/>
              <a:pPr/>
              <a:t>January 17, 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744759D-0EFF-4FB2-9CCE-04E00944F0FE}"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5486400"/>
            <a:ext cx="7659687" cy="1168400"/>
          </a:xfrm>
        </p:spPr>
        <p:txBody>
          <a:bodyPr anchor="t"/>
          <a:lstStyle>
            <a:lvl1pPr algn="l">
              <a:defRPr sz="36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722313" y="3852863"/>
            <a:ext cx="6135687" cy="1633538"/>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79F0FCF-2EA5-4FF5-AF14-1CA9C8854AAB}" type="datetime4">
              <a:rPr lang="en-US" smtClean="0"/>
              <a:pPr/>
              <a:t>January 17, 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744759D-0EFF-4FB2-9CCE-04E00944F0FE}" type="slidenum">
              <a:rPr lang="en-US" smtClean="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4196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F9E781C6-1634-4A56-B2BE-62150BE83935}" type="datetime4">
              <a:rPr lang="en-US" smtClean="0"/>
              <a:pPr/>
              <a:t>January 17, 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744759D-0EFF-4FB2-9CCE-04E00944F0FE}"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4196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4196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A9372AC2-3C75-4F5F-A929-48958086FE36}" type="datetime4">
              <a:rPr lang="en-US" smtClean="0"/>
              <a:pPr/>
              <a:t>January 17, 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5744759D-0EFF-4FB2-9CCE-04E00944F0FE}"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7509CF4-4C1A-45DC-BADA-6EFF91CB9ABB}" type="datetime4">
              <a:rPr lang="en-US" smtClean="0"/>
              <a:pPr/>
              <a:t>January 17, 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5744759D-0EFF-4FB2-9CCE-04E00944F0FE}"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53951C0-B478-4858-ABC7-96406A1C0480}" type="datetime4">
              <a:rPr lang="en-US" smtClean="0"/>
              <a:pPr/>
              <a:t>January 17, 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5744759D-0EFF-4FB2-9CCE-04E00944F0FE}"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4801" y="5495544"/>
            <a:ext cx="7772400" cy="594360"/>
          </a:xfrm>
        </p:spPr>
        <p:txBody>
          <a:bodyPr anchor="b"/>
          <a:lstStyle>
            <a:lvl1pPr algn="ctr">
              <a:defRPr sz="2200" b="1"/>
            </a:lvl1pPr>
          </a:lstStyle>
          <a:p>
            <a:r>
              <a:rPr lang="en-US" smtClean="0"/>
              <a:t>Click to edit Master title style</a:t>
            </a:r>
            <a:endParaRPr lang="en-US" dirty="0"/>
          </a:p>
        </p:txBody>
      </p:sp>
      <p:sp>
        <p:nvSpPr>
          <p:cNvPr id="4" name="Text Placeholder 3"/>
          <p:cNvSpPr>
            <a:spLocks noGrp="1"/>
          </p:cNvSpPr>
          <p:nvPr>
            <p:ph type="body" sz="half" idx="2"/>
          </p:nvPr>
        </p:nvSpPr>
        <p:spPr>
          <a:xfrm>
            <a:off x="304799" y="6096000"/>
            <a:ext cx="7772401" cy="6096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867641A-9D94-4BD6-862F-F651067079BC}" type="datetime4">
              <a:rPr lang="en-US" smtClean="0"/>
              <a:pPr/>
              <a:t>January 17, 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744759D-0EFF-4FB2-9CCE-04E00944F0FE}" type="slidenum">
              <a:rPr lang="en-US" smtClean="0"/>
              <a:pPr/>
              <a:t>‹#›</a:t>
            </a:fld>
            <a:endParaRPr lang="en-US" dirty="0"/>
          </a:p>
        </p:txBody>
      </p:sp>
      <p:sp>
        <p:nvSpPr>
          <p:cNvPr id="9" name="Content Placeholder 8"/>
          <p:cNvSpPr>
            <a:spLocks noGrp="1"/>
          </p:cNvSpPr>
          <p:nvPr>
            <p:ph sz="quarter" idx="13"/>
          </p:nvPr>
        </p:nvSpPr>
        <p:spPr>
          <a:xfrm>
            <a:off x="304800" y="381000"/>
            <a:ext cx="7772400" cy="494284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1752" y="5495278"/>
            <a:ext cx="7772400" cy="594626"/>
          </a:xfrm>
        </p:spPr>
        <p:txBody>
          <a:bodyPr anchor="b"/>
          <a:lstStyle>
            <a:lvl1pPr algn="ctr">
              <a:defRPr sz="2200" b="1">
                <a:ln>
                  <a:noFill/>
                </a:ln>
                <a:solidFill>
                  <a:schemeClr val="tx2"/>
                </a:solidFill>
              </a:defRPr>
            </a:lvl1pPr>
          </a:lstStyle>
          <a:p>
            <a:r>
              <a:rPr lang="en-US" smtClean="0"/>
              <a:t>Click to edit Master title style</a:t>
            </a:r>
            <a:endParaRPr lang="en-US" dirty="0"/>
          </a:p>
        </p:txBody>
      </p:sp>
      <p:sp>
        <p:nvSpPr>
          <p:cNvPr id="3" name="Picture Placeholder 2"/>
          <p:cNvSpPr>
            <a:spLocks noGrp="1"/>
          </p:cNvSpPr>
          <p:nvPr>
            <p:ph type="pic" idx="1"/>
          </p:nvPr>
        </p:nvSpPr>
        <p:spPr>
          <a:xfrm>
            <a:off x="0" y="0"/>
            <a:ext cx="84582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lang="en-US" dirty="0"/>
          </a:p>
        </p:txBody>
      </p:sp>
      <p:sp>
        <p:nvSpPr>
          <p:cNvPr id="4" name="Text Placeholder 3"/>
          <p:cNvSpPr>
            <a:spLocks noGrp="1"/>
          </p:cNvSpPr>
          <p:nvPr>
            <p:ph type="body" sz="half" idx="2"/>
          </p:nvPr>
        </p:nvSpPr>
        <p:spPr>
          <a:xfrm>
            <a:off x="301752" y="6096000"/>
            <a:ext cx="7772400" cy="612648"/>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8" name="Date Placeholder 7"/>
          <p:cNvSpPr>
            <a:spLocks noGrp="1"/>
          </p:cNvSpPr>
          <p:nvPr>
            <p:ph type="dt" sz="half" idx="10"/>
          </p:nvPr>
        </p:nvSpPr>
        <p:spPr/>
        <p:txBody>
          <a:bodyPr/>
          <a:lstStyle/>
          <a:p>
            <a:fld id="{D74F0C02-0EF4-4745-9D82-E8D3F59464E3}" type="datetime4">
              <a:rPr lang="en-US" smtClean="0"/>
              <a:pPr/>
              <a:t>January 17, 2021</a:t>
            </a:fld>
            <a:endParaRPr lang="en-US" dirty="0"/>
          </a:p>
        </p:txBody>
      </p:sp>
      <p:sp>
        <p:nvSpPr>
          <p:cNvPr id="9" name="Slide Number Placeholder 8"/>
          <p:cNvSpPr>
            <a:spLocks noGrp="1"/>
          </p:cNvSpPr>
          <p:nvPr>
            <p:ph type="sldNum" sz="quarter" idx="11"/>
          </p:nvPr>
        </p:nvSpPr>
        <p:spPr/>
        <p:txBody>
          <a:bodyPr/>
          <a:lstStyle/>
          <a:p>
            <a:fld id="{5744759D-0EFF-4FB2-9CCE-04E00944F0FE}" type="slidenum">
              <a:rPr lang="en-US" smtClean="0"/>
              <a:pPr/>
              <a:t>‹#›</a:t>
            </a:fld>
            <a:endParaRPr lang="en-US" dirty="0"/>
          </a:p>
        </p:txBody>
      </p:sp>
      <p:sp>
        <p:nvSpPr>
          <p:cNvPr id="10" name="Footer Placeholder 9"/>
          <p:cNvSpPr>
            <a:spLocks noGrp="1"/>
          </p:cNvSpPr>
          <p:nvPr>
            <p:ph type="ftr" sz="quarter" idx="12"/>
          </p:nvPr>
        </p:nvSpPr>
        <p:spPr/>
        <p:txBody>
          <a:bodyPr/>
          <a:lstStyle/>
          <a:p>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7620000" cy="1143000"/>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7620000" cy="48006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Rectangle 6"/>
          <p:cNvSpPr/>
          <p:nvPr/>
        </p:nvSpPr>
        <p:spPr>
          <a:xfrm>
            <a:off x="8458200" y="0"/>
            <a:ext cx="6858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8458200" y="5486400"/>
            <a:ext cx="685800" cy="6858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4"/>
          </p:nvPr>
        </p:nvSpPr>
        <p:spPr>
          <a:xfrm>
            <a:off x="8531788" y="5648960"/>
            <a:ext cx="548640" cy="396240"/>
          </a:xfrm>
          <a:prstGeom prst="bracketPair">
            <a:avLst>
              <a:gd name="adj" fmla="val 17949"/>
            </a:avLst>
          </a:prstGeom>
          <a:ln w="19050">
            <a:solidFill>
              <a:srgbClr val="FFFFFF"/>
            </a:solidFill>
          </a:ln>
        </p:spPr>
        <p:txBody>
          <a:bodyPr vert="horz" lIns="0" tIns="0" rIns="0" bIns="0" rtlCol="0" anchor="ctr"/>
          <a:lstStyle>
            <a:lvl1pPr algn="ctr">
              <a:defRPr sz="1800">
                <a:solidFill>
                  <a:srgbClr val="FFFFFF"/>
                </a:solidFill>
              </a:defRPr>
            </a:lvl1pPr>
          </a:lstStyle>
          <a:p>
            <a:fld id="{5744759D-0EFF-4FB2-9CCE-04E00944F0FE}" type="slidenum">
              <a:rPr lang="en-US" smtClean="0"/>
              <a:pPr/>
              <a:t>‹#›</a:t>
            </a:fld>
            <a:endParaRPr lang="en-US" dirty="0"/>
          </a:p>
        </p:txBody>
      </p:sp>
      <p:sp>
        <p:nvSpPr>
          <p:cNvPr id="5" name="Footer Placeholder 4"/>
          <p:cNvSpPr>
            <a:spLocks noGrp="1"/>
          </p:cNvSpPr>
          <p:nvPr>
            <p:ph type="ftr" sz="quarter" idx="3"/>
          </p:nvPr>
        </p:nvSpPr>
        <p:spPr>
          <a:xfrm rot="16200000">
            <a:off x="7586910" y="4048760"/>
            <a:ext cx="2367281" cy="365760"/>
          </a:xfrm>
          <a:prstGeom prst="rect">
            <a:avLst/>
          </a:prstGeom>
        </p:spPr>
        <p:txBody>
          <a:bodyPr vert="horz" lIns="91440" tIns="45720" rIns="91440" bIns="45720" rtlCol="0" anchor="ctr"/>
          <a:lstStyle>
            <a:lvl1pPr algn="r">
              <a:defRPr sz="1200">
                <a:solidFill>
                  <a:schemeClr val="bg2"/>
                </a:solidFill>
              </a:defRPr>
            </a:lvl1pPr>
          </a:lstStyle>
          <a:p>
            <a:endParaRPr lang="en-US" dirty="0"/>
          </a:p>
        </p:txBody>
      </p:sp>
      <p:sp>
        <p:nvSpPr>
          <p:cNvPr id="4" name="Date Placeholder 3"/>
          <p:cNvSpPr>
            <a:spLocks noGrp="1"/>
          </p:cNvSpPr>
          <p:nvPr>
            <p:ph type="dt" sz="half" idx="2"/>
          </p:nvPr>
        </p:nvSpPr>
        <p:spPr>
          <a:xfrm rot="16200000">
            <a:off x="7551351" y="1645920"/>
            <a:ext cx="2438399" cy="365760"/>
          </a:xfrm>
          <a:prstGeom prst="rect">
            <a:avLst/>
          </a:prstGeom>
        </p:spPr>
        <p:txBody>
          <a:bodyPr vert="horz" lIns="91440" tIns="45720" rIns="91440" bIns="45720" rtlCol="0" anchor="ctr"/>
          <a:lstStyle>
            <a:lvl1pPr algn="l">
              <a:defRPr sz="1200">
                <a:solidFill>
                  <a:schemeClr val="bg2"/>
                </a:solidFill>
              </a:defRPr>
            </a:lvl1pPr>
          </a:lstStyle>
          <a:p>
            <a:fld id="{87367800-479D-41B0-B3F2-2DCE95BA1381}" type="datetime4">
              <a:rPr lang="en-US" smtClean="0"/>
              <a:pPr/>
              <a:t>January 17, 2021</a:t>
            </a:fld>
            <a:endParaRPr lang="en-US" dirty="0"/>
          </a:p>
        </p:txBody>
      </p:sp>
    </p:spTree>
  </p:cSld>
  <p:clrMap bg1="lt1" tx1="dk1" bg2="lt2" tx2="dk2" accent1="accent1" accent2="accent2" accent3="accent3" accent4="accent4" accent5="accent5" accent6="accent6" hlink="hlink" folHlink="folHlink"/>
  <p:sldLayoutIdLst>
    <p:sldLayoutId id="2147484222" r:id="rId1"/>
    <p:sldLayoutId id="2147484223" r:id="rId2"/>
    <p:sldLayoutId id="2147484224" r:id="rId3"/>
    <p:sldLayoutId id="2147484225" r:id="rId4"/>
    <p:sldLayoutId id="2147484226" r:id="rId5"/>
    <p:sldLayoutId id="2147484227" r:id="rId6"/>
    <p:sldLayoutId id="2147484228" r:id="rId7"/>
    <p:sldLayoutId id="2147484229" r:id="rId8"/>
    <p:sldLayoutId id="2147484230" r:id="rId9"/>
    <p:sldLayoutId id="2147484231" r:id="rId10"/>
    <p:sldLayoutId id="2147484232" r:id="rId11"/>
  </p:sldLayoutIdLst>
  <p:hf sldNum="0" hdr="0" ftr="0" dt="0"/>
  <p:txStyles>
    <p:titleStyle>
      <a:lvl1pPr algn="l" defTabSz="914400" rtl="0" eaLnBrk="1" latinLnBrk="0" hangingPunct="1">
        <a:spcBef>
          <a:spcPct val="0"/>
        </a:spcBef>
        <a:buNone/>
        <a:defRPr sz="4600" kern="1200" cap="none" spc="-100" baseline="0">
          <a:ln>
            <a:noFill/>
          </a:ln>
          <a:solidFill>
            <a:schemeClr val="tx2"/>
          </a:solidFill>
          <a:effectLst/>
          <a:latin typeface="+mj-lt"/>
          <a:ea typeface="+mj-ea"/>
          <a:cs typeface="+mj-cs"/>
        </a:defRPr>
      </a:lvl1pPr>
    </p:titleStyle>
    <p:body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ctrTitle"/>
          </p:nvPr>
        </p:nvSpPr>
        <p:spPr>
          <a:xfrm>
            <a:off x="2565400" y="2397759"/>
            <a:ext cx="4013200" cy="1211935"/>
          </a:xfrm>
        </p:spPr>
        <p:txBody>
          <a:bodyPr>
            <a:noAutofit/>
          </a:bodyPr>
          <a:lstStyle/>
          <a:p>
            <a:r>
              <a:rPr lang="en-US" sz="4800" dirty="0" smtClean="0"/>
              <a:t>EXCHANGE RATE</a:t>
            </a:r>
            <a:endParaRPr lang="en-US" sz="4800" dirty="0"/>
          </a:p>
        </p:txBody>
      </p:sp>
    </p:spTree>
    <p:extLst>
      <p:ext uri="{BB962C8B-B14F-4D97-AF65-F5344CB8AC3E}">
        <p14:creationId xmlns:p14="http://schemas.microsoft.com/office/powerpoint/2010/main" val="402668697"/>
      </p:ext>
    </p:extLst>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17217" y="1537461"/>
            <a:ext cx="8671971" cy="4963329"/>
          </a:xfrm>
        </p:spPr>
        <p:txBody>
          <a:bodyPr>
            <a:normAutofit fontScale="92500" lnSpcReduction="10000"/>
          </a:bodyPr>
          <a:lstStyle/>
          <a:p>
            <a:pPr marL="342900" indent="-342900" algn="l">
              <a:buFont typeface="Arial"/>
              <a:buChar char="•"/>
            </a:pPr>
            <a:r>
              <a:rPr lang="en-US" sz="2800" b="1" u="sng" dirty="0" smtClean="0"/>
              <a:t>Speculation:</a:t>
            </a:r>
            <a:r>
              <a:rPr lang="en-US" sz="2800" dirty="0" smtClean="0"/>
              <a:t> speculation by large investment funds betting that they can make a large profit on either the rise or fall in sterling will affect the exchange rate.</a:t>
            </a:r>
          </a:p>
          <a:p>
            <a:pPr marL="342900" indent="-342900" algn="l">
              <a:buFont typeface="Arial"/>
              <a:buChar char="•"/>
            </a:pPr>
            <a:endParaRPr lang="en-US" sz="2800" b="1" u="sng" dirty="0"/>
          </a:p>
          <a:p>
            <a:pPr marL="342900" indent="-342900" algn="l">
              <a:buFont typeface="Arial"/>
              <a:buChar char="•"/>
            </a:pPr>
            <a:r>
              <a:rPr lang="en-US" sz="2800" b="1" u="sng" dirty="0" smtClean="0"/>
              <a:t>Strength of the economy (GDP):</a:t>
            </a:r>
            <a:r>
              <a:rPr lang="en-US" sz="2800" b="1" dirty="0" smtClean="0"/>
              <a:t> </a:t>
            </a:r>
            <a:r>
              <a:rPr lang="en-US" sz="2800" dirty="0" smtClean="0"/>
              <a:t> if GDP is growing relative to other countries then demand for sterling will increase and the exchange rate will rise.</a:t>
            </a:r>
          </a:p>
          <a:p>
            <a:pPr marL="342900" indent="-342900" algn="l">
              <a:buFont typeface="Arial"/>
              <a:buChar char="•"/>
            </a:pPr>
            <a:endParaRPr lang="en-US" sz="2800" b="1" u="sng" dirty="0"/>
          </a:p>
          <a:p>
            <a:pPr marL="342900" indent="-342900" algn="l">
              <a:buFont typeface="Arial"/>
              <a:buChar char="•"/>
            </a:pPr>
            <a:r>
              <a:rPr lang="en-US" sz="2800" b="1" u="sng" dirty="0" smtClean="0"/>
              <a:t>Foreign Direct Investment (FDI):</a:t>
            </a:r>
            <a:r>
              <a:rPr lang="en-US" sz="2800" dirty="0" smtClean="0"/>
              <a:t> if more foreign companies invest in the UK this will increase the demand for sterling. This will shift the demand curve for sterling to the right and increase the exchange rate.</a:t>
            </a:r>
            <a:endParaRPr lang="en-US" sz="2800" b="1" u="sng" dirty="0"/>
          </a:p>
        </p:txBody>
      </p:sp>
    </p:spTree>
    <p:extLst>
      <p:ext uri="{BB962C8B-B14F-4D97-AF65-F5344CB8AC3E}">
        <p14:creationId xmlns:p14="http://schemas.microsoft.com/office/powerpoint/2010/main" val="2394490407"/>
      </p:ext>
    </p:extLst>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17471" y="1336924"/>
            <a:ext cx="8006865" cy="5264136"/>
          </a:xfrm>
        </p:spPr>
        <p:txBody>
          <a:bodyPr>
            <a:normAutofit lnSpcReduction="10000"/>
          </a:bodyPr>
          <a:lstStyle/>
          <a:p>
            <a:pPr marL="114300" indent="0" algn="l">
              <a:buNone/>
            </a:pPr>
            <a:r>
              <a:rPr lang="en-US" sz="3500" b="1" u="sng" dirty="0" smtClean="0">
                <a:solidFill>
                  <a:srgbClr val="FFFF00"/>
                </a:solidFill>
              </a:rPr>
              <a:t>Supply side:</a:t>
            </a:r>
          </a:p>
          <a:p>
            <a:pPr marL="457200" indent="-457200" algn="just">
              <a:buFont typeface="Arial"/>
              <a:buChar char="•"/>
            </a:pPr>
            <a:r>
              <a:rPr lang="en-US" sz="2800" b="1" u="sng" dirty="0" smtClean="0"/>
              <a:t>Demand for imports:</a:t>
            </a:r>
            <a:r>
              <a:rPr lang="en-US" sz="2800" dirty="0" smtClean="0"/>
              <a:t> imports have to be paid for in foreign currency, therefore, if demand for imports increase sterling has to be sold to pay for it. This will increase the supply of sterling and shift the supply to the right causing the exchange rate to fall.</a:t>
            </a:r>
          </a:p>
          <a:p>
            <a:pPr marL="457200" indent="-457200" algn="just">
              <a:buFont typeface="Arial"/>
              <a:buChar char="•"/>
            </a:pPr>
            <a:endParaRPr lang="en-US" sz="2800" dirty="0" smtClean="0"/>
          </a:p>
          <a:p>
            <a:pPr marL="457200" indent="-457200" algn="l">
              <a:buFont typeface="Arial"/>
              <a:buChar char="•"/>
            </a:pPr>
            <a:r>
              <a:rPr lang="en-US" sz="2800" b="1" u="sng" dirty="0" smtClean="0"/>
              <a:t>Levels of income:</a:t>
            </a:r>
            <a:r>
              <a:rPr lang="en-US" sz="2800" dirty="0" smtClean="0"/>
              <a:t> if income levels fall the demand for imports </a:t>
            </a:r>
            <a:r>
              <a:rPr lang="en-US" sz="2800" dirty="0" smtClean="0"/>
              <a:t>will </a:t>
            </a:r>
            <a:r>
              <a:rPr lang="en-US" sz="2800" dirty="0" smtClean="0"/>
              <a:t>fall. This will decrease the supply of sterling and shift the supply curve to the left, hence </a:t>
            </a:r>
            <a:r>
              <a:rPr lang="en-US" sz="2800" dirty="0" smtClean="0"/>
              <a:t>exchange </a:t>
            </a:r>
            <a:r>
              <a:rPr lang="en-US" sz="2800" dirty="0" smtClean="0"/>
              <a:t>rate will rise.</a:t>
            </a:r>
            <a:endParaRPr lang="en-US" sz="2800" b="1" u="sng" dirty="0"/>
          </a:p>
        </p:txBody>
      </p:sp>
    </p:spTree>
    <p:extLst>
      <p:ext uri="{BB962C8B-B14F-4D97-AF65-F5344CB8AC3E}">
        <p14:creationId xmlns:p14="http://schemas.microsoft.com/office/powerpoint/2010/main" val="369675764"/>
      </p:ext>
    </p:extLst>
  </p:cSld>
  <p:clrMapOvr>
    <a:masterClrMapping/>
  </p:clrMapOvr>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305842" y="2105655"/>
            <a:ext cx="3305512" cy="584776"/>
          </a:xfrm>
          <a:prstGeom prst="rect">
            <a:avLst/>
          </a:prstGeom>
          <a:noFill/>
        </p:spPr>
        <p:txBody>
          <a:bodyPr wrap="none" rtlCol="0">
            <a:spAutoFit/>
          </a:bodyPr>
          <a:lstStyle/>
          <a:p>
            <a:r>
              <a:rPr lang="en-US" sz="3200" dirty="0" smtClean="0"/>
              <a:t>APPRECIATION?</a:t>
            </a:r>
            <a:endParaRPr lang="en-US" sz="3200" dirty="0"/>
          </a:p>
        </p:txBody>
      </p:sp>
      <p:sp>
        <p:nvSpPr>
          <p:cNvPr id="5" name="TextBox 4"/>
          <p:cNvSpPr txBox="1"/>
          <p:nvPr/>
        </p:nvSpPr>
        <p:spPr>
          <a:xfrm>
            <a:off x="1370138" y="3242040"/>
            <a:ext cx="3382456" cy="584776"/>
          </a:xfrm>
          <a:prstGeom prst="rect">
            <a:avLst/>
          </a:prstGeom>
          <a:noFill/>
        </p:spPr>
        <p:txBody>
          <a:bodyPr wrap="none" rtlCol="0">
            <a:spAutoFit/>
          </a:bodyPr>
          <a:lstStyle/>
          <a:p>
            <a:r>
              <a:rPr lang="en-US" sz="3200" dirty="0" smtClean="0"/>
              <a:t>DEPRECIATION?</a:t>
            </a:r>
            <a:endParaRPr lang="en-US" sz="3200" dirty="0"/>
          </a:p>
        </p:txBody>
      </p:sp>
      <p:sp>
        <p:nvSpPr>
          <p:cNvPr id="6" name="TextBox 5"/>
          <p:cNvSpPr txBox="1"/>
          <p:nvPr/>
        </p:nvSpPr>
        <p:spPr>
          <a:xfrm>
            <a:off x="4962573" y="4228021"/>
            <a:ext cx="3607027" cy="646331"/>
          </a:xfrm>
          <a:prstGeom prst="rect">
            <a:avLst/>
          </a:prstGeom>
          <a:noFill/>
        </p:spPr>
        <p:txBody>
          <a:bodyPr wrap="none" rtlCol="0">
            <a:spAutoFit/>
          </a:bodyPr>
          <a:lstStyle/>
          <a:p>
            <a:r>
              <a:rPr lang="en-US" sz="3600" dirty="0" smtClean="0"/>
              <a:t>DEVALUATION?</a:t>
            </a:r>
            <a:endParaRPr lang="en-US" sz="3600" dirty="0"/>
          </a:p>
        </p:txBody>
      </p:sp>
      <p:sp>
        <p:nvSpPr>
          <p:cNvPr id="7" name="TextBox 6"/>
          <p:cNvSpPr txBox="1"/>
          <p:nvPr/>
        </p:nvSpPr>
        <p:spPr>
          <a:xfrm>
            <a:off x="3913606" y="5748772"/>
            <a:ext cx="3503132" cy="707886"/>
          </a:xfrm>
          <a:prstGeom prst="rect">
            <a:avLst/>
          </a:prstGeom>
          <a:noFill/>
        </p:spPr>
        <p:txBody>
          <a:bodyPr wrap="none" rtlCol="0">
            <a:spAutoFit/>
          </a:bodyPr>
          <a:lstStyle/>
          <a:p>
            <a:r>
              <a:rPr lang="en-US" sz="4000" dirty="0" smtClean="0"/>
              <a:t>HOT MONEY?</a:t>
            </a:r>
            <a:endParaRPr lang="en-US" sz="4000" dirty="0"/>
          </a:p>
        </p:txBody>
      </p:sp>
      <p:sp>
        <p:nvSpPr>
          <p:cNvPr id="8" name="TextBox 7"/>
          <p:cNvSpPr txBox="1"/>
          <p:nvPr/>
        </p:nvSpPr>
        <p:spPr>
          <a:xfrm>
            <a:off x="779415" y="743728"/>
            <a:ext cx="3134191" cy="584776"/>
          </a:xfrm>
          <a:prstGeom prst="rect">
            <a:avLst/>
          </a:prstGeom>
          <a:noFill/>
        </p:spPr>
        <p:txBody>
          <a:bodyPr wrap="none" rtlCol="0">
            <a:spAutoFit/>
          </a:bodyPr>
          <a:lstStyle/>
          <a:p>
            <a:r>
              <a:rPr lang="en-US" sz="3200" dirty="0" smtClean="0">
                <a:solidFill>
                  <a:srgbClr val="00FFFF"/>
                </a:solidFill>
              </a:rPr>
              <a:t>DEFINE THESE</a:t>
            </a:r>
            <a:endParaRPr lang="en-US" sz="3200" dirty="0">
              <a:solidFill>
                <a:srgbClr val="00FFFF"/>
              </a:solidFill>
            </a:endParaRPr>
          </a:p>
        </p:txBody>
      </p:sp>
    </p:spTree>
    <p:extLst>
      <p:ext uri="{BB962C8B-B14F-4D97-AF65-F5344CB8AC3E}">
        <p14:creationId xmlns:p14="http://schemas.microsoft.com/office/powerpoint/2010/main" val="2706112732"/>
      </p:ext>
    </p:extLst>
  </p:cSld>
  <p:clrMapOvr>
    <a:masterClrMapping/>
  </p:clrMapOvr>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84053" y="1453904"/>
            <a:ext cx="8738807" cy="5147156"/>
          </a:xfrm>
        </p:spPr>
        <p:txBody>
          <a:bodyPr>
            <a:normAutofit/>
          </a:bodyPr>
          <a:lstStyle/>
          <a:p>
            <a:pPr marL="342900" indent="-342900" algn="l">
              <a:buFont typeface="Arial"/>
              <a:buChar char="•"/>
            </a:pPr>
            <a:r>
              <a:rPr lang="en-US" sz="2400" b="1" u="sng" dirty="0" smtClean="0">
                <a:solidFill>
                  <a:srgbClr val="FF0000"/>
                </a:solidFill>
              </a:rPr>
              <a:t>APPRECIATION</a:t>
            </a:r>
            <a:r>
              <a:rPr lang="en-US" sz="2400" b="1" dirty="0" smtClean="0">
                <a:solidFill>
                  <a:srgbClr val="FF0000"/>
                </a:solidFill>
              </a:rPr>
              <a:t>: this means a rise in the exchange rate in a floating rate system</a:t>
            </a:r>
          </a:p>
          <a:p>
            <a:pPr marL="342900" indent="-342900" algn="l">
              <a:buFont typeface="Arial"/>
              <a:buChar char="•"/>
            </a:pPr>
            <a:endParaRPr lang="en-US" sz="2400" b="1" dirty="0" smtClean="0">
              <a:solidFill>
                <a:srgbClr val="FF0000"/>
              </a:solidFill>
            </a:endParaRPr>
          </a:p>
          <a:p>
            <a:pPr marL="342900" indent="-342900" algn="l">
              <a:buFont typeface="Arial"/>
              <a:buChar char="•"/>
            </a:pPr>
            <a:r>
              <a:rPr lang="en-US" sz="2400" b="1" u="sng" dirty="0" smtClean="0">
                <a:solidFill>
                  <a:srgbClr val="FF0000"/>
                </a:solidFill>
              </a:rPr>
              <a:t>DEPRECIATION: </a:t>
            </a:r>
            <a:r>
              <a:rPr lang="en-US" sz="2400" b="1" dirty="0" smtClean="0">
                <a:solidFill>
                  <a:srgbClr val="FF0000"/>
                </a:solidFill>
              </a:rPr>
              <a:t>this means a fall in the exchange rate in a floating rate system</a:t>
            </a:r>
          </a:p>
          <a:p>
            <a:pPr marL="342900" indent="-342900" algn="l">
              <a:buFont typeface="Arial"/>
              <a:buChar char="•"/>
            </a:pPr>
            <a:endParaRPr lang="en-US" sz="2400" b="1" dirty="0" smtClean="0">
              <a:solidFill>
                <a:srgbClr val="FF0000"/>
              </a:solidFill>
            </a:endParaRPr>
          </a:p>
          <a:p>
            <a:pPr marL="342900" indent="-342900" algn="l">
              <a:buFont typeface="Arial"/>
              <a:buChar char="•"/>
            </a:pPr>
            <a:r>
              <a:rPr lang="en-US" sz="2400" b="1" u="sng" dirty="0" smtClean="0">
                <a:solidFill>
                  <a:srgbClr val="FF0000"/>
                </a:solidFill>
              </a:rPr>
              <a:t>DEVALUATION:</a:t>
            </a:r>
            <a:r>
              <a:rPr lang="en-US" sz="2400" b="1" dirty="0" smtClean="0">
                <a:solidFill>
                  <a:srgbClr val="FF0000"/>
                </a:solidFill>
              </a:rPr>
              <a:t> this means the govt. deliberately decreasing the exchange rate system in a fixed rate system</a:t>
            </a:r>
          </a:p>
          <a:p>
            <a:pPr marL="342900" indent="-342900" algn="l">
              <a:buFont typeface="Arial"/>
              <a:buChar char="•"/>
            </a:pPr>
            <a:endParaRPr lang="en-US" sz="2400" b="1" dirty="0" smtClean="0">
              <a:solidFill>
                <a:srgbClr val="FF0000"/>
              </a:solidFill>
            </a:endParaRPr>
          </a:p>
          <a:p>
            <a:pPr marL="342900" indent="-342900" algn="l">
              <a:buFont typeface="Arial"/>
              <a:buChar char="•"/>
            </a:pPr>
            <a:r>
              <a:rPr lang="en-US" sz="2400" b="1" u="sng" dirty="0" smtClean="0">
                <a:solidFill>
                  <a:srgbClr val="FF0000"/>
                </a:solidFill>
              </a:rPr>
              <a:t>HOT MONEY: </a:t>
            </a:r>
            <a:r>
              <a:rPr lang="en-US" sz="2400" b="1" dirty="0" smtClean="0">
                <a:solidFill>
                  <a:srgbClr val="FF0000"/>
                </a:solidFill>
              </a:rPr>
              <a:t>this refers to the short term speculation flows of money between foreign currency or by taking advantage of differences in interest rates to increase return on deposits.</a:t>
            </a:r>
            <a:endParaRPr lang="en-US" sz="2400" b="1" dirty="0">
              <a:solidFill>
                <a:srgbClr val="FF0000"/>
              </a:solidFill>
            </a:endParaRPr>
          </a:p>
        </p:txBody>
      </p:sp>
    </p:spTree>
    <p:extLst>
      <p:ext uri="{BB962C8B-B14F-4D97-AF65-F5344CB8AC3E}">
        <p14:creationId xmlns:p14="http://schemas.microsoft.com/office/powerpoint/2010/main" val="1387286821"/>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EXCHANGE RATE</a:t>
            </a:r>
            <a:endParaRPr lang="en-US" dirty="0"/>
          </a:p>
        </p:txBody>
      </p:sp>
      <p:sp>
        <p:nvSpPr>
          <p:cNvPr id="2" name="Content Placeholder 1"/>
          <p:cNvSpPr>
            <a:spLocks noGrp="1"/>
          </p:cNvSpPr>
          <p:nvPr>
            <p:ph idx="1"/>
          </p:nvPr>
        </p:nvSpPr>
        <p:spPr/>
        <p:txBody>
          <a:bodyPr>
            <a:normAutofit lnSpcReduction="10000"/>
          </a:bodyPr>
          <a:lstStyle/>
          <a:p>
            <a:pPr marL="342900" indent="-342900" algn="just">
              <a:buFont typeface="Arial"/>
              <a:buChar char="•"/>
            </a:pPr>
            <a:r>
              <a:rPr lang="en-US" sz="3600" b="1" u="sng" dirty="0" smtClean="0"/>
              <a:t>Exchange rate</a:t>
            </a:r>
            <a:r>
              <a:rPr lang="en-US" sz="3600" dirty="0" smtClean="0"/>
              <a:t>: the value of one currency in terms of another currency.</a:t>
            </a:r>
            <a:endParaRPr lang="en-US" dirty="0" smtClean="0"/>
          </a:p>
          <a:p>
            <a:pPr marL="342900" indent="-342900" algn="just">
              <a:buFont typeface="Arial"/>
              <a:buChar char="•"/>
            </a:pPr>
            <a:r>
              <a:rPr lang="en-US" b="1" u="sng" dirty="0" smtClean="0"/>
              <a:t>Effective exchange rate</a:t>
            </a:r>
            <a:r>
              <a:rPr lang="en-US" dirty="0" smtClean="0"/>
              <a:t>: also known as trade weighted index. It measures the value of a currency as a weighted average against the currencies of a country’s major trading partners. For the UK the major weights would be given to the Euro, the Dollar, and the Yen</a:t>
            </a:r>
          </a:p>
          <a:p>
            <a:pPr marL="342900" indent="-342900" algn="l">
              <a:buFont typeface="Arial"/>
              <a:buChar char="•"/>
            </a:pPr>
            <a:endParaRPr lang="en-US" dirty="0" smtClean="0"/>
          </a:p>
          <a:p>
            <a:pPr marL="342900" indent="-342900" algn="just">
              <a:buFont typeface="Arial"/>
              <a:buChar char="•"/>
            </a:pPr>
            <a:r>
              <a:rPr lang="en-US" b="1" u="sng" dirty="0" smtClean="0"/>
              <a:t>Real exchange rate: </a:t>
            </a:r>
            <a:r>
              <a:rPr lang="en-US" dirty="0" smtClean="0"/>
              <a:t>this is the exchange rate of a currency adjusted for the relative inflation rates between one country and another.</a:t>
            </a:r>
            <a:endParaRPr lang="en-US" b="1" u="sng" dirty="0" smtClean="0"/>
          </a:p>
        </p:txBody>
      </p:sp>
    </p:spTree>
    <p:extLst>
      <p:ext uri="{BB962C8B-B14F-4D97-AF65-F5344CB8AC3E}">
        <p14:creationId xmlns:p14="http://schemas.microsoft.com/office/powerpoint/2010/main" val="3782045549"/>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endParaRPr lang="en-US"/>
          </a:p>
        </p:txBody>
      </p:sp>
      <p:sp>
        <p:nvSpPr>
          <p:cNvPr id="2" name="Content Placeholder 1"/>
          <p:cNvSpPr>
            <a:spLocks noGrp="1"/>
          </p:cNvSpPr>
          <p:nvPr>
            <p:ph idx="1"/>
          </p:nvPr>
        </p:nvSpPr>
        <p:spPr/>
        <p:txBody>
          <a:bodyPr/>
          <a:lstStyle/>
          <a:p>
            <a:pPr marL="342900" indent="-342900" algn="just">
              <a:buFont typeface="Arial"/>
              <a:buChar char="•"/>
            </a:pPr>
            <a:r>
              <a:rPr lang="en-US" b="1" dirty="0"/>
              <a:t>Real effective exchange </a:t>
            </a:r>
            <a:r>
              <a:rPr lang="en-US" b="1" dirty="0" smtClean="0"/>
              <a:t>rate</a:t>
            </a:r>
            <a:r>
              <a:rPr lang="en-US" dirty="0" smtClean="0"/>
              <a:t>: this is the effective exchange rate adjusted for the weighted average of inflation among the home country’s major trading partners relative to the home country’s own inflation (it can also be referred to as the real exchange rate)</a:t>
            </a:r>
            <a:endParaRPr lang="en-US" dirty="0"/>
          </a:p>
          <a:p>
            <a:pPr marL="342900" indent="-342900" algn="l">
              <a:buFont typeface="Arial"/>
              <a:buChar char="•"/>
            </a:pPr>
            <a:endParaRPr lang="en-US" dirty="0" smtClean="0"/>
          </a:p>
          <a:p>
            <a:pPr marL="342900" indent="-342900" algn="just">
              <a:buFont typeface="Arial"/>
              <a:buChar char="•"/>
            </a:pPr>
            <a:r>
              <a:rPr lang="en-US" b="1" dirty="0" smtClean="0"/>
              <a:t>Purchasing </a:t>
            </a:r>
            <a:r>
              <a:rPr lang="en-US" b="1" dirty="0"/>
              <a:t>power </a:t>
            </a:r>
            <a:r>
              <a:rPr lang="en-US" b="1" dirty="0" smtClean="0"/>
              <a:t>parity</a:t>
            </a:r>
            <a:r>
              <a:rPr lang="en-US" dirty="0" smtClean="0"/>
              <a:t>: this is the exchange rate of a country using a weighted average of the real prices of a basket of goods between two countries.</a:t>
            </a:r>
          </a:p>
          <a:p>
            <a:pPr lvl="1" algn="l"/>
            <a:r>
              <a:rPr lang="en-US" dirty="0" smtClean="0"/>
              <a:t>	example: suppose we take one good and found that jeans in America cost $50 and in the UK exactly the same jeans cost £25 then we could say the exchange rate using this system was £1 = $2</a:t>
            </a:r>
            <a:endParaRPr lang="en-US" dirty="0"/>
          </a:p>
          <a:p>
            <a:endParaRPr lang="en-US" dirty="0"/>
          </a:p>
        </p:txBody>
      </p:sp>
    </p:spTree>
    <p:extLst>
      <p:ext uri="{BB962C8B-B14F-4D97-AF65-F5344CB8AC3E}">
        <p14:creationId xmlns:p14="http://schemas.microsoft.com/office/powerpoint/2010/main" val="2504005605"/>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Importance of exchange rate to the firms</a:t>
            </a:r>
            <a:endParaRPr lang="en-US" dirty="0"/>
          </a:p>
        </p:txBody>
      </p:sp>
      <p:sp>
        <p:nvSpPr>
          <p:cNvPr id="2" name="Content Placeholder 1"/>
          <p:cNvSpPr>
            <a:spLocks noGrp="1"/>
          </p:cNvSpPr>
          <p:nvPr>
            <p:ph idx="1"/>
          </p:nvPr>
        </p:nvSpPr>
        <p:spPr>
          <a:xfrm>
            <a:off x="167090" y="2020824"/>
            <a:ext cx="8822352" cy="4837176"/>
          </a:xfrm>
        </p:spPr>
        <p:txBody>
          <a:bodyPr/>
          <a:lstStyle/>
          <a:p>
            <a:pPr marL="342900" indent="-342900" algn="l">
              <a:buFont typeface="Arial"/>
              <a:buChar char="•"/>
            </a:pPr>
            <a:r>
              <a:rPr lang="en-US" dirty="0"/>
              <a:t>T</a:t>
            </a:r>
            <a:r>
              <a:rPr lang="en-US" dirty="0" smtClean="0"/>
              <a:t>he price of exports </a:t>
            </a:r>
          </a:p>
          <a:p>
            <a:pPr marL="342900" indent="-342900" algn="l">
              <a:buFont typeface="Arial"/>
              <a:buChar char="•"/>
            </a:pPr>
            <a:r>
              <a:rPr lang="en-US" dirty="0" smtClean="0"/>
              <a:t>The cost of imported raw materials</a:t>
            </a:r>
          </a:p>
          <a:p>
            <a:pPr marL="342900" indent="-342900" algn="l">
              <a:buFont typeface="Arial"/>
              <a:buChar char="•"/>
            </a:pPr>
            <a:r>
              <a:rPr lang="en-US" dirty="0" smtClean="0"/>
              <a:t>The degree of competition at home and abroad</a:t>
            </a:r>
          </a:p>
          <a:p>
            <a:pPr marL="342900" indent="-342900" algn="l">
              <a:buFont typeface="Arial"/>
              <a:buChar char="•"/>
            </a:pPr>
            <a:r>
              <a:rPr lang="en-US" dirty="0" smtClean="0"/>
              <a:t>Fluctuations in the exchange rate affect forecasts of costs and revenues</a:t>
            </a:r>
          </a:p>
          <a:p>
            <a:pPr marL="342900" indent="-342900" algn="l">
              <a:buFont typeface="Arial"/>
              <a:buChar char="•"/>
            </a:pPr>
            <a:r>
              <a:rPr lang="en-US" dirty="0" smtClean="0"/>
              <a:t>A falling exchange rate can create imported inflation because it could cause a rise in costs</a:t>
            </a:r>
          </a:p>
          <a:p>
            <a:pPr marL="342900" indent="-342900" algn="l">
              <a:buFont typeface="Arial"/>
              <a:buChar char="•"/>
            </a:pPr>
            <a:endParaRPr lang="en-US" dirty="0"/>
          </a:p>
        </p:txBody>
      </p:sp>
    </p:spTree>
    <p:extLst>
      <p:ext uri="{BB962C8B-B14F-4D97-AF65-F5344CB8AC3E}">
        <p14:creationId xmlns:p14="http://schemas.microsoft.com/office/powerpoint/2010/main" val="3403280650"/>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endParaRPr lang="en-US"/>
          </a:p>
        </p:txBody>
      </p:sp>
      <p:sp>
        <p:nvSpPr>
          <p:cNvPr id="2" name="Content Placeholder 1"/>
          <p:cNvSpPr>
            <a:spLocks noGrp="1"/>
          </p:cNvSpPr>
          <p:nvPr>
            <p:ph idx="1"/>
          </p:nvPr>
        </p:nvSpPr>
        <p:spPr/>
        <p:txBody>
          <a:bodyPr/>
          <a:lstStyle/>
          <a:p>
            <a:pPr marL="114300" indent="0" algn="l">
              <a:buNone/>
            </a:pPr>
            <a:r>
              <a:rPr lang="en-US" b="1" u="sng" dirty="0" smtClean="0"/>
              <a:t>Evaluation</a:t>
            </a:r>
          </a:p>
          <a:p>
            <a:pPr marL="342900" indent="-342900" algn="l">
              <a:buFont typeface="Arial"/>
              <a:buChar char="•"/>
            </a:pPr>
            <a:r>
              <a:rPr lang="en-US" dirty="0"/>
              <a:t>D</a:t>
            </a:r>
            <a:r>
              <a:rPr lang="en-US" dirty="0" smtClean="0"/>
              <a:t>epends on how much the firm imports and exports</a:t>
            </a:r>
          </a:p>
          <a:p>
            <a:pPr marL="342900" indent="-342900" algn="l">
              <a:buFont typeface="Arial"/>
              <a:buChar char="•"/>
            </a:pPr>
            <a:r>
              <a:rPr lang="en-US" dirty="0" smtClean="0"/>
              <a:t>Depends on how much foreign competition  is there in the market</a:t>
            </a:r>
          </a:p>
          <a:p>
            <a:pPr marL="342900" indent="-342900" algn="l">
              <a:buFont typeface="Arial"/>
              <a:buChar char="•"/>
            </a:pPr>
            <a:r>
              <a:rPr lang="en-US" dirty="0" smtClean="0"/>
              <a:t>Depends on the PED</a:t>
            </a:r>
          </a:p>
          <a:p>
            <a:pPr marL="342900" indent="-342900" algn="l">
              <a:buFont typeface="Arial"/>
              <a:buChar char="•"/>
            </a:pPr>
            <a:r>
              <a:rPr lang="en-US" dirty="0" smtClean="0"/>
              <a:t>Depends on the ability of the firm to absorb the extra cost </a:t>
            </a:r>
            <a:r>
              <a:rPr lang="en-US" dirty="0" err="1" smtClean="0"/>
              <a:t>eg</a:t>
            </a:r>
            <a:r>
              <a:rPr lang="en-US" dirty="0" smtClean="0"/>
              <a:t>, reducing costs elsewhere</a:t>
            </a:r>
          </a:p>
          <a:p>
            <a:pPr marL="342900" indent="-342900" algn="l">
              <a:buFont typeface="Arial"/>
              <a:buChar char="•"/>
            </a:pPr>
            <a:r>
              <a:rPr lang="en-US" dirty="0" smtClean="0"/>
              <a:t>Depends on how much the exchange rate rises or falls and for how long.</a:t>
            </a:r>
          </a:p>
        </p:txBody>
      </p:sp>
    </p:spTree>
    <p:extLst>
      <p:ext uri="{BB962C8B-B14F-4D97-AF65-F5344CB8AC3E}">
        <p14:creationId xmlns:p14="http://schemas.microsoft.com/office/powerpoint/2010/main" val="3255603391"/>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Importance of the exchange rate to the economy</a:t>
            </a:r>
            <a:endParaRPr lang="en-US" dirty="0"/>
          </a:p>
        </p:txBody>
      </p:sp>
      <p:sp>
        <p:nvSpPr>
          <p:cNvPr id="2" name="Content Placeholder 1"/>
          <p:cNvSpPr>
            <a:spLocks noGrp="1"/>
          </p:cNvSpPr>
          <p:nvPr>
            <p:ph idx="1"/>
          </p:nvPr>
        </p:nvSpPr>
        <p:spPr/>
        <p:txBody>
          <a:bodyPr/>
          <a:lstStyle/>
          <a:p>
            <a:pPr marL="342900" indent="-342900" algn="l">
              <a:buFont typeface="Arial"/>
              <a:buChar char="•"/>
            </a:pPr>
            <a:r>
              <a:rPr lang="en-US" dirty="0" smtClean="0"/>
              <a:t>BOP</a:t>
            </a:r>
          </a:p>
          <a:p>
            <a:pPr marL="342900" indent="-342900" algn="l">
              <a:buFont typeface="Arial"/>
              <a:buChar char="•"/>
            </a:pPr>
            <a:r>
              <a:rPr lang="en-US" dirty="0" smtClean="0"/>
              <a:t>Employment</a:t>
            </a:r>
          </a:p>
          <a:p>
            <a:pPr marL="342900" indent="-342900" algn="l">
              <a:buFont typeface="Arial"/>
              <a:buChar char="•"/>
            </a:pPr>
            <a:r>
              <a:rPr lang="en-US" dirty="0" smtClean="0"/>
              <a:t>Inflation</a:t>
            </a:r>
          </a:p>
          <a:p>
            <a:pPr marL="342900" indent="-342900" algn="l">
              <a:buFont typeface="Arial"/>
              <a:buChar char="•"/>
            </a:pPr>
            <a:r>
              <a:rPr lang="en-US" dirty="0" smtClean="0"/>
              <a:t>Growth (GDP)</a:t>
            </a:r>
          </a:p>
          <a:p>
            <a:pPr marL="342900" indent="-342900" algn="l">
              <a:buFont typeface="Arial"/>
              <a:buChar char="•"/>
            </a:pPr>
            <a:r>
              <a:rPr lang="en-US" dirty="0" smtClean="0"/>
              <a:t>Business investment</a:t>
            </a:r>
          </a:p>
          <a:p>
            <a:pPr marL="342900" indent="-342900" algn="l">
              <a:buFont typeface="Arial"/>
              <a:buChar char="•"/>
            </a:pPr>
            <a:r>
              <a:rPr lang="en-US" dirty="0" smtClean="0"/>
              <a:t>Foreign </a:t>
            </a:r>
            <a:r>
              <a:rPr lang="en-US" smtClean="0"/>
              <a:t>Direct Investment (FDI)</a:t>
            </a:r>
          </a:p>
          <a:p>
            <a:pPr marL="342900" indent="-342900" algn="l">
              <a:buFont typeface="Arial"/>
              <a:buChar char="•"/>
            </a:pPr>
            <a:endParaRPr lang="en-US"/>
          </a:p>
        </p:txBody>
      </p:sp>
    </p:spTree>
    <p:extLst>
      <p:ext uri="{BB962C8B-B14F-4D97-AF65-F5344CB8AC3E}">
        <p14:creationId xmlns:p14="http://schemas.microsoft.com/office/powerpoint/2010/main" val="3790583719"/>
      </p:ext>
    </p:extLst>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Types of exchange rate systems</a:t>
            </a:r>
            <a:endParaRPr lang="en-US" dirty="0"/>
          </a:p>
        </p:txBody>
      </p:sp>
      <p:sp>
        <p:nvSpPr>
          <p:cNvPr id="2" name="Content Placeholder 1"/>
          <p:cNvSpPr>
            <a:spLocks noGrp="1"/>
          </p:cNvSpPr>
          <p:nvPr>
            <p:ph idx="1"/>
          </p:nvPr>
        </p:nvSpPr>
        <p:spPr/>
        <p:txBody>
          <a:bodyPr>
            <a:normAutofit fontScale="92500" lnSpcReduction="10000"/>
          </a:bodyPr>
          <a:lstStyle/>
          <a:p>
            <a:pPr marL="457200" indent="-457200" algn="just">
              <a:buAutoNum type="arabicPeriod"/>
            </a:pPr>
            <a:r>
              <a:rPr lang="en-US" sz="2800" dirty="0">
                <a:solidFill>
                  <a:srgbClr val="FF0000"/>
                </a:solidFill>
              </a:rPr>
              <a:t>F</a:t>
            </a:r>
            <a:r>
              <a:rPr lang="en-US" sz="2800" dirty="0" smtClean="0">
                <a:solidFill>
                  <a:srgbClr val="FF0000"/>
                </a:solidFill>
              </a:rPr>
              <a:t>ixed exchange rate system: </a:t>
            </a:r>
            <a:r>
              <a:rPr lang="en-US" sz="2800" dirty="0" smtClean="0">
                <a:solidFill>
                  <a:srgbClr val="2F2B20"/>
                </a:solidFill>
              </a:rPr>
              <a:t>This </a:t>
            </a:r>
            <a:r>
              <a:rPr lang="en-US" sz="2800" dirty="0" smtClean="0">
                <a:solidFill>
                  <a:srgbClr val="2F2B20"/>
                </a:solidFill>
              </a:rPr>
              <a:t>is where the government sets the exchange rate at a particular level for different currencies. This means market forces are not involved</a:t>
            </a:r>
            <a:r>
              <a:rPr lang="en-US" sz="2800" dirty="0" smtClean="0">
                <a:solidFill>
                  <a:srgbClr val="2F2B20"/>
                </a:solidFill>
              </a:rPr>
              <a:t>.</a:t>
            </a:r>
          </a:p>
          <a:p>
            <a:pPr marL="457200" indent="-457200" algn="just">
              <a:buAutoNum type="arabicPeriod"/>
            </a:pPr>
            <a:r>
              <a:rPr lang="en-US" sz="2800" dirty="0" smtClean="0">
                <a:solidFill>
                  <a:srgbClr val="FF0000"/>
                </a:solidFill>
              </a:rPr>
              <a:t>Managed exchange rate: </a:t>
            </a:r>
            <a:r>
              <a:rPr lang="en-US" sz="2800" dirty="0" smtClean="0">
                <a:solidFill>
                  <a:srgbClr val="2F2B20"/>
                </a:solidFill>
              </a:rPr>
              <a:t>It is called a hybrid or intermediate system where the free market forces of demand and supply determines that exchange rate</a:t>
            </a:r>
            <a:r>
              <a:rPr lang="en-US" sz="2800" dirty="0">
                <a:solidFill>
                  <a:srgbClr val="2F2B20"/>
                </a:solidFill>
              </a:rPr>
              <a:t> </a:t>
            </a:r>
            <a:r>
              <a:rPr lang="en-US" sz="2800" dirty="0" smtClean="0">
                <a:solidFill>
                  <a:srgbClr val="2F2B20"/>
                </a:solidFill>
              </a:rPr>
              <a:t>with the government interventions</a:t>
            </a:r>
            <a:r>
              <a:rPr lang="en-US" sz="2800" dirty="0" smtClean="0">
                <a:solidFill>
                  <a:srgbClr val="FF0000"/>
                </a:solidFill>
              </a:rPr>
              <a:t>. </a:t>
            </a:r>
            <a:endParaRPr lang="en-US" sz="2800" dirty="0" smtClean="0">
              <a:solidFill>
                <a:srgbClr val="FF0000"/>
              </a:solidFill>
            </a:endParaRPr>
          </a:p>
          <a:p>
            <a:pPr marL="457200" indent="-457200" algn="just">
              <a:buAutoNum type="arabicPeriod"/>
            </a:pPr>
            <a:r>
              <a:rPr lang="en-US" sz="2800" dirty="0" smtClean="0">
                <a:solidFill>
                  <a:srgbClr val="FF0000"/>
                </a:solidFill>
              </a:rPr>
              <a:t>Floating rate system: </a:t>
            </a:r>
            <a:r>
              <a:rPr lang="en-US" sz="2800" dirty="0">
                <a:solidFill>
                  <a:srgbClr val="2F2B20"/>
                </a:solidFill>
              </a:rPr>
              <a:t>T</a:t>
            </a:r>
            <a:r>
              <a:rPr lang="en-US" sz="2800" dirty="0" smtClean="0">
                <a:solidFill>
                  <a:srgbClr val="2F2B20"/>
                </a:solidFill>
              </a:rPr>
              <a:t>his </a:t>
            </a:r>
            <a:r>
              <a:rPr lang="en-US" sz="2800" dirty="0" smtClean="0">
                <a:solidFill>
                  <a:srgbClr val="2F2B20"/>
                </a:solidFill>
              </a:rPr>
              <a:t>means the exchange rate is determined by market forces and there is no interference by the government. All of the Western economies use a floating rate system</a:t>
            </a:r>
            <a:endParaRPr lang="en-US" sz="2800" dirty="0">
              <a:solidFill>
                <a:srgbClr val="2F2B20"/>
              </a:solidFill>
            </a:endParaRPr>
          </a:p>
        </p:txBody>
      </p:sp>
    </p:spTree>
    <p:extLst>
      <p:ext uri="{BB962C8B-B14F-4D97-AF65-F5344CB8AC3E}">
        <p14:creationId xmlns:p14="http://schemas.microsoft.com/office/powerpoint/2010/main" val="341233996"/>
      </p:ext>
    </p:extLst>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Government interventions </a:t>
            </a:r>
            <a:endParaRPr lang="en-US" dirty="0"/>
          </a:p>
        </p:txBody>
      </p:sp>
      <p:sp>
        <p:nvSpPr>
          <p:cNvPr id="3" name="Content Placeholder 2"/>
          <p:cNvSpPr>
            <a:spLocks noGrp="1"/>
          </p:cNvSpPr>
          <p:nvPr>
            <p:ph idx="1"/>
          </p:nvPr>
        </p:nvSpPr>
        <p:spPr/>
        <p:txBody>
          <a:bodyPr/>
          <a:lstStyle/>
          <a:p>
            <a:pPr marL="114300" indent="0">
              <a:buNone/>
            </a:pPr>
            <a:endParaRPr lang="en-US" dirty="0"/>
          </a:p>
          <a:p>
            <a:pPr algn="just"/>
            <a:r>
              <a:rPr lang="en-US" sz="2800" dirty="0" smtClean="0"/>
              <a:t>Direct interventions by buying and selling currency using the gold and foreign currency reserves.</a:t>
            </a:r>
          </a:p>
          <a:p>
            <a:pPr algn="just"/>
            <a:r>
              <a:rPr lang="en-US" sz="2800" dirty="0" smtClean="0"/>
              <a:t>Indirect interventions by raising and lowering exchange rates</a:t>
            </a:r>
          </a:p>
          <a:p>
            <a:pPr algn="just"/>
            <a:r>
              <a:rPr lang="en-US" sz="2800" dirty="0" smtClean="0"/>
              <a:t>Quantitative easing </a:t>
            </a:r>
          </a:p>
          <a:p>
            <a:pPr algn="just"/>
            <a:r>
              <a:rPr lang="en-US" sz="2800" dirty="0" smtClean="0"/>
              <a:t>Borrowing from international institution such as IMF</a:t>
            </a:r>
          </a:p>
        </p:txBody>
      </p:sp>
    </p:spTree>
    <p:extLst>
      <p:ext uri="{BB962C8B-B14F-4D97-AF65-F5344CB8AC3E}">
        <p14:creationId xmlns:p14="http://schemas.microsoft.com/office/powerpoint/2010/main" val="92622881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470391" y="551481"/>
            <a:ext cx="6867399" cy="1002693"/>
          </a:xfrm>
        </p:spPr>
        <p:txBody>
          <a:bodyPr>
            <a:normAutofit/>
          </a:bodyPr>
          <a:lstStyle/>
          <a:p>
            <a:r>
              <a:rPr lang="en-US" sz="2400" dirty="0" smtClean="0"/>
              <a:t>Factors affecting the exchange rate</a:t>
            </a:r>
            <a:endParaRPr lang="en-US" sz="2400" dirty="0"/>
          </a:p>
        </p:txBody>
      </p:sp>
      <p:sp>
        <p:nvSpPr>
          <p:cNvPr id="2" name="Content Placeholder 1"/>
          <p:cNvSpPr>
            <a:spLocks noGrp="1"/>
          </p:cNvSpPr>
          <p:nvPr>
            <p:ph idx="1"/>
          </p:nvPr>
        </p:nvSpPr>
        <p:spPr>
          <a:xfrm>
            <a:off x="457199" y="2020823"/>
            <a:ext cx="8515533" cy="4530101"/>
          </a:xfrm>
        </p:spPr>
        <p:txBody>
          <a:bodyPr>
            <a:normAutofit fontScale="92500" lnSpcReduction="10000"/>
          </a:bodyPr>
          <a:lstStyle/>
          <a:p>
            <a:pPr marL="114300" indent="0" algn="l">
              <a:buNone/>
            </a:pPr>
            <a:r>
              <a:rPr lang="en-US" sz="3000" b="1" u="sng" dirty="0" smtClean="0">
                <a:solidFill>
                  <a:srgbClr val="FFFF00"/>
                </a:solidFill>
              </a:rPr>
              <a:t>Demand side</a:t>
            </a:r>
            <a:r>
              <a:rPr lang="en-US" sz="2800" b="1" u="sng" dirty="0" smtClean="0">
                <a:solidFill>
                  <a:srgbClr val="FFFF00"/>
                </a:solidFill>
              </a:rPr>
              <a:t>:</a:t>
            </a:r>
          </a:p>
          <a:p>
            <a:pPr marL="457200" indent="-457200" algn="l">
              <a:buFont typeface="Arial"/>
              <a:buChar char="•"/>
            </a:pPr>
            <a:r>
              <a:rPr lang="en-US" sz="2800" b="1" u="sng" dirty="0" smtClean="0"/>
              <a:t>Inflation:</a:t>
            </a:r>
            <a:r>
              <a:rPr lang="en-US" sz="2800" dirty="0" smtClean="0"/>
              <a:t> an increase in inflation will increase the price of exports and therefore, demand for exports will fall. This will shift the demand curve to the left and decrease the exchange rate. </a:t>
            </a:r>
          </a:p>
          <a:p>
            <a:pPr marL="457200" indent="-457200" algn="l">
              <a:buFont typeface="Arial"/>
              <a:buChar char="•"/>
            </a:pPr>
            <a:endParaRPr lang="en-US" sz="2800" dirty="0" smtClean="0"/>
          </a:p>
          <a:p>
            <a:pPr marL="457200" indent="-457200" algn="l">
              <a:buFont typeface="Arial"/>
              <a:buChar char="•"/>
            </a:pPr>
            <a:r>
              <a:rPr lang="en-US" sz="2800" b="1" u="sng" dirty="0" smtClean="0"/>
              <a:t>Relative Interest Rates:</a:t>
            </a:r>
            <a:r>
              <a:rPr lang="en-US" sz="2800" dirty="0" smtClean="0"/>
              <a:t> a rise in the interest rate relative to other countries will make it more attractive for foreign investors to have sterling deposits. This will shift the demand curve for sterling to the right and increase the exchange rate.</a:t>
            </a:r>
            <a:endParaRPr lang="en-US" sz="2800" b="1" u="sng" dirty="0"/>
          </a:p>
        </p:txBody>
      </p:sp>
    </p:spTree>
    <p:extLst>
      <p:ext uri="{BB962C8B-B14F-4D97-AF65-F5344CB8AC3E}">
        <p14:creationId xmlns:p14="http://schemas.microsoft.com/office/powerpoint/2010/main" val="267641942"/>
      </p:ext>
    </p:extLst>
  </p:cSld>
  <p:clrMapOvr>
    <a:masterClrMapping/>
  </p:clrMapOvr>
  <p:timing>
    <p:tnLst>
      <p:par>
        <p:cTn xmlns:p14="http://schemas.microsoft.com/office/powerpoint/2010/mai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djacency">
  <a:themeElements>
    <a:clrScheme name="Adjacency">
      <a:dk1>
        <a:srgbClr val="2F2B20"/>
      </a:dk1>
      <a:lt1>
        <a:srgbClr val="FFFFFF"/>
      </a:lt1>
      <a:dk2>
        <a:srgbClr val="675E47"/>
      </a:dk2>
      <a:lt2>
        <a:srgbClr val="DFDCB7"/>
      </a:lt2>
      <a:accent1>
        <a:srgbClr val="A9A57C"/>
      </a:accent1>
      <a:accent2>
        <a:srgbClr val="9CBEBD"/>
      </a:accent2>
      <a:accent3>
        <a:srgbClr val="D2CB6C"/>
      </a:accent3>
      <a:accent4>
        <a:srgbClr val="95A39D"/>
      </a:accent4>
      <a:accent5>
        <a:srgbClr val="C89F5D"/>
      </a:accent5>
      <a:accent6>
        <a:srgbClr val="B1A089"/>
      </a:accent6>
      <a:hlink>
        <a:srgbClr val="D25814"/>
      </a:hlink>
      <a:folHlink>
        <a:srgbClr val="849A0A"/>
      </a:folHlink>
    </a:clrScheme>
    <a:fontScheme name="Adjacency">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djacency">
      <a:fillStyleLst>
        <a:solidFill>
          <a:schemeClr val="phClr"/>
        </a:solidFill>
        <a:solidFill>
          <a:schemeClr val="phClr">
            <a:tint val="55000"/>
          </a:schemeClr>
        </a:solidFill>
        <a:solidFill>
          <a:schemeClr val="phClr"/>
        </a:soli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outerShdw blurRad="50800" dist="25400" algn="bl" rotWithShape="0">
              <a:srgbClr val="000000">
                <a:alpha val="60000"/>
              </a:srgbClr>
            </a:outerShdw>
          </a:effectLst>
        </a:effectStyle>
        <a:effectStyle>
          <a:effectLst/>
          <a:scene3d>
            <a:camera prst="orthographicFront">
              <a:rot lat="0" lon="0" rev="0"/>
            </a:camera>
            <a:lightRig rig="brightRoom" dir="tl">
              <a:rot lat="0" lon="0" rev="1800000"/>
            </a:lightRig>
          </a:scene3d>
          <a:sp3d contourW="10160" prstMaterial="dkEdge">
            <a:bevelT w="38100" h="50800" prst="angle"/>
            <a:contourClr>
              <a:schemeClr val="phClr">
                <a:shade val="40000"/>
                <a:satMod val="150000"/>
              </a:schemeClr>
            </a:contourClr>
          </a:sp3d>
        </a:effectStyle>
      </a:effectStyleLst>
      <a:bgFillStyleLst>
        <a:solidFill>
          <a:schemeClr val="phClr"/>
        </a:solidFill>
        <a:gradFill rotWithShape="1">
          <a:gsLst>
            <a:gs pos="0">
              <a:schemeClr val="phClr">
                <a:tint val="90000"/>
              </a:schemeClr>
            </a:gs>
            <a:gs pos="75000">
              <a:schemeClr val="phClr">
                <a:shade val="100000"/>
                <a:satMod val="115000"/>
              </a:schemeClr>
            </a:gs>
            <a:gs pos="100000">
              <a:schemeClr val="phClr">
                <a:shade val="70000"/>
                <a:satMod val="130000"/>
              </a:schemeClr>
            </a:gs>
          </a:gsLst>
          <a:path path="circle">
            <a:fillToRect l="20000" t="50000" r="100000" b="50000"/>
          </a:path>
        </a:gradFill>
        <a:blipFill rotWithShape="1">
          <a:blip xmlns:r="http://schemas.openxmlformats.org/officeDocument/2006/relationships" r:embed="rId1">
            <a:duotone>
              <a:schemeClr val="phClr">
                <a:tint val="97000"/>
              </a:schemeClr>
              <a:schemeClr val="phClr">
                <a:shade val="96000"/>
              </a:schemeClr>
            </a:duotone>
          </a:blip>
          <a:tile tx="0" ty="0" sx="32000" sy="32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Adjacency.thmx</Template>
  <TotalTime>659</TotalTime>
  <Words>799</Words>
  <Application>Microsoft Macintosh PowerPoint</Application>
  <PresentationFormat>On-screen Show (4:3)</PresentationFormat>
  <Paragraphs>65</Paragraphs>
  <Slides>13</Slides>
  <Notes>0</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Adjacency</vt:lpstr>
      <vt:lpstr>EXCHANGE RATE</vt:lpstr>
      <vt:lpstr>EXCHANGE RATE</vt:lpstr>
      <vt:lpstr>PowerPoint Presentation</vt:lpstr>
      <vt:lpstr>Importance of exchange rate to the firms</vt:lpstr>
      <vt:lpstr>PowerPoint Presentation</vt:lpstr>
      <vt:lpstr>Importance of the exchange rate to the economy</vt:lpstr>
      <vt:lpstr>Types of exchange rate systems</vt:lpstr>
      <vt:lpstr>Government interventions </vt:lpstr>
      <vt:lpstr>Factors affecting the exchange rate</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EXCHANGE RATE</dc:title>
  <dc:creator>Ayi M</dc:creator>
  <cp:lastModifiedBy>Aishath Hussain</cp:lastModifiedBy>
  <cp:revision>26</cp:revision>
  <cp:lastPrinted>2021-01-17T08:34:20Z</cp:lastPrinted>
  <dcterms:created xsi:type="dcterms:W3CDTF">2014-01-26T03:37:00Z</dcterms:created>
  <dcterms:modified xsi:type="dcterms:W3CDTF">2021-01-17T08:34:46Z</dcterms:modified>
</cp:coreProperties>
</file>