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8E879B-5963-E146-A9AA-C9ED38A2F82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DBB771-BAE9-5049-8202-D1E10CB669A8}">
      <dgm:prSet phldrT="[Text]"/>
      <dgm:spPr/>
      <dgm:t>
        <a:bodyPr/>
        <a:lstStyle/>
        <a:p>
          <a:r>
            <a:rPr lang="en-US" dirty="0" smtClean="0"/>
            <a:t>Benefits </a:t>
          </a:r>
          <a:endParaRPr lang="en-US" dirty="0"/>
        </a:p>
      </dgm:t>
    </dgm:pt>
    <dgm:pt modelId="{8C503AAA-9730-E541-B225-6A04C852D1A6}" type="parTrans" cxnId="{E2E1F914-828B-CC43-90E6-0A921E7038E5}">
      <dgm:prSet/>
      <dgm:spPr/>
      <dgm:t>
        <a:bodyPr/>
        <a:lstStyle/>
        <a:p>
          <a:endParaRPr lang="en-US"/>
        </a:p>
      </dgm:t>
    </dgm:pt>
    <dgm:pt modelId="{1186BCC0-C148-C849-BEE3-A2D7892FB01C}" type="sibTrans" cxnId="{E2E1F914-828B-CC43-90E6-0A921E7038E5}">
      <dgm:prSet/>
      <dgm:spPr/>
      <dgm:t>
        <a:bodyPr/>
        <a:lstStyle/>
        <a:p>
          <a:endParaRPr lang="en-US"/>
        </a:p>
      </dgm:t>
    </dgm:pt>
    <dgm:pt modelId="{3A5926DE-95A3-3D41-A7DC-713B29B3B9CB}">
      <dgm:prSet phldrT="[Text]"/>
      <dgm:spPr/>
      <dgm:t>
        <a:bodyPr/>
        <a:lstStyle/>
        <a:p>
          <a:r>
            <a:rPr lang="en-US" dirty="0" smtClean="0"/>
            <a:t>Employment </a:t>
          </a:r>
          <a:endParaRPr lang="en-US" dirty="0"/>
        </a:p>
      </dgm:t>
    </dgm:pt>
    <dgm:pt modelId="{958A4B3B-6A72-334E-B02B-EF11E742D59A}" type="parTrans" cxnId="{E1001E96-3CA5-8A4A-9E13-AF995749B4DD}">
      <dgm:prSet/>
      <dgm:spPr/>
      <dgm:t>
        <a:bodyPr/>
        <a:lstStyle/>
        <a:p>
          <a:endParaRPr lang="en-US"/>
        </a:p>
      </dgm:t>
    </dgm:pt>
    <dgm:pt modelId="{2FCED7B8-EEE4-E744-BEB3-8C8C523CA3D9}" type="sibTrans" cxnId="{E1001E96-3CA5-8A4A-9E13-AF995749B4DD}">
      <dgm:prSet/>
      <dgm:spPr/>
      <dgm:t>
        <a:bodyPr/>
        <a:lstStyle/>
        <a:p>
          <a:endParaRPr lang="en-US"/>
        </a:p>
      </dgm:t>
    </dgm:pt>
    <dgm:pt modelId="{D1ED813D-DB0A-EE4F-854A-E219BE7E03A5}">
      <dgm:prSet phldrT="[Text]"/>
      <dgm:spPr/>
      <dgm:t>
        <a:bodyPr/>
        <a:lstStyle/>
        <a:p>
          <a:r>
            <a:rPr lang="en-US" dirty="0" smtClean="0"/>
            <a:t>Transfer of technology</a:t>
          </a:r>
          <a:endParaRPr lang="en-US" dirty="0"/>
        </a:p>
      </dgm:t>
    </dgm:pt>
    <dgm:pt modelId="{A10663B6-323F-F84D-8813-D3E054CC2F91}" type="parTrans" cxnId="{CD28BC60-9AB2-1A4B-9574-316208E11684}">
      <dgm:prSet/>
      <dgm:spPr/>
      <dgm:t>
        <a:bodyPr/>
        <a:lstStyle/>
        <a:p>
          <a:endParaRPr lang="en-US"/>
        </a:p>
      </dgm:t>
    </dgm:pt>
    <dgm:pt modelId="{606AED61-EE5B-8F4F-A423-5D1AEF824F12}" type="sibTrans" cxnId="{CD28BC60-9AB2-1A4B-9574-316208E11684}">
      <dgm:prSet/>
      <dgm:spPr/>
      <dgm:t>
        <a:bodyPr/>
        <a:lstStyle/>
        <a:p>
          <a:endParaRPr lang="en-US"/>
        </a:p>
      </dgm:t>
    </dgm:pt>
    <dgm:pt modelId="{CDC9118F-198B-144C-9ACA-5764306E961D}">
      <dgm:prSet phldrT="[Text]"/>
      <dgm:spPr/>
      <dgm:t>
        <a:bodyPr/>
        <a:lstStyle/>
        <a:p>
          <a:r>
            <a:rPr lang="en-US" dirty="0" smtClean="0"/>
            <a:t>Costs </a:t>
          </a:r>
          <a:endParaRPr lang="en-US" dirty="0"/>
        </a:p>
      </dgm:t>
    </dgm:pt>
    <dgm:pt modelId="{A76C0561-994B-9346-8919-291AA727CAB3}" type="parTrans" cxnId="{9F02ADB4-AEE7-7B41-8DCB-F9EB44FFC94F}">
      <dgm:prSet/>
      <dgm:spPr/>
      <dgm:t>
        <a:bodyPr/>
        <a:lstStyle/>
        <a:p>
          <a:endParaRPr lang="en-US"/>
        </a:p>
      </dgm:t>
    </dgm:pt>
    <dgm:pt modelId="{D626897B-7E21-664E-8E41-837EA754D8F8}" type="sibTrans" cxnId="{9F02ADB4-AEE7-7B41-8DCB-F9EB44FFC94F}">
      <dgm:prSet/>
      <dgm:spPr/>
      <dgm:t>
        <a:bodyPr/>
        <a:lstStyle/>
        <a:p>
          <a:endParaRPr lang="en-US"/>
        </a:p>
      </dgm:t>
    </dgm:pt>
    <dgm:pt modelId="{AB6A3A9B-35A1-6D4A-A757-B60F5375EA6C}">
      <dgm:prSet phldrT="[Text]"/>
      <dgm:spPr/>
      <dgm:t>
        <a:bodyPr/>
        <a:lstStyle/>
        <a:p>
          <a:r>
            <a:rPr lang="en-US" dirty="0" smtClean="0"/>
            <a:t>Unemployment </a:t>
          </a:r>
          <a:endParaRPr lang="en-US" dirty="0"/>
        </a:p>
      </dgm:t>
    </dgm:pt>
    <dgm:pt modelId="{3001F73A-A6BA-2D4C-9D13-4E30EC2C3E2C}" type="parTrans" cxnId="{5B69FD77-3911-9846-84DE-A9C1C0C1FB7F}">
      <dgm:prSet/>
      <dgm:spPr/>
      <dgm:t>
        <a:bodyPr/>
        <a:lstStyle/>
        <a:p>
          <a:endParaRPr lang="en-US"/>
        </a:p>
      </dgm:t>
    </dgm:pt>
    <dgm:pt modelId="{5DEFD9EE-DEE9-554D-BF01-5435A0CCF743}" type="sibTrans" cxnId="{5B69FD77-3911-9846-84DE-A9C1C0C1FB7F}">
      <dgm:prSet/>
      <dgm:spPr/>
      <dgm:t>
        <a:bodyPr/>
        <a:lstStyle/>
        <a:p>
          <a:endParaRPr lang="en-US"/>
        </a:p>
      </dgm:t>
    </dgm:pt>
    <dgm:pt modelId="{F84C18A3-6D8E-5544-9B1E-12C9FB9D4EA7}">
      <dgm:prSet phldrT="[Text]"/>
      <dgm:spPr/>
      <dgm:t>
        <a:bodyPr/>
        <a:lstStyle/>
        <a:p>
          <a:r>
            <a:rPr lang="en-US" dirty="0" smtClean="0"/>
            <a:t>Unfair competition</a:t>
          </a:r>
          <a:endParaRPr lang="en-US" dirty="0"/>
        </a:p>
      </dgm:t>
    </dgm:pt>
    <dgm:pt modelId="{B6FD13EA-9BCF-C148-83F8-5D1DEB35CC39}" type="parTrans" cxnId="{E80ED079-66C4-A34F-A47C-3813BDF917FD}">
      <dgm:prSet/>
      <dgm:spPr/>
      <dgm:t>
        <a:bodyPr/>
        <a:lstStyle/>
        <a:p>
          <a:endParaRPr lang="en-US"/>
        </a:p>
      </dgm:t>
    </dgm:pt>
    <dgm:pt modelId="{2152AF5A-8AEA-974B-B7E0-D34CAC40D33B}" type="sibTrans" cxnId="{E80ED079-66C4-A34F-A47C-3813BDF917FD}">
      <dgm:prSet/>
      <dgm:spPr/>
      <dgm:t>
        <a:bodyPr/>
        <a:lstStyle/>
        <a:p>
          <a:endParaRPr lang="en-US"/>
        </a:p>
      </dgm:t>
    </dgm:pt>
    <dgm:pt modelId="{B86E8490-4614-C847-9F06-8D861B0BCEA8}">
      <dgm:prSet phldrT="[Text]"/>
      <dgm:spPr/>
      <dgm:t>
        <a:bodyPr/>
        <a:lstStyle/>
        <a:p>
          <a:r>
            <a:rPr lang="en-US" dirty="0" smtClean="0"/>
            <a:t>Increases productivity of local suppliers</a:t>
          </a:r>
          <a:endParaRPr lang="en-US" dirty="0"/>
        </a:p>
      </dgm:t>
    </dgm:pt>
    <dgm:pt modelId="{8385F89C-6292-EF45-A578-056C23C64355}" type="parTrans" cxnId="{210C2C20-EA93-8342-A7D5-FAF6444B1D0C}">
      <dgm:prSet/>
      <dgm:spPr/>
      <dgm:t>
        <a:bodyPr/>
        <a:lstStyle/>
        <a:p>
          <a:endParaRPr lang="en-US"/>
        </a:p>
      </dgm:t>
    </dgm:pt>
    <dgm:pt modelId="{C8E98CBC-531D-D943-9C33-1A39227B9B3B}" type="sibTrans" cxnId="{210C2C20-EA93-8342-A7D5-FAF6444B1D0C}">
      <dgm:prSet/>
      <dgm:spPr/>
      <dgm:t>
        <a:bodyPr/>
        <a:lstStyle/>
        <a:p>
          <a:endParaRPr lang="en-US"/>
        </a:p>
      </dgm:t>
    </dgm:pt>
    <dgm:pt modelId="{69AD1BF1-1EDA-1D48-9F65-4544AE5A1BFF}">
      <dgm:prSet phldrT="[Text]"/>
      <dgm:spPr/>
      <dgm:t>
        <a:bodyPr/>
        <a:lstStyle/>
        <a:p>
          <a:r>
            <a:rPr lang="en-US" dirty="0" smtClean="0"/>
            <a:t>Increases competition</a:t>
          </a:r>
          <a:endParaRPr lang="en-US" dirty="0"/>
        </a:p>
      </dgm:t>
    </dgm:pt>
    <dgm:pt modelId="{8D343012-46CC-724F-8D67-DB78EC789169}" type="parTrans" cxnId="{929959E4-B802-3B4B-B60A-71C0020343F2}">
      <dgm:prSet/>
      <dgm:spPr/>
      <dgm:t>
        <a:bodyPr/>
        <a:lstStyle/>
        <a:p>
          <a:endParaRPr lang="en-US"/>
        </a:p>
      </dgm:t>
    </dgm:pt>
    <dgm:pt modelId="{148249E4-9184-2F43-8AD4-3687F538CE1D}" type="sibTrans" cxnId="{929959E4-B802-3B4B-B60A-71C0020343F2}">
      <dgm:prSet/>
      <dgm:spPr/>
      <dgm:t>
        <a:bodyPr/>
        <a:lstStyle/>
        <a:p>
          <a:endParaRPr lang="en-US"/>
        </a:p>
      </dgm:t>
    </dgm:pt>
    <dgm:pt modelId="{5BD202DB-7107-C647-B2D2-5861BCEF85F8}">
      <dgm:prSet phldrT="[Text]"/>
      <dgm:spPr/>
      <dgm:t>
        <a:bodyPr/>
        <a:lstStyle/>
        <a:p>
          <a:r>
            <a:rPr lang="en-US" dirty="0" smtClean="0"/>
            <a:t>Infrastructure development</a:t>
          </a:r>
          <a:endParaRPr lang="en-US" dirty="0"/>
        </a:p>
      </dgm:t>
    </dgm:pt>
    <dgm:pt modelId="{78BA216C-E35E-F54B-905D-274D9796E930}" type="parTrans" cxnId="{FE38BBB6-10E7-0341-A708-AC4369D68DC6}">
      <dgm:prSet/>
      <dgm:spPr/>
      <dgm:t>
        <a:bodyPr/>
        <a:lstStyle/>
        <a:p>
          <a:endParaRPr lang="en-US"/>
        </a:p>
      </dgm:t>
    </dgm:pt>
    <dgm:pt modelId="{1F82D141-2459-934D-BB8D-2E5CFF8CAC02}" type="sibTrans" cxnId="{FE38BBB6-10E7-0341-A708-AC4369D68DC6}">
      <dgm:prSet/>
      <dgm:spPr/>
      <dgm:t>
        <a:bodyPr/>
        <a:lstStyle/>
        <a:p>
          <a:endParaRPr lang="en-US"/>
        </a:p>
      </dgm:t>
    </dgm:pt>
    <dgm:pt modelId="{FDB70D62-E89C-6344-9800-AA38CA64FDA2}">
      <dgm:prSet phldrT="[Text]"/>
      <dgm:spPr/>
      <dgm:t>
        <a:bodyPr/>
        <a:lstStyle/>
        <a:p>
          <a:r>
            <a:rPr lang="en-US" dirty="0" smtClean="0"/>
            <a:t>Inflow of foreign currency</a:t>
          </a:r>
          <a:endParaRPr lang="en-US" dirty="0"/>
        </a:p>
      </dgm:t>
    </dgm:pt>
    <dgm:pt modelId="{6182399E-CCC3-3C4A-864D-F75EB132A5B1}" type="parTrans" cxnId="{AA57D88C-75F3-9044-92B0-1788282F3D97}">
      <dgm:prSet/>
      <dgm:spPr/>
      <dgm:t>
        <a:bodyPr/>
        <a:lstStyle/>
        <a:p>
          <a:endParaRPr lang="en-US"/>
        </a:p>
      </dgm:t>
    </dgm:pt>
    <dgm:pt modelId="{7AAE3E0D-226A-9D4F-8443-E463A7AF86B6}" type="sibTrans" cxnId="{AA57D88C-75F3-9044-92B0-1788282F3D97}">
      <dgm:prSet/>
      <dgm:spPr/>
      <dgm:t>
        <a:bodyPr/>
        <a:lstStyle/>
        <a:p>
          <a:endParaRPr lang="en-US"/>
        </a:p>
      </dgm:t>
    </dgm:pt>
    <dgm:pt modelId="{F599E038-5D46-3849-A93A-39DC92F0104F}">
      <dgm:prSet phldrT="[Text]"/>
      <dgm:spPr/>
      <dgm:t>
        <a:bodyPr/>
        <a:lstStyle/>
        <a:p>
          <a:r>
            <a:rPr lang="en-US" dirty="0" smtClean="0"/>
            <a:t>Limited tax revenue</a:t>
          </a:r>
          <a:endParaRPr lang="en-US" dirty="0"/>
        </a:p>
      </dgm:t>
    </dgm:pt>
    <dgm:pt modelId="{D0B19C3C-C84A-DE48-BF94-FB6C199CCFC1}" type="parTrans" cxnId="{64BD40E7-ECAA-254C-859F-184CB6319A2D}">
      <dgm:prSet/>
      <dgm:spPr/>
      <dgm:t>
        <a:bodyPr/>
        <a:lstStyle/>
        <a:p>
          <a:endParaRPr lang="en-US"/>
        </a:p>
      </dgm:t>
    </dgm:pt>
    <dgm:pt modelId="{681624C7-450D-3646-9A8B-F6E4FB198188}" type="sibTrans" cxnId="{64BD40E7-ECAA-254C-859F-184CB6319A2D}">
      <dgm:prSet/>
      <dgm:spPr/>
      <dgm:t>
        <a:bodyPr/>
        <a:lstStyle/>
        <a:p>
          <a:endParaRPr lang="en-US"/>
        </a:p>
      </dgm:t>
    </dgm:pt>
    <dgm:pt modelId="{A955861E-ED4C-E548-9002-9E314B0C7CB8}">
      <dgm:prSet phldrT="[Text]"/>
      <dgm:spPr/>
      <dgm:t>
        <a:bodyPr/>
        <a:lstStyle/>
        <a:p>
          <a:r>
            <a:rPr lang="en-US" dirty="0" smtClean="0"/>
            <a:t>Environmental effect</a:t>
          </a:r>
          <a:endParaRPr lang="en-US" dirty="0"/>
        </a:p>
      </dgm:t>
    </dgm:pt>
    <dgm:pt modelId="{BC2499D9-3F4F-9645-968C-2003A932A410}" type="parTrans" cxnId="{C9B669B5-10D4-7A4A-B95A-96A1F78A178F}">
      <dgm:prSet/>
      <dgm:spPr/>
      <dgm:t>
        <a:bodyPr/>
        <a:lstStyle/>
        <a:p>
          <a:endParaRPr lang="en-US"/>
        </a:p>
      </dgm:t>
    </dgm:pt>
    <dgm:pt modelId="{DD13D3F2-6F6B-BE40-8E17-29B35A6494D1}" type="sibTrans" cxnId="{C9B669B5-10D4-7A4A-B95A-96A1F78A178F}">
      <dgm:prSet/>
      <dgm:spPr/>
      <dgm:t>
        <a:bodyPr/>
        <a:lstStyle/>
        <a:p>
          <a:endParaRPr lang="en-US"/>
        </a:p>
      </dgm:t>
    </dgm:pt>
    <dgm:pt modelId="{FD6A977A-DCA5-234C-9E44-0DA9446C4397}">
      <dgm:prSet phldrT="[Text]"/>
      <dgm:spPr/>
      <dgm:t>
        <a:bodyPr/>
        <a:lstStyle/>
        <a:p>
          <a:r>
            <a:rPr lang="en-US" dirty="0" smtClean="0"/>
            <a:t>Corruption and bribery</a:t>
          </a:r>
          <a:endParaRPr lang="en-US" dirty="0"/>
        </a:p>
      </dgm:t>
    </dgm:pt>
    <dgm:pt modelId="{EC7A4FFC-2512-9245-8CF3-8EE49B637C26}" type="parTrans" cxnId="{6B592F88-DFF8-3A4F-A051-B9BE30B0CBA2}">
      <dgm:prSet/>
      <dgm:spPr/>
      <dgm:t>
        <a:bodyPr/>
        <a:lstStyle/>
        <a:p>
          <a:endParaRPr lang="en-US"/>
        </a:p>
      </dgm:t>
    </dgm:pt>
    <dgm:pt modelId="{22B4D402-0B59-3945-BEEC-21F685EDC070}" type="sibTrans" cxnId="{6B592F88-DFF8-3A4F-A051-B9BE30B0CBA2}">
      <dgm:prSet/>
      <dgm:spPr/>
      <dgm:t>
        <a:bodyPr/>
        <a:lstStyle/>
        <a:p>
          <a:endParaRPr lang="en-US"/>
        </a:p>
      </dgm:t>
    </dgm:pt>
    <dgm:pt modelId="{8126C13E-C239-734F-8308-56EDBCE9DAD4}" type="pres">
      <dgm:prSet presAssocID="{B88E879B-5963-E146-A9AA-C9ED38A2F823}" presName="Name0" presStyleCnt="0">
        <dgm:presLayoutVars>
          <dgm:dir/>
          <dgm:animLvl val="lvl"/>
          <dgm:resizeHandles val="exact"/>
        </dgm:presLayoutVars>
      </dgm:prSet>
      <dgm:spPr/>
    </dgm:pt>
    <dgm:pt modelId="{E78414BD-945E-CE4A-8715-5EE753658A0A}" type="pres">
      <dgm:prSet presAssocID="{A5DBB771-BAE9-5049-8202-D1E10CB669A8}" presName="linNode" presStyleCnt="0"/>
      <dgm:spPr/>
    </dgm:pt>
    <dgm:pt modelId="{12058824-52C9-FA41-8E15-39EC522BCCEB}" type="pres">
      <dgm:prSet presAssocID="{A5DBB771-BAE9-5049-8202-D1E10CB669A8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7B4BEB7-AA1A-824C-BB36-7F28DE521365}" type="pres">
      <dgm:prSet presAssocID="{A5DBB771-BAE9-5049-8202-D1E10CB669A8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EF98B-ECA7-804D-A97D-C9B19E2442AB}" type="pres">
      <dgm:prSet presAssocID="{1186BCC0-C148-C849-BEE3-A2D7892FB01C}" presName="sp" presStyleCnt="0"/>
      <dgm:spPr/>
    </dgm:pt>
    <dgm:pt modelId="{329009AF-0F9E-994C-8894-0D3AEF0CAC57}" type="pres">
      <dgm:prSet presAssocID="{CDC9118F-198B-144C-9ACA-5764306E961D}" presName="linNode" presStyleCnt="0"/>
      <dgm:spPr/>
    </dgm:pt>
    <dgm:pt modelId="{4B53DE2D-C9A4-8944-A1EC-99698F1A8F7C}" type="pres">
      <dgm:prSet presAssocID="{CDC9118F-198B-144C-9ACA-5764306E961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6965FE5-8619-374B-BD18-D01C7E93129E}" type="pres">
      <dgm:prSet presAssocID="{CDC9118F-198B-144C-9ACA-5764306E961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28BC60-9AB2-1A4B-9574-316208E11684}" srcId="{A5DBB771-BAE9-5049-8202-D1E10CB669A8}" destId="{D1ED813D-DB0A-EE4F-854A-E219BE7E03A5}" srcOrd="1" destOrd="0" parTransId="{A10663B6-323F-F84D-8813-D3E054CC2F91}" sibTransId="{606AED61-EE5B-8F4F-A423-5D1AEF824F12}"/>
    <dgm:cxn modelId="{2B220029-5215-B049-806B-205062D1EA7C}" type="presOf" srcId="{69AD1BF1-1EDA-1D48-9F65-4544AE5A1BFF}" destId="{77B4BEB7-AA1A-824C-BB36-7F28DE521365}" srcOrd="0" destOrd="3" presId="urn:microsoft.com/office/officeart/2005/8/layout/vList5"/>
    <dgm:cxn modelId="{7B971F41-A7E5-E942-A869-80B785AACB10}" type="presOf" srcId="{5BD202DB-7107-C647-B2D2-5861BCEF85F8}" destId="{77B4BEB7-AA1A-824C-BB36-7F28DE521365}" srcOrd="0" destOrd="4" presId="urn:microsoft.com/office/officeart/2005/8/layout/vList5"/>
    <dgm:cxn modelId="{929959E4-B802-3B4B-B60A-71C0020343F2}" srcId="{A5DBB771-BAE9-5049-8202-D1E10CB669A8}" destId="{69AD1BF1-1EDA-1D48-9F65-4544AE5A1BFF}" srcOrd="3" destOrd="0" parTransId="{8D343012-46CC-724F-8D67-DB78EC789169}" sibTransId="{148249E4-9184-2F43-8AD4-3687F538CE1D}"/>
    <dgm:cxn modelId="{E1001E96-3CA5-8A4A-9E13-AF995749B4DD}" srcId="{A5DBB771-BAE9-5049-8202-D1E10CB669A8}" destId="{3A5926DE-95A3-3D41-A7DC-713B29B3B9CB}" srcOrd="0" destOrd="0" parTransId="{958A4B3B-6A72-334E-B02B-EF11E742D59A}" sibTransId="{2FCED7B8-EEE4-E744-BEB3-8C8C523CA3D9}"/>
    <dgm:cxn modelId="{E80ED079-66C4-A34F-A47C-3813BDF917FD}" srcId="{CDC9118F-198B-144C-9ACA-5764306E961D}" destId="{F84C18A3-6D8E-5544-9B1E-12C9FB9D4EA7}" srcOrd="1" destOrd="0" parTransId="{B6FD13EA-9BCF-C148-83F8-5D1DEB35CC39}" sibTransId="{2152AF5A-8AEA-974B-B7E0-D34CAC40D33B}"/>
    <dgm:cxn modelId="{6B592F88-DFF8-3A4F-A051-B9BE30B0CBA2}" srcId="{CDC9118F-198B-144C-9ACA-5764306E961D}" destId="{FD6A977A-DCA5-234C-9E44-0DA9446C4397}" srcOrd="4" destOrd="0" parTransId="{EC7A4FFC-2512-9245-8CF3-8EE49B637C26}" sibTransId="{22B4D402-0B59-3945-BEEC-21F685EDC070}"/>
    <dgm:cxn modelId="{64BD40E7-ECAA-254C-859F-184CB6319A2D}" srcId="{CDC9118F-198B-144C-9ACA-5764306E961D}" destId="{F599E038-5D46-3849-A93A-39DC92F0104F}" srcOrd="2" destOrd="0" parTransId="{D0B19C3C-C84A-DE48-BF94-FB6C199CCFC1}" sibTransId="{681624C7-450D-3646-9A8B-F6E4FB198188}"/>
    <dgm:cxn modelId="{C37A45C5-9035-EA47-A683-4238F631BD41}" type="presOf" srcId="{CDC9118F-198B-144C-9ACA-5764306E961D}" destId="{4B53DE2D-C9A4-8944-A1EC-99698F1A8F7C}" srcOrd="0" destOrd="0" presId="urn:microsoft.com/office/officeart/2005/8/layout/vList5"/>
    <dgm:cxn modelId="{FE38BBB6-10E7-0341-A708-AC4369D68DC6}" srcId="{A5DBB771-BAE9-5049-8202-D1E10CB669A8}" destId="{5BD202DB-7107-C647-B2D2-5861BCEF85F8}" srcOrd="4" destOrd="0" parTransId="{78BA216C-E35E-F54B-905D-274D9796E930}" sibTransId="{1F82D141-2459-934D-BB8D-2E5CFF8CAC02}"/>
    <dgm:cxn modelId="{E82A8988-A201-7248-A42C-C41DF5BF394D}" type="presOf" srcId="{D1ED813D-DB0A-EE4F-854A-E219BE7E03A5}" destId="{77B4BEB7-AA1A-824C-BB36-7F28DE521365}" srcOrd="0" destOrd="1" presId="urn:microsoft.com/office/officeart/2005/8/layout/vList5"/>
    <dgm:cxn modelId="{99CF5824-ECAC-DA4C-A569-44CC02BEA4E2}" type="presOf" srcId="{FD6A977A-DCA5-234C-9E44-0DA9446C4397}" destId="{86965FE5-8619-374B-BD18-D01C7E93129E}" srcOrd="0" destOrd="4" presId="urn:microsoft.com/office/officeart/2005/8/layout/vList5"/>
    <dgm:cxn modelId="{9BEA785F-4F38-864A-A336-2DB1BA367F24}" type="presOf" srcId="{A5DBB771-BAE9-5049-8202-D1E10CB669A8}" destId="{12058824-52C9-FA41-8E15-39EC522BCCEB}" srcOrd="0" destOrd="0" presId="urn:microsoft.com/office/officeart/2005/8/layout/vList5"/>
    <dgm:cxn modelId="{156E145F-2C07-9748-ADCF-3756E8824652}" type="presOf" srcId="{F84C18A3-6D8E-5544-9B1E-12C9FB9D4EA7}" destId="{86965FE5-8619-374B-BD18-D01C7E93129E}" srcOrd="0" destOrd="1" presId="urn:microsoft.com/office/officeart/2005/8/layout/vList5"/>
    <dgm:cxn modelId="{AF8CFB4E-F03A-074F-BE10-149332EFA3C3}" type="presOf" srcId="{F599E038-5D46-3849-A93A-39DC92F0104F}" destId="{86965FE5-8619-374B-BD18-D01C7E93129E}" srcOrd="0" destOrd="2" presId="urn:microsoft.com/office/officeart/2005/8/layout/vList5"/>
    <dgm:cxn modelId="{9C8255ED-715B-0241-B718-FDE9E12B39BE}" type="presOf" srcId="{B88E879B-5963-E146-A9AA-C9ED38A2F823}" destId="{8126C13E-C239-734F-8308-56EDBCE9DAD4}" srcOrd="0" destOrd="0" presId="urn:microsoft.com/office/officeart/2005/8/layout/vList5"/>
    <dgm:cxn modelId="{E4634380-6311-1147-A7DD-9D1A25166F0F}" type="presOf" srcId="{B86E8490-4614-C847-9F06-8D861B0BCEA8}" destId="{77B4BEB7-AA1A-824C-BB36-7F28DE521365}" srcOrd="0" destOrd="2" presId="urn:microsoft.com/office/officeart/2005/8/layout/vList5"/>
    <dgm:cxn modelId="{210C2C20-EA93-8342-A7D5-FAF6444B1D0C}" srcId="{A5DBB771-BAE9-5049-8202-D1E10CB669A8}" destId="{B86E8490-4614-C847-9F06-8D861B0BCEA8}" srcOrd="2" destOrd="0" parTransId="{8385F89C-6292-EF45-A578-056C23C64355}" sibTransId="{C8E98CBC-531D-D943-9C33-1A39227B9B3B}"/>
    <dgm:cxn modelId="{AA57D88C-75F3-9044-92B0-1788282F3D97}" srcId="{A5DBB771-BAE9-5049-8202-D1E10CB669A8}" destId="{FDB70D62-E89C-6344-9800-AA38CA64FDA2}" srcOrd="5" destOrd="0" parTransId="{6182399E-CCC3-3C4A-864D-F75EB132A5B1}" sibTransId="{7AAE3E0D-226A-9D4F-8443-E463A7AF86B6}"/>
    <dgm:cxn modelId="{9F02ADB4-AEE7-7B41-8DCB-F9EB44FFC94F}" srcId="{B88E879B-5963-E146-A9AA-C9ED38A2F823}" destId="{CDC9118F-198B-144C-9ACA-5764306E961D}" srcOrd="1" destOrd="0" parTransId="{A76C0561-994B-9346-8919-291AA727CAB3}" sibTransId="{D626897B-7E21-664E-8E41-837EA754D8F8}"/>
    <dgm:cxn modelId="{051B05BD-D226-634F-9DEF-9FB1D71CE141}" type="presOf" srcId="{A955861E-ED4C-E548-9002-9E314B0C7CB8}" destId="{86965FE5-8619-374B-BD18-D01C7E93129E}" srcOrd="0" destOrd="3" presId="urn:microsoft.com/office/officeart/2005/8/layout/vList5"/>
    <dgm:cxn modelId="{E2E1F914-828B-CC43-90E6-0A921E7038E5}" srcId="{B88E879B-5963-E146-A9AA-C9ED38A2F823}" destId="{A5DBB771-BAE9-5049-8202-D1E10CB669A8}" srcOrd="0" destOrd="0" parTransId="{8C503AAA-9730-E541-B225-6A04C852D1A6}" sibTransId="{1186BCC0-C148-C849-BEE3-A2D7892FB01C}"/>
    <dgm:cxn modelId="{5B69FD77-3911-9846-84DE-A9C1C0C1FB7F}" srcId="{CDC9118F-198B-144C-9ACA-5764306E961D}" destId="{AB6A3A9B-35A1-6D4A-A757-B60F5375EA6C}" srcOrd="0" destOrd="0" parTransId="{3001F73A-A6BA-2D4C-9D13-4E30EC2C3E2C}" sibTransId="{5DEFD9EE-DEE9-554D-BF01-5435A0CCF743}"/>
    <dgm:cxn modelId="{C9B669B5-10D4-7A4A-B95A-96A1F78A178F}" srcId="{CDC9118F-198B-144C-9ACA-5764306E961D}" destId="{A955861E-ED4C-E548-9002-9E314B0C7CB8}" srcOrd="3" destOrd="0" parTransId="{BC2499D9-3F4F-9645-968C-2003A932A410}" sibTransId="{DD13D3F2-6F6B-BE40-8E17-29B35A6494D1}"/>
    <dgm:cxn modelId="{0358D588-AEC5-F540-A89E-0B55E2209008}" type="presOf" srcId="{AB6A3A9B-35A1-6D4A-A757-B60F5375EA6C}" destId="{86965FE5-8619-374B-BD18-D01C7E93129E}" srcOrd="0" destOrd="0" presId="urn:microsoft.com/office/officeart/2005/8/layout/vList5"/>
    <dgm:cxn modelId="{EF4663BF-8947-DF47-89AE-1240D7441774}" type="presOf" srcId="{FDB70D62-E89C-6344-9800-AA38CA64FDA2}" destId="{77B4BEB7-AA1A-824C-BB36-7F28DE521365}" srcOrd="0" destOrd="5" presId="urn:microsoft.com/office/officeart/2005/8/layout/vList5"/>
    <dgm:cxn modelId="{DC73C1B4-4E98-A84B-850A-61E2DCDFE8A1}" type="presOf" srcId="{3A5926DE-95A3-3D41-A7DC-713B29B3B9CB}" destId="{77B4BEB7-AA1A-824C-BB36-7F28DE521365}" srcOrd="0" destOrd="0" presId="urn:microsoft.com/office/officeart/2005/8/layout/vList5"/>
    <dgm:cxn modelId="{2E57F940-4AE3-8F4A-B6A7-7114EB563322}" type="presParOf" srcId="{8126C13E-C239-734F-8308-56EDBCE9DAD4}" destId="{E78414BD-945E-CE4A-8715-5EE753658A0A}" srcOrd="0" destOrd="0" presId="urn:microsoft.com/office/officeart/2005/8/layout/vList5"/>
    <dgm:cxn modelId="{817AD0CE-ACDA-BB46-9E0C-AC5F9758933D}" type="presParOf" srcId="{E78414BD-945E-CE4A-8715-5EE753658A0A}" destId="{12058824-52C9-FA41-8E15-39EC522BCCEB}" srcOrd="0" destOrd="0" presId="urn:microsoft.com/office/officeart/2005/8/layout/vList5"/>
    <dgm:cxn modelId="{FBA1D4A4-E2E3-EC4D-952F-93B4D24F3CD2}" type="presParOf" srcId="{E78414BD-945E-CE4A-8715-5EE753658A0A}" destId="{77B4BEB7-AA1A-824C-BB36-7F28DE521365}" srcOrd="1" destOrd="0" presId="urn:microsoft.com/office/officeart/2005/8/layout/vList5"/>
    <dgm:cxn modelId="{9D733009-0FC3-7444-B848-E210284AC0D6}" type="presParOf" srcId="{8126C13E-C239-734F-8308-56EDBCE9DAD4}" destId="{229EF98B-ECA7-804D-A97D-C9B19E2442AB}" srcOrd="1" destOrd="0" presId="urn:microsoft.com/office/officeart/2005/8/layout/vList5"/>
    <dgm:cxn modelId="{E6BFA1B3-DFCB-034F-8617-4941EC3657E9}" type="presParOf" srcId="{8126C13E-C239-734F-8308-56EDBCE9DAD4}" destId="{329009AF-0F9E-994C-8894-0D3AEF0CAC57}" srcOrd="2" destOrd="0" presId="urn:microsoft.com/office/officeart/2005/8/layout/vList5"/>
    <dgm:cxn modelId="{D873688F-BF2D-6148-8969-95DDDD29E06B}" type="presParOf" srcId="{329009AF-0F9E-994C-8894-0D3AEF0CAC57}" destId="{4B53DE2D-C9A4-8944-A1EC-99698F1A8F7C}" srcOrd="0" destOrd="0" presId="urn:microsoft.com/office/officeart/2005/8/layout/vList5"/>
    <dgm:cxn modelId="{408E2606-109D-464D-A792-AD83F8CB9A65}" type="presParOf" srcId="{329009AF-0F9E-994C-8894-0D3AEF0CAC57}" destId="{86965FE5-8619-374B-BD18-D01C7E93129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4BEB7-AA1A-824C-BB36-7F28DE521365}">
      <dsp:nvSpPr>
        <dsp:cNvPr id="0" name=""/>
        <dsp:cNvSpPr/>
      </dsp:nvSpPr>
      <dsp:spPr>
        <a:xfrm rot="5400000">
          <a:off x="4311158" y="-1376378"/>
          <a:ext cx="1673953" cy="48453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Employment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Transfer of technology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Increases productivity of local suppliers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Increases competition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Infrastructure development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Inflow of foreign currency</a:t>
          </a:r>
          <a:endParaRPr lang="en-US" sz="1500" kern="1200" dirty="0"/>
        </a:p>
      </dsp:txBody>
      <dsp:txXfrm rot="-5400000">
        <a:off x="2725483" y="291013"/>
        <a:ext cx="4763587" cy="1510521"/>
      </dsp:txXfrm>
    </dsp:sp>
    <dsp:sp modelId="{12058824-52C9-FA41-8E15-39EC522BCCEB}">
      <dsp:nvSpPr>
        <dsp:cNvPr id="0" name=""/>
        <dsp:cNvSpPr/>
      </dsp:nvSpPr>
      <dsp:spPr>
        <a:xfrm>
          <a:off x="0" y="52"/>
          <a:ext cx="2725483" cy="209244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Benefits </a:t>
          </a:r>
          <a:endParaRPr lang="en-US" sz="4700" kern="1200" dirty="0"/>
        </a:p>
      </dsp:txBody>
      <dsp:txXfrm>
        <a:off x="102145" y="102197"/>
        <a:ext cx="2521193" cy="1888152"/>
      </dsp:txXfrm>
    </dsp:sp>
    <dsp:sp modelId="{86965FE5-8619-374B-BD18-D01C7E93129E}">
      <dsp:nvSpPr>
        <dsp:cNvPr id="0" name=""/>
        <dsp:cNvSpPr/>
      </dsp:nvSpPr>
      <dsp:spPr>
        <a:xfrm rot="5400000">
          <a:off x="4311158" y="820685"/>
          <a:ext cx="1673953" cy="48453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Unemployment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Unfair competition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Limited tax revenue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Environmental effect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Corruption and bribery</a:t>
          </a:r>
          <a:endParaRPr lang="en-US" sz="1500" kern="1200" dirty="0"/>
        </a:p>
      </dsp:txBody>
      <dsp:txXfrm rot="-5400000">
        <a:off x="2725483" y="2488076"/>
        <a:ext cx="4763587" cy="1510521"/>
      </dsp:txXfrm>
    </dsp:sp>
    <dsp:sp modelId="{4B53DE2D-C9A4-8944-A1EC-99698F1A8F7C}">
      <dsp:nvSpPr>
        <dsp:cNvPr id="0" name=""/>
        <dsp:cNvSpPr/>
      </dsp:nvSpPr>
      <dsp:spPr>
        <a:xfrm>
          <a:off x="0" y="2197116"/>
          <a:ext cx="2725483" cy="209244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Costs </a:t>
          </a:r>
          <a:endParaRPr lang="en-US" sz="4700" kern="1200" dirty="0"/>
        </a:p>
      </dsp:txBody>
      <dsp:txXfrm>
        <a:off x="102145" y="2299261"/>
        <a:ext cx="2521193" cy="1888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5C909650-B751-8A40-8CA9-3578151D8D05}" type="datetimeFigureOut">
              <a:rPr lang="en-US" smtClean="0"/>
              <a:t>10/01/21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0C5F089-EFF0-F842-9058-09BCD3DC6B7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Globalisation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Causes and effects of </a:t>
            </a:r>
            <a:r>
              <a:rPr lang="en-US" dirty="0" err="1" smtClean="0"/>
              <a:t>globalisation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147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Globalisation</a:t>
            </a:r>
            <a:r>
              <a:rPr lang="en-US" dirty="0" smtClean="0"/>
              <a:t> is an economic interdependency and integration of the world’s local, regional and national economies in to a single international market.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8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characteristics of </a:t>
            </a:r>
            <a:r>
              <a:rPr lang="en-US" dirty="0" err="1"/>
              <a:t>G</a:t>
            </a:r>
            <a:r>
              <a:rPr lang="en-US" dirty="0" err="1" smtClean="0"/>
              <a:t>lobalisation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Increase in trade as a proportion of GDP</a:t>
            </a:r>
          </a:p>
          <a:p>
            <a:pPr marL="0" indent="0">
              <a:buNone/>
            </a:pPr>
            <a:r>
              <a:rPr lang="en-US" dirty="0" smtClean="0"/>
              <a:t>Increase in the importance of TNCs and FDI</a:t>
            </a:r>
          </a:p>
          <a:p>
            <a:pPr marL="0" indent="0">
              <a:buNone/>
            </a:pPr>
            <a:r>
              <a:rPr lang="en-US" dirty="0" smtClean="0"/>
              <a:t>Increase in migration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28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</a:t>
            </a:r>
            <a:r>
              <a:rPr lang="en-US" dirty="0" err="1"/>
              <a:t>G</a:t>
            </a:r>
            <a:r>
              <a:rPr lang="en-US" dirty="0" err="1" smtClean="0"/>
              <a:t>lobalisation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aseline="-25000" dirty="0" smtClean="0">
                <a:solidFill>
                  <a:schemeClr val="tx1"/>
                </a:solidFill>
              </a:rPr>
              <a:t>Trade </a:t>
            </a:r>
            <a:r>
              <a:rPr lang="en-US" sz="3200" baseline="-25000" dirty="0" err="1" smtClean="0">
                <a:solidFill>
                  <a:schemeClr val="tx1"/>
                </a:solidFill>
              </a:rPr>
              <a:t>liberalisation</a:t>
            </a:r>
            <a:endParaRPr lang="en-US" sz="3200" baseline="-25000" dirty="0" smtClean="0">
              <a:solidFill>
                <a:schemeClr val="tx1"/>
              </a:solidFill>
            </a:endParaRPr>
          </a:p>
          <a:p>
            <a:r>
              <a:rPr lang="en-US" sz="3200" baseline="-25000" dirty="0" smtClean="0">
                <a:solidFill>
                  <a:schemeClr val="tx1"/>
                </a:solidFill>
              </a:rPr>
              <a:t>Increase in number and size of trade blocs</a:t>
            </a:r>
          </a:p>
          <a:p>
            <a:r>
              <a:rPr lang="en-US" sz="3200" baseline="-25000" dirty="0" smtClean="0">
                <a:solidFill>
                  <a:schemeClr val="tx1"/>
                </a:solidFill>
              </a:rPr>
              <a:t>Political change</a:t>
            </a:r>
          </a:p>
          <a:p>
            <a:r>
              <a:rPr lang="en-US" sz="3200" baseline="-25000" dirty="0" smtClean="0">
                <a:solidFill>
                  <a:schemeClr val="tx1"/>
                </a:solidFill>
              </a:rPr>
              <a:t>Reduced cost of transportation and communication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Significance of TNCs</a:t>
            </a:r>
            <a:endParaRPr lang="en-US" sz="2400" baseline="-25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baseline="-25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baseline="-25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6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FDI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get access to cheaper </a:t>
            </a:r>
            <a:r>
              <a:rPr lang="en-US" dirty="0" err="1" smtClean="0"/>
              <a:t>labours</a:t>
            </a:r>
            <a:endParaRPr lang="en-US" dirty="0" smtClean="0"/>
          </a:p>
          <a:p>
            <a:r>
              <a:rPr lang="en-US" dirty="0" smtClean="0"/>
              <a:t>To reduce transportation cost</a:t>
            </a:r>
          </a:p>
          <a:p>
            <a:r>
              <a:rPr lang="en-US" dirty="0" smtClean="0"/>
              <a:t>To get governments regional assistance</a:t>
            </a:r>
          </a:p>
          <a:p>
            <a:r>
              <a:rPr lang="en-US" dirty="0" smtClean="0"/>
              <a:t>Health and safety standards</a:t>
            </a:r>
          </a:p>
          <a:p>
            <a:r>
              <a:rPr lang="en-US" dirty="0" smtClean="0"/>
              <a:t>Avoid restriction</a:t>
            </a:r>
          </a:p>
          <a:p>
            <a:r>
              <a:rPr lang="en-US" dirty="0" smtClean="0"/>
              <a:t>Higher profit and expansion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560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FDI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115808"/>
              </p:ext>
            </p:extLst>
          </p:nvPr>
        </p:nvGraphicFramePr>
        <p:xfrm>
          <a:off x="792162" y="1761565"/>
          <a:ext cx="7570787" cy="428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0566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</a:t>
            </a:r>
            <a:r>
              <a:rPr lang="en-US" dirty="0" err="1" smtClean="0"/>
              <a:t>globalisation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 economic growth</a:t>
            </a:r>
          </a:p>
          <a:p>
            <a:r>
              <a:rPr lang="en-US" dirty="0" smtClean="0"/>
              <a:t>Increased tax revenue</a:t>
            </a:r>
          </a:p>
          <a:p>
            <a:r>
              <a:rPr lang="en-US" dirty="0" smtClean="0"/>
              <a:t>Economies of scale</a:t>
            </a:r>
          </a:p>
          <a:p>
            <a:r>
              <a:rPr lang="en-US" dirty="0" smtClean="0"/>
              <a:t>High consumer surplus</a:t>
            </a:r>
          </a:p>
          <a:p>
            <a:r>
              <a:rPr lang="en-US" dirty="0" smtClean="0"/>
              <a:t>More choice</a:t>
            </a:r>
          </a:p>
          <a:p>
            <a:r>
              <a:rPr lang="en-US" dirty="0" smtClean="0"/>
              <a:t>Higher </a:t>
            </a:r>
            <a:r>
              <a:rPr lang="en-US" dirty="0" err="1" smtClean="0"/>
              <a:t>livingstandard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156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</a:t>
            </a:r>
            <a:r>
              <a:rPr lang="en-US" dirty="0" err="1" smtClean="0"/>
              <a:t>Globalisation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Displaced workers</a:t>
            </a:r>
          </a:p>
          <a:p>
            <a:r>
              <a:rPr lang="en-US" dirty="0" smtClean="0"/>
              <a:t>Exploitation of workers</a:t>
            </a:r>
          </a:p>
          <a:p>
            <a:r>
              <a:rPr lang="en-US" dirty="0" smtClean="0"/>
              <a:t>Environmental impact</a:t>
            </a:r>
          </a:p>
          <a:p>
            <a:r>
              <a:rPr lang="en-US" dirty="0" smtClean="0"/>
              <a:t>Loss of tax revenue</a:t>
            </a:r>
          </a:p>
          <a:p>
            <a:r>
              <a:rPr lang="en-US" dirty="0" smtClean="0"/>
              <a:t>Negative influence on domestic </a:t>
            </a:r>
            <a:r>
              <a:rPr lang="en-US" smtClean="0"/>
              <a:t>economic policy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7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40</TotalTime>
  <Words>177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Infusion</vt:lpstr>
      <vt:lpstr>Globalisation</vt:lpstr>
      <vt:lpstr>Globalisation</vt:lpstr>
      <vt:lpstr>The characteristics of Globalisation</vt:lpstr>
      <vt:lpstr>Causes of Globalisation</vt:lpstr>
      <vt:lpstr>Reasons for FDI</vt:lpstr>
      <vt:lpstr>Impact of FDI</vt:lpstr>
      <vt:lpstr>Benefits of globalisation</vt:lpstr>
      <vt:lpstr>Costs of Globalisation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Globalisation</dc:title>
  <dc:creator>Aishath Hussain</dc:creator>
  <cp:lastModifiedBy>Aishath Hussain</cp:lastModifiedBy>
  <cp:revision>4</cp:revision>
  <dcterms:created xsi:type="dcterms:W3CDTF">2021-01-10T06:34:46Z</dcterms:created>
  <dcterms:modified xsi:type="dcterms:W3CDTF">2021-01-10T07:15:37Z</dcterms:modified>
</cp:coreProperties>
</file>