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69" r:id="rId3"/>
    <p:sldId id="270" r:id="rId4"/>
    <p:sldId id="271" r:id="rId5"/>
    <p:sldId id="258" r:id="rId6"/>
    <p:sldId id="259"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406" autoAdjust="0"/>
  </p:normalViewPr>
  <p:slideViewPr>
    <p:cSldViewPr snapToGrid="0" snapToObjects="1">
      <p:cViewPr>
        <p:scale>
          <a:sx n="63" d="100"/>
          <a:sy n="63" d="100"/>
        </p:scale>
        <p:origin x="-2696" y="-9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9.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 Id="rId3"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dirty="0"/>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Overlay-Blank.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solidFill>
              <a:schemeClr val="accent1">
                <a:lumMod val="40000"/>
                <a:lumOff val="60000"/>
                <a:alpha val="40000"/>
              </a:schemeClr>
            </a:solidFill>
            <a:miter lim="800000"/>
          </a:ln>
          <a:effectLst>
            <a:innerShdw blurRad="457200">
              <a:schemeClr val="accent1">
                <a:alpha val="80000"/>
              </a:schemeClr>
            </a:innerShdw>
            <a:softEdge rad="3175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B45EB5FA-E038-1244-95FE-055E06ECE252}" type="datetimeFigureOut">
              <a:rPr lang="en-US" smtClean="0"/>
              <a:t>26/03/22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grpSp>
        <p:nvGrpSpPr>
          <p:cNvPr id="8" name="Group 8"/>
          <p:cNvGrpSpPr/>
          <p:nvPr/>
        </p:nvGrpSpPr>
        <p:grpSpPr>
          <a:xfrm>
            <a:off x="4267200" y="0"/>
            <a:ext cx="4876800" cy="6858000"/>
            <a:chOff x="4267200" y="0"/>
            <a:chExt cx="4876800" cy="6858000"/>
          </a:xfrm>
        </p:grpSpPr>
        <p:pic>
          <p:nvPicPr>
            <p:cNvPr id="10" name="Picture 9"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1" name="Picture 10"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822" cy="1536192"/>
          </a:xfrm>
        </p:spPr>
        <p:txBody>
          <a:bodyPr vert="horz" lIns="91440" tIns="45720" rIns="91440" bIns="45720" rtlCol="0" anchor="b">
            <a:noAutofit/>
          </a:bodyPr>
          <a:lstStyle>
            <a:lvl1pPr algn="ctr" defTabSz="914400" rtl="0" eaLnBrk="1" latinLnBrk="0" hangingPunct="1">
              <a:lnSpc>
                <a:spcPct val="100000"/>
              </a:lnSpc>
              <a:spcBef>
                <a:spcPct val="0"/>
              </a:spcBef>
              <a:buNone/>
              <a:defRPr sz="3600" b="0" kern="1200">
                <a:solidFill>
                  <a:schemeClr val="tx2"/>
                </a:solidFill>
                <a:latin typeface="+mn-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4873625" y="381000"/>
            <a:ext cx="3813175" cy="5697538"/>
          </a:xfrm>
          <a:solidFill>
            <a:schemeClr val="bg1">
              <a:lumMod val="85000"/>
            </a:schemeClr>
          </a:solidFill>
          <a:ln w="101600">
            <a:noFill/>
            <a:miter lim="800000"/>
          </a:ln>
          <a:effectLst>
            <a:innerShdw blurRad="457200">
              <a:schemeClr val="tx1">
                <a:lumMod val="50000"/>
                <a:lumOff val="50000"/>
                <a:alpha val="80000"/>
              </a:schemeClr>
            </a:innerShdw>
            <a:softEdge rad="1270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379984" y="2209799"/>
            <a:ext cx="3613792" cy="3222625"/>
          </a:xfrm>
        </p:spPr>
        <p:txBody>
          <a:bodyPr vert="horz" lIns="91440" tIns="45720" rIns="91440" bIns="45720" rtlCol="0">
            <a:normAutofit/>
          </a:bodyPr>
          <a:lstStyle>
            <a:lvl1pPr marL="0" indent="0" algn="ctr">
              <a:spcBef>
                <a:spcPts val="600"/>
              </a:spcBef>
              <a:buNone/>
              <a:defRPr sz="1800" b="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400"/>
              </a:spcBef>
              <a:buClr>
                <a:schemeClr val="accent1">
                  <a:lumMod val="60000"/>
                  <a:lumOff val="40000"/>
                </a:schemeClr>
              </a:buClr>
              <a:buFont typeface="Candara"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B45EB5FA-E038-1244-95FE-055E06ECE252}" type="datetimeFigureOut">
              <a:rPr lang="en-US" smtClean="0"/>
              <a:t>26/03/22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7696200" cy="6858000"/>
            <a:chOff x="0" y="0"/>
            <a:chExt cx="7696200" cy="6858000"/>
          </a:xfrm>
        </p:grpSpPr>
        <p:pic>
          <p:nvPicPr>
            <p:cNvPr id="8" name="Picture 7" descr="Overlay-Blank.jpg"/>
            <p:cNvPicPr>
              <a:picLocks noChangeAspect="1"/>
            </p:cNvPicPr>
            <p:nvPr userDrawn="1"/>
          </p:nvPicPr>
          <p:blipFill>
            <a:blip r:embed="rId2"/>
            <a:srcRect l="1471" r="16862"/>
            <a:stretch>
              <a:fillRect/>
            </a:stretch>
          </p:blipFill>
          <p:spPr>
            <a:xfrm>
              <a:off x="0" y="0"/>
              <a:ext cx="7467600"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7428309" y="0"/>
              <a:ext cx="267891" cy="6858000"/>
            </a:xfrm>
            <a:prstGeom prst="rect">
              <a:avLst/>
            </a:prstGeom>
          </p:spPr>
        </p:pic>
      </p:grpSp>
      <p:sp>
        <p:nvSpPr>
          <p:cNvPr id="2" name="Vertical Title 1"/>
          <p:cNvSpPr>
            <a:spLocks noGrp="1"/>
          </p:cNvSpPr>
          <p:nvPr>
            <p:ph type="title" orient="vert"/>
          </p:nvPr>
        </p:nvSpPr>
        <p:spPr>
          <a:xfrm>
            <a:off x="7620000" y="381001"/>
            <a:ext cx="1447800" cy="5697538"/>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381001"/>
            <a:ext cx="6705600" cy="5697537"/>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6"/>
          <p:cNvGrpSpPr/>
          <p:nvPr/>
        </p:nvGrpSpPr>
        <p:grpSpPr>
          <a:xfrm>
            <a:off x="0" y="1372650"/>
            <a:ext cx="9144000" cy="5485350"/>
            <a:chOff x="0" y="1372650"/>
            <a:chExt cx="9144000" cy="5485350"/>
          </a:xfrm>
        </p:grpSpPr>
        <p:pic>
          <p:nvPicPr>
            <p:cNvPr id="8" name="Picture 7"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9" name="Picture 8"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2">
        <a:schemeClr val="bg2"/>
      </p:bgRef>
    </p:bg>
    <p:spTree>
      <p:nvGrpSpPr>
        <p:cNvPr id="1" name=""/>
        <p:cNvGrpSpPr/>
        <p:nvPr/>
      </p:nvGrpSpPr>
      <p:grpSpPr>
        <a:xfrm>
          <a:off x="0" y="0"/>
          <a:ext cx="0" cy="0"/>
          <a:chOff x="0" y="0"/>
          <a:chExt cx="0" cy="0"/>
        </a:xfrm>
      </p:grpSpPr>
      <p:grpSp>
        <p:nvGrpSpPr>
          <p:cNvPr id="6" name="Group 15"/>
          <p:cNvGrpSpPr/>
          <p:nvPr/>
        </p:nvGrpSpPr>
        <p:grpSpPr>
          <a:xfrm>
            <a:off x="0" y="0"/>
            <a:ext cx="1581220" cy="6858000"/>
            <a:chOff x="134471" y="0"/>
            <a:chExt cx="1581220" cy="6858000"/>
          </a:xfrm>
        </p:grpSpPr>
        <p:pic>
          <p:nvPicPr>
            <p:cNvPr id="7" name="Picture 6" descr="Overlay-Blank.jpg"/>
            <p:cNvPicPr>
              <a:picLocks noChangeAspect="1"/>
            </p:cNvPicPr>
            <p:nvPr userDrawn="1"/>
          </p:nvPicPr>
          <p:blipFill>
            <a:blip r:embed="rId2"/>
            <a:srcRect l="1471" r="83676"/>
            <a:stretch>
              <a:fillRect/>
            </a:stretch>
          </p:blipFill>
          <p:spPr>
            <a:xfrm>
              <a:off x="134471" y="0"/>
              <a:ext cx="1358153" cy="6858000"/>
            </a:xfrm>
            <a:prstGeom prst="rect">
              <a:avLst/>
            </a:prstGeom>
          </p:spPr>
        </p:pic>
        <p:pic>
          <p:nvPicPr>
            <p:cNvPr id="9" name="Picture 8" descr="Overlay-VerticalBridge.jpg"/>
            <p:cNvPicPr>
              <a:picLocks noChangeAspect="1"/>
            </p:cNvPicPr>
            <p:nvPr userDrawn="1"/>
          </p:nvPicPr>
          <p:blipFill>
            <a:blip r:embed="rId3"/>
            <a:stretch>
              <a:fillRect/>
            </a:stretch>
          </p:blipFill>
          <p:spPr>
            <a:xfrm>
              <a:off x="1447800" y="0"/>
              <a:ext cx="267891" cy="6858000"/>
            </a:xfrm>
            <a:prstGeom prst="rect">
              <a:avLst/>
            </a:prstGeom>
          </p:spPr>
        </p:pic>
      </p:grpSp>
      <p:grpSp>
        <p:nvGrpSpPr>
          <p:cNvPr id="11" name="Group 16"/>
          <p:cNvGrpSpPr/>
          <p:nvPr/>
        </p:nvGrpSpPr>
        <p:grpSpPr>
          <a:xfrm>
            <a:off x="7546266" y="0"/>
            <a:ext cx="1597734" cy="6858000"/>
            <a:chOff x="7413812" y="0"/>
            <a:chExt cx="1597734" cy="6858000"/>
          </a:xfrm>
        </p:grpSpPr>
        <p:pic>
          <p:nvPicPr>
            <p:cNvPr id="8" name="Picture 7" descr="Overlay-Blank.jpg"/>
            <p:cNvPicPr>
              <a:picLocks noChangeAspect="1"/>
            </p:cNvPicPr>
            <p:nvPr userDrawn="1"/>
          </p:nvPicPr>
          <p:blipFill>
            <a:blip r:embed="rId2"/>
            <a:srcRect r="85125"/>
            <a:stretch>
              <a:fillRect/>
            </a:stretch>
          </p:blipFill>
          <p:spPr>
            <a:xfrm>
              <a:off x="7651376" y="0"/>
              <a:ext cx="136017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7413812" y="0"/>
              <a:ext cx="267891" cy="6858000"/>
            </a:xfrm>
            <a:prstGeom prst="rect">
              <a:avLst/>
            </a:prstGeom>
          </p:spPr>
        </p:pic>
      </p:grpSp>
      <p:sp>
        <p:nvSpPr>
          <p:cNvPr id="2" name="Title 1"/>
          <p:cNvSpPr>
            <a:spLocks noGrp="1"/>
          </p:cNvSpPr>
          <p:nvPr>
            <p:ph type="ctrTitle"/>
          </p:nvPr>
        </p:nvSpPr>
        <p:spPr>
          <a:xfrm>
            <a:off x="1854200" y="3693645"/>
            <a:ext cx="5446713" cy="1470025"/>
          </a:xfrm>
        </p:spPr>
        <p:txBody>
          <a:bodyPr anchor="b" anchorCtr="0"/>
          <a:lstStyle>
            <a:lvl1pPr>
              <a:lnSpc>
                <a:spcPts val="6800"/>
              </a:lnSpc>
              <a:defRPr sz="6500">
                <a:latin typeface="+mj-lt"/>
              </a:defRPr>
            </a:lvl1pPr>
          </a:lstStyle>
          <a:p>
            <a:r>
              <a:rPr lang="en-US" smtClean="0"/>
              <a:t>Click to edit Master title style</a:t>
            </a:r>
            <a:endParaRPr/>
          </a:p>
        </p:txBody>
      </p:sp>
      <p:sp>
        <p:nvSpPr>
          <p:cNvPr id="3" name="Subtitle 2"/>
          <p:cNvSpPr>
            <a:spLocks noGrp="1"/>
          </p:cNvSpPr>
          <p:nvPr>
            <p:ph type="subTitle" idx="1"/>
          </p:nvPr>
        </p:nvSpPr>
        <p:spPr>
          <a:xfrm>
            <a:off x="1854200" y="5204011"/>
            <a:ext cx="5446713" cy="851647"/>
          </a:xfrm>
        </p:spPr>
        <p:txBody>
          <a:bodyPr>
            <a:normAutofit/>
          </a:bodyPr>
          <a:lstStyle>
            <a:lvl1pPr marL="0" indent="0" algn="ctr">
              <a:spcBef>
                <a:spcPts val="300"/>
              </a:spcBef>
              <a:buNone/>
              <a:defRPr sz="1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257800" y="6356350"/>
            <a:ext cx="2133600" cy="365125"/>
          </a:xfrm>
        </p:spPr>
        <p:txBody>
          <a:bodyPr/>
          <a:lstStyle>
            <a:lvl1pPr>
              <a:defRPr>
                <a:solidFill>
                  <a:schemeClr val="tx2"/>
                </a:solidFill>
              </a:defRPr>
            </a:lvl1p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a:xfrm>
            <a:off x="1752600" y="6356350"/>
            <a:ext cx="2895600" cy="365125"/>
          </a:xfrm>
        </p:spPr>
        <p:txBody>
          <a:bodyPr/>
          <a:lstStyle>
            <a:lvl1pPr>
              <a:defRPr>
                <a:solidFill>
                  <a:schemeClr val="tx2"/>
                </a:solidFill>
              </a:defRPr>
            </a:lvl1pPr>
          </a:lstStyle>
          <a:p>
            <a:endParaRPr lang="en-US"/>
          </a:p>
        </p:txBody>
      </p:sp>
      <p:pic>
        <p:nvPicPr>
          <p:cNvPr id="15" name="Picture 14" descr="HR-Color.png"/>
          <p:cNvPicPr>
            <a:picLocks noChangeAspect="1"/>
          </p:cNvPicPr>
          <p:nvPr/>
        </p:nvPicPr>
        <p:blipFill>
          <a:blip r:embed="rId4"/>
          <a:stretch>
            <a:fillRect/>
          </a:stretch>
        </p:blipFill>
        <p:spPr>
          <a:xfrm>
            <a:off x="1554480" y="4841209"/>
            <a:ext cx="6035040" cy="340391"/>
          </a:xfrm>
          <a:prstGeom prst="rect">
            <a:avLst/>
          </a:prstGeom>
        </p:spPr>
      </p:pic>
      <p:sp>
        <p:nvSpPr>
          <p:cNvPr id="14" name="Picture Placeholder 13"/>
          <p:cNvSpPr>
            <a:spLocks noGrp="1"/>
          </p:cNvSpPr>
          <p:nvPr>
            <p:ph type="pic" sz="quarter" idx="12"/>
          </p:nvPr>
        </p:nvSpPr>
        <p:spPr>
          <a:xfrm>
            <a:off x="3307977" y="950260"/>
            <a:ext cx="2528046" cy="2528046"/>
          </a:xfrm>
          <a:prstGeom prst="ellipse">
            <a:avLst/>
          </a:prstGeom>
          <a:solidFill>
            <a:schemeClr val="bg1">
              <a:lumMod val="85000"/>
            </a:schemeClr>
          </a:solidFill>
          <a:ln w="101600">
            <a:noFill/>
            <a:miter lim="800000"/>
          </a:ln>
          <a:effectLst>
            <a:innerShdw blurRad="762000">
              <a:schemeClr val="accent1">
                <a:alpha val="80000"/>
              </a:schemeClr>
            </a:innerShdw>
            <a:softEdge rad="317500"/>
          </a:effectLst>
        </p:spPr>
        <p:txBody>
          <a:bodyPr vert="horz" lIns="91440" tIns="45720" rIns="91440" bIns="45720" rtlCol="0">
            <a:normAutofit/>
          </a:bodyPr>
          <a:lstStyle>
            <a:lvl1pPr marL="0" indent="0" algn="ctr" defTabSz="914400" rtl="0" eaLnBrk="1" latinLnBrk="0" hangingPunct="1">
              <a:spcBef>
                <a:spcPts val="2400"/>
              </a:spcBef>
              <a:buClr>
                <a:schemeClr val="accent1">
                  <a:lumMod val="60000"/>
                  <a:lumOff val="40000"/>
                </a:schemeClr>
              </a:buClr>
              <a:buFont typeface="Candara" pitchFamily="34" charset="0"/>
              <a:buNone/>
              <a:defRPr sz="2400" kern="1200">
                <a:solidFill>
                  <a:schemeClr val="tx2"/>
                </a:solidFill>
                <a:latin typeface="+mn-lt"/>
                <a:ea typeface="+mn-ea"/>
                <a:cs typeface="+mn-cs"/>
              </a:defRPr>
            </a:lvl1pPr>
          </a:lstStyle>
          <a:p>
            <a:r>
              <a:rPr lang="en-US"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854200" y="1851212"/>
            <a:ext cx="5446714" cy="1730375"/>
          </a:xfrm>
        </p:spPr>
        <p:txBody>
          <a:bodyPr anchor="b" anchorCtr="0"/>
          <a:lstStyle>
            <a:lvl1pPr algn="ctr">
              <a:lnSpc>
                <a:spcPts val="6800"/>
              </a:lnSpc>
              <a:defRPr sz="6500" b="0" cap="none" baseline="0">
                <a:latin typeface="+mj-lt"/>
              </a:defRPr>
            </a:lvl1pPr>
          </a:lstStyle>
          <a:p>
            <a:r>
              <a:rPr lang="en-US" smtClean="0"/>
              <a:t>Click to edit Master title style</a:t>
            </a:r>
            <a:endParaRPr/>
          </a:p>
        </p:txBody>
      </p:sp>
      <p:sp>
        <p:nvSpPr>
          <p:cNvPr id="3" name="Text Placeholder 2"/>
          <p:cNvSpPr>
            <a:spLocks noGrp="1"/>
          </p:cNvSpPr>
          <p:nvPr>
            <p:ph type="body" idx="1"/>
          </p:nvPr>
        </p:nvSpPr>
        <p:spPr>
          <a:xfrm>
            <a:off x="1854200" y="3576918"/>
            <a:ext cx="5446714" cy="829982"/>
          </a:xfrm>
        </p:spPr>
        <p:txBody>
          <a:bodyPr anchor="t" anchorCtr="0">
            <a:normAutofit/>
          </a:bodyPr>
          <a:lstStyle>
            <a:lvl1pPr marL="0" indent="0" algn="ctr">
              <a:spcBef>
                <a:spcPts val="300"/>
              </a:spcBef>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45EB5FA-E038-1244-95FE-055E06ECE252}" type="datetimeFigureOut">
              <a:rPr lang="en-US" smtClean="0"/>
              <a:t>26/03/22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8EF66D-73D7-064D-B597-1544336004E4}" type="slidenum">
              <a:rPr lang="en-US" smtClean="0"/>
              <a:t>‹#›</a:t>
            </a:fld>
            <a:endParaRPr lang="en-US"/>
          </a:p>
        </p:txBody>
      </p:sp>
      <p:grpSp>
        <p:nvGrpSpPr>
          <p:cNvPr id="7" name="Group 9"/>
          <p:cNvGrpSpPr/>
          <p:nvPr/>
        </p:nvGrpSpPr>
        <p:grpSpPr>
          <a:xfrm>
            <a:off x="0" y="0"/>
            <a:ext cx="9144000" cy="1191256"/>
            <a:chOff x="0" y="0"/>
            <a:chExt cx="9144000" cy="1191256"/>
          </a:xfrm>
        </p:grpSpPr>
        <p:pic>
          <p:nvPicPr>
            <p:cNvPr id="8" name="Picture 7"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9" name="Picture 8"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grpSp>
        <p:nvGrpSpPr>
          <p:cNvPr id="10" name="Group 10"/>
          <p:cNvGrpSpPr/>
          <p:nvPr/>
        </p:nvGrpSpPr>
        <p:grpSpPr>
          <a:xfrm flipV="1">
            <a:off x="0" y="5666744"/>
            <a:ext cx="9144000" cy="1191256"/>
            <a:chOff x="0" y="0"/>
            <a:chExt cx="9144000" cy="1191256"/>
          </a:xfrm>
        </p:grpSpPr>
        <p:pic>
          <p:nvPicPr>
            <p:cNvPr id="12" name="Picture 11" descr="Overlay-Blank.jpg"/>
            <p:cNvPicPr>
              <a:picLocks noChangeAspect="1"/>
            </p:cNvPicPr>
            <p:nvPr userDrawn="1"/>
          </p:nvPicPr>
          <p:blipFill>
            <a:blip r:embed="rId2"/>
            <a:srcRect b="85555"/>
            <a:stretch>
              <a:fillRect/>
            </a:stretch>
          </p:blipFill>
          <p:spPr>
            <a:xfrm>
              <a:off x="0" y="0"/>
              <a:ext cx="9144000" cy="990600"/>
            </a:xfrm>
            <a:prstGeom prst="rect">
              <a:avLst/>
            </a:prstGeom>
          </p:spPr>
        </p:pic>
        <p:pic>
          <p:nvPicPr>
            <p:cNvPr id="13" name="Picture 12" descr="Overlay-HorizontalBridge.jpg"/>
            <p:cNvPicPr>
              <a:picLocks noChangeAspect="1"/>
            </p:cNvPicPr>
            <p:nvPr userDrawn="1"/>
          </p:nvPicPr>
          <p:blipFill>
            <a:blip r:embed="rId3"/>
            <a:stretch>
              <a:fillRect/>
            </a:stretch>
          </p:blipFill>
          <p:spPr>
            <a:xfrm flipV="1">
              <a:off x="0" y="923365"/>
              <a:ext cx="9144000" cy="267891"/>
            </a:xfrm>
            <a:prstGeom prst="rect">
              <a:avLst/>
            </a:prstGeom>
          </p:spPr>
        </p:pic>
      </p:grpSp>
      <p:pic>
        <p:nvPicPr>
          <p:cNvPr id="14" name="Picture 13" descr="HR-Color.png"/>
          <p:cNvPicPr>
            <a:picLocks noChangeAspect="1"/>
          </p:cNvPicPr>
          <p:nvPr/>
        </p:nvPicPr>
        <p:blipFill>
          <a:blip r:embed="rId4"/>
          <a:stretch>
            <a:fillRect/>
          </a:stretch>
        </p:blipFill>
        <p:spPr>
          <a:xfrm>
            <a:off x="1554480" y="3258805"/>
            <a:ext cx="6035040" cy="340391"/>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0" y="1372650"/>
            <a:ext cx="9144000" cy="5485350"/>
            <a:chOff x="0" y="1372650"/>
            <a:chExt cx="9144000" cy="5485350"/>
          </a:xfrm>
        </p:grpSpPr>
        <p:pic>
          <p:nvPicPr>
            <p:cNvPr id="9" name="Picture 8"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0" name="Picture 9"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92162"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66534" y="1774825"/>
            <a:ext cx="3566160" cy="4303713"/>
          </a:xfrm>
        </p:spPr>
        <p:txBody>
          <a:bodyPr>
            <a:normAutofit/>
          </a:bodyPr>
          <a:lstStyle>
            <a:lvl1pPr>
              <a:defRPr sz="2400"/>
            </a:lvl1pPr>
            <a:lvl2pPr>
              <a:defRPr sz="2200"/>
            </a:lvl2pPr>
            <a:lvl3pPr>
              <a:defRPr sz="2000"/>
            </a:lvl3pPr>
            <a:lvl4pPr>
              <a:defRPr sz="1800"/>
            </a:lvl4pPr>
            <a:lvl5pPr>
              <a:defRPr sz="1800"/>
            </a:lvl5pPr>
            <a:lvl6pPr>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45EB5FA-E038-1244-95FE-055E06ECE252}" type="datetimeFigureOut">
              <a:rPr lang="en-US" smtClean="0"/>
              <a:t>26/03/22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372650"/>
            <a:ext cx="9144000" cy="5485350"/>
            <a:chOff x="0" y="1372650"/>
            <a:chExt cx="9144000" cy="5485350"/>
          </a:xfrm>
        </p:grpSpPr>
        <p:pic>
          <p:nvPicPr>
            <p:cNvPr id="11" name="Picture 10"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12" name="Picture 11"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7240"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7240"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66048" y="1879320"/>
            <a:ext cx="3566160" cy="639762"/>
          </a:xfrm>
        </p:spPr>
        <p:txBody>
          <a:bodyPr anchor="b" anchorCtr="0">
            <a:noAutofit/>
          </a:bodyPr>
          <a:lstStyle>
            <a:lvl1pPr marL="0" indent="0" algn="ctr">
              <a:spcBef>
                <a:spcPts val="0"/>
              </a:spcBef>
              <a:buNone/>
              <a:defRPr sz="2800" b="0">
                <a:solidFill>
                  <a:schemeClr val="tx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66048" y="2590799"/>
            <a:ext cx="3566160" cy="3487739"/>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45EB5FA-E038-1244-95FE-055E06ECE252}" type="datetimeFigureOut">
              <a:rPr lang="en-US" smtClean="0"/>
              <a:t>26/03/22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8EF66D-73D7-064D-B597-1544336004E4}" type="slidenum">
              <a:rPr lang="en-US" smtClean="0"/>
              <a:t>‹#›</a:t>
            </a:fld>
            <a:endParaRPr lang="en-US"/>
          </a:p>
        </p:txBody>
      </p:sp>
      <p:pic>
        <p:nvPicPr>
          <p:cNvPr id="14" name="Picture 13" descr="Overlay-HorizontalBridge.jpg"/>
          <p:cNvPicPr>
            <a:picLocks noChangeAspect="1"/>
          </p:cNvPicPr>
          <p:nvPr/>
        </p:nvPicPr>
        <p:blipFill>
          <a:blip r:embed="rId3"/>
          <a:srcRect t="23425" r="61031" b="39764"/>
          <a:stretch>
            <a:fillRect/>
          </a:stretch>
        </p:blipFill>
        <p:spPr>
          <a:xfrm>
            <a:off x="4766048" y="2460812"/>
            <a:ext cx="3563348" cy="98613"/>
          </a:xfrm>
          <a:prstGeom prst="rect">
            <a:avLst/>
          </a:prstGeom>
          <a:solidFill>
            <a:schemeClr val="bg2">
              <a:lumMod val="40000"/>
              <a:lumOff val="60000"/>
            </a:schemeClr>
          </a:solidFill>
        </p:spPr>
      </p:pic>
      <p:pic>
        <p:nvPicPr>
          <p:cNvPr id="15" name="Picture 14" descr="Overlay-HorizontalBridge.jpg"/>
          <p:cNvPicPr>
            <a:picLocks noChangeAspect="1"/>
          </p:cNvPicPr>
          <p:nvPr/>
        </p:nvPicPr>
        <p:blipFill>
          <a:blip r:embed="rId3"/>
          <a:srcRect t="23425" r="61031" b="39764"/>
          <a:stretch>
            <a:fillRect/>
          </a:stretch>
        </p:blipFill>
        <p:spPr>
          <a:xfrm>
            <a:off x="780052" y="2460812"/>
            <a:ext cx="3563348" cy="98613"/>
          </a:xfrm>
          <a:prstGeom prst="rect">
            <a:avLst/>
          </a:prstGeom>
          <a:solidFill>
            <a:schemeClr val="bg2">
              <a:lumMod val="40000"/>
              <a:lumOff val="60000"/>
            </a:schemeClr>
          </a:solid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0" y="1372650"/>
            <a:ext cx="9144000" cy="5485350"/>
            <a:chOff x="0" y="1372650"/>
            <a:chExt cx="9144000" cy="5485350"/>
          </a:xfrm>
        </p:grpSpPr>
        <p:pic>
          <p:nvPicPr>
            <p:cNvPr id="7" name="Picture 6" descr="Overlay-Blank.jpg"/>
            <p:cNvPicPr>
              <a:picLocks noChangeAspect="1"/>
            </p:cNvPicPr>
            <p:nvPr userDrawn="1"/>
          </p:nvPicPr>
          <p:blipFill>
            <a:blip r:embed="rId2"/>
            <a:srcRect t="23333"/>
            <a:stretch>
              <a:fillRect/>
            </a:stretch>
          </p:blipFill>
          <p:spPr>
            <a:xfrm>
              <a:off x="0" y="1600200"/>
              <a:ext cx="9144000" cy="5257800"/>
            </a:xfrm>
            <a:prstGeom prst="rect">
              <a:avLst/>
            </a:prstGeom>
          </p:spPr>
        </p:pic>
        <p:pic>
          <p:nvPicPr>
            <p:cNvPr id="8" name="Picture 7" descr="Overlay-HorizontalBridge.jpg"/>
            <p:cNvPicPr>
              <a:picLocks noChangeAspect="1"/>
            </p:cNvPicPr>
            <p:nvPr userDrawn="1"/>
          </p:nvPicPr>
          <p:blipFill>
            <a:blip r:embed="rId3"/>
            <a:stretch>
              <a:fillRect/>
            </a:stretch>
          </p:blipFill>
          <p:spPr>
            <a:xfrm>
              <a:off x="0" y="1372650"/>
              <a:ext cx="9144000" cy="267891"/>
            </a:xfrm>
            <a:prstGeom prst="rect">
              <a:avLst/>
            </a:prstGeom>
          </p:spPr>
        </p:pic>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45EB5FA-E038-1244-95FE-055E06ECE252}" type="datetimeFigureOut">
              <a:rPr lang="en-US" smtClean="0"/>
              <a:t>26/03/22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Blank.jpg"/>
          <p:cNvPicPr>
            <a:picLocks noChangeAspect="1"/>
          </p:cNvPicPr>
          <p:nvPr/>
        </p:nvPicPr>
        <p:blipFill>
          <a:blip r:embed="rId2"/>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B45EB5FA-E038-1244-95FE-055E06ECE252}" type="datetimeFigureOut">
              <a:rPr lang="en-US" smtClean="0"/>
              <a:t>26/03/22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8EF66D-73D7-064D-B597-1544336004E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1"/>
          <p:cNvGrpSpPr/>
          <p:nvPr/>
        </p:nvGrpSpPr>
        <p:grpSpPr>
          <a:xfrm>
            <a:off x="4267200" y="0"/>
            <a:ext cx="4876800" cy="6858000"/>
            <a:chOff x="4267200" y="0"/>
            <a:chExt cx="4876800" cy="6858000"/>
          </a:xfrm>
        </p:grpSpPr>
        <p:pic>
          <p:nvPicPr>
            <p:cNvPr id="9" name="Picture 8" descr="Overlay-Blank.jpg"/>
            <p:cNvPicPr>
              <a:picLocks noChangeAspect="1"/>
            </p:cNvPicPr>
            <p:nvPr userDrawn="1"/>
          </p:nvPicPr>
          <p:blipFill>
            <a:blip r:embed="rId2"/>
            <a:srcRect l="4302" r="46875"/>
            <a:stretch>
              <a:fillRect/>
            </a:stretch>
          </p:blipFill>
          <p:spPr>
            <a:xfrm>
              <a:off x="4495800" y="0"/>
              <a:ext cx="4648200" cy="6858000"/>
            </a:xfrm>
            <a:prstGeom prst="rect">
              <a:avLst/>
            </a:prstGeom>
          </p:spPr>
        </p:pic>
        <p:pic>
          <p:nvPicPr>
            <p:cNvPr id="10" name="Picture 9" descr="Overlay-VerticalBridge.jpg"/>
            <p:cNvPicPr>
              <a:picLocks noChangeAspect="1"/>
            </p:cNvPicPr>
            <p:nvPr userDrawn="1"/>
          </p:nvPicPr>
          <p:blipFill>
            <a:blip r:embed="rId3"/>
            <a:stretch>
              <a:fillRect/>
            </a:stretch>
          </p:blipFill>
          <p:spPr>
            <a:xfrm flipH="1">
              <a:off x="4267200" y="0"/>
              <a:ext cx="267891" cy="6858000"/>
            </a:xfrm>
            <a:prstGeom prst="rect">
              <a:avLst/>
            </a:prstGeom>
          </p:spPr>
        </p:pic>
      </p:grpSp>
      <p:sp>
        <p:nvSpPr>
          <p:cNvPr id="2" name="Title 1"/>
          <p:cNvSpPr>
            <a:spLocks noGrp="1"/>
          </p:cNvSpPr>
          <p:nvPr>
            <p:ph type="title"/>
          </p:nvPr>
        </p:nvSpPr>
        <p:spPr>
          <a:xfrm>
            <a:off x="381000" y="609600"/>
            <a:ext cx="3612776" cy="1537447"/>
          </a:xfrm>
        </p:spPr>
        <p:txBody>
          <a:bodyPr anchor="b"/>
          <a:lstStyle>
            <a:lvl1pPr algn="ctr">
              <a:lnSpc>
                <a:spcPct val="100000"/>
              </a:lnSpc>
              <a:defRPr sz="3600" b="0"/>
            </a:lvl1pPr>
          </a:lstStyle>
          <a:p>
            <a:r>
              <a:rPr lang="en-US" smtClean="0"/>
              <a:t>Click to edit Master title style</a:t>
            </a:r>
            <a:endParaRPr/>
          </a:p>
        </p:txBody>
      </p:sp>
      <p:sp>
        <p:nvSpPr>
          <p:cNvPr id="3" name="Content Placeholder 2"/>
          <p:cNvSpPr>
            <a:spLocks noGrp="1"/>
          </p:cNvSpPr>
          <p:nvPr>
            <p:ph idx="1"/>
          </p:nvPr>
        </p:nvSpPr>
        <p:spPr>
          <a:xfrm>
            <a:off x="4885859" y="381001"/>
            <a:ext cx="3813174" cy="5697537"/>
          </a:xfrm>
        </p:spPr>
        <p:txBody>
          <a:bodyPr>
            <a:normAutofit/>
          </a:bodyPr>
          <a:lstStyle>
            <a:lvl1pPr>
              <a:defRPr sz="2400" b="0"/>
            </a:lvl1pPr>
            <a:lvl2pPr>
              <a:defRPr sz="2200" b="0"/>
            </a:lvl2pPr>
            <a:lvl3pPr>
              <a:defRPr sz="2000" b="0"/>
            </a:lvl3pPr>
            <a:lvl4pPr>
              <a:defRPr sz="1800" b="0"/>
            </a:lvl4pPr>
            <a:lvl5pPr>
              <a:defRPr sz="1800" b="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00" y="2209801"/>
            <a:ext cx="3612776" cy="3200400"/>
          </a:xfrm>
        </p:spPr>
        <p:txBody>
          <a:bodyPr>
            <a:normAutofit/>
          </a:bodyPr>
          <a:lstStyle>
            <a:lvl1pPr marL="0" indent="0" algn="ctr">
              <a:spcBef>
                <a:spcPts val="600"/>
              </a:spcBef>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45EB5FA-E038-1244-95FE-055E06ECE252}" type="datetimeFigureOut">
              <a:rPr lang="en-US" smtClean="0"/>
              <a:t>26/03/22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4267200" y="6356350"/>
            <a:ext cx="609600" cy="365125"/>
          </a:xfrm>
        </p:spPr>
        <p:txBody>
          <a:bodyPr/>
          <a:lstStyle>
            <a:lvl1pPr algn="ctr">
              <a:defRPr>
                <a:solidFill>
                  <a:schemeClr val="tx2">
                    <a:lumMod val="40000"/>
                    <a:lumOff val="60000"/>
                  </a:schemeClr>
                </a:solidFill>
              </a:defRPr>
            </a:lvl1pPr>
          </a:lstStyle>
          <a:p>
            <a:fld id="{9E8EF66D-73D7-064D-B597-1544336004E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62" y="40341"/>
            <a:ext cx="7570787" cy="1411941"/>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92162" y="1761565"/>
            <a:ext cx="7570787" cy="428961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200" b="1">
                <a:solidFill>
                  <a:schemeClr val="tx2">
                    <a:lumMod val="40000"/>
                    <a:lumOff val="60000"/>
                  </a:schemeClr>
                </a:solidFill>
              </a:defRPr>
            </a:lvl1pPr>
          </a:lstStyle>
          <a:p>
            <a:fld id="{B45EB5FA-E038-1244-95FE-055E06ECE252}" type="datetimeFigureOut">
              <a:rPr lang="en-US" smtClean="0"/>
              <a:t>26/03/22</a:t>
            </a:fld>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b="1">
                <a:solidFill>
                  <a:schemeClr val="tx2">
                    <a:lumMod val="40000"/>
                    <a:lumOff val="60000"/>
                  </a:schemeClr>
                </a:solidFill>
              </a:defRPr>
            </a:lvl1pPr>
          </a:lstStyle>
          <a:p>
            <a:fld id="{9E8EF66D-73D7-064D-B597-1544336004E4}" type="slidenum">
              <a:rPr lang="en-US" smtClean="0"/>
              <a:t>‹#›</a:t>
            </a:fld>
            <a:endParaRPr lang="en-US"/>
          </a:p>
        </p:txBody>
      </p:sp>
      <p:sp>
        <p:nvSpPr>
          <p:cNvPr id="5" name="Footer Placeholder 4"/>
          <p:cNvSpPr>
            <a:spLocks noGrp="1"/>
          </p:cNvSpPr>
          <p:nvPr>
            <p:ph type="ftr" sz="quarter" idx="3"/>
          </p:nvPr>
        </p:nvSpPr>
        <p:spPr>
          <a:xfrm>
            <a:off x="372035" y="6356350"/>
            <a:ext cx="2895600" cy="365125"/>
          </a:xfrm>
          <a:prstGeom prst="rect">
            <a:avLst/>
          </a:prstGeom>
        </p:spPr>
        <p:txBody>
          <a:bodyPr vert="horz" lIns="91440" tIns="45720" rIns="91440" bIns="45720" rtlCol="0" anchor="ctr"/>
          <a:lstStyle>
            <a:lvl1pPr algn="l">
              <a:defRPr sz="1200" b="1">
                <a:solidFill>
                  <a:schemeClr val="tx2">
                    <a:lumMod val="40000"/>
                    <a:lumOff val="60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lnSpc>
          <a:spcPts val="6000"/>
        </a:lnSpc>
        <a:spcBef>
          <a:spcPct val="0"/>
        </a:spcBef>
        <a:buNone/>
        <a:defRPr sz="5400" kern="1200">
          <a:solidFill>
            <a:schemeClr val="tx2"/>
          </a:solidFill>
          <a:latin typeface="+mn-lt"/>
          <a:ea typeface="+mj-ea"/>
          <a:cs typeface="+mj-cs"/>
        </a:defRPr>
      </a:lvl1pPr>
    </p:titleStyle>
    <p:bodyStyle>
      <a:lvl1pPr marL="342900" indent="-342900" algn="l" defTabSz="914400" rtl="0" eaLnBrk="1" latinLnBrk="0" hangingPunct="1">
        <a:spcBef>
          <a:spcPts val="2400"/>
        </a:spcBef>
        <a:buClr>
          <a:schemeClr val="accent1">
            <a:lumMod val="60000"/>
            <a:lumOff val="40000"/>
          </a:schemeClr>
        </a:buClr>
        <a:buFont typeface="Candara" pitchFamily="34" charset="0"/>
        <a:buChar char="•"/>
        <a:defRPr sz="2800" kern="1200">
          <a:solidFill>
            <a:schemeClr val="tx2"/>
          </a:solidFill>
          <a:latin typeface="+mn-lt"/>
          <a:ea typeface="+mn-ea"/>
          <a:cs typeface="+mn-cs"/>
        </a:defRPr>
      </a:lvl1pPr>
      <a:lvl2pPr marL="685800" indent="-336550" algn="l" defTabSz="914400" rtl="0" eaLnBrk="1" latinLnBrk="0" hangingPunct="1">
        <a:spcBef>
          <a:spcPts val="600"/>
        </a:spcBef>
        <a:buClr>
          <a:schemeClr val="tx2"/>
        </a:buClr>
        <a:buFont typeface="Candara" pitchFamily="34" charset="0"/>
        <a:buChar char="•"/>
        <a:defRPr sz="2600" kern="1200">
          <a:solidFill>
            <a:schemeClr val="tx2"/>
          </a:solidFill>
          <a:latin typeface="+mn-lt"/>
          <a:ea typeface="+mn-ea"/>
          <a:cs typeface="+mn-cs"/>
        </a:defRPr>
      </a:lvl2pPr>
      <a:lvl3pPr marL="1035050" indent="-349250" algn="l" defTabSz="914400" rtl="0" eaLnBrk="1" latinLnBrk="0" hangingPunct="1">
        <a:spcBef>
          <a:spcPts val="600"/>
        </a:spcBef>
        <a:buClr>
          <a:schemeClr val="accent1">
            <a:lumMod val="60000"/>
            <a:lumOff val="40000"/>
          </a:schemeClr>
        </a:buClr>
        <a:buFont typeface="Candara" pitchFamily="34" charset="0"/>
        <a:buChar char="•"/>
        <a:defRPr sz="2400" kern="1200">
          <a:solidFill>
            <a:schemeClr val="tx2"/>
          </a:solidFill>
          <a:latin typeface="+mn-lt"/>
          <a:ea typeface="+mn-ea"/>
          <a:cs typeface="+mn-cs"/>
        </a:defRPr>
      </a:lvl3pPr>
      <a:lvl4pPr marL="1371600" indent="-336550" algn="l" defTabSz="914400" rtl="0" eaLnBrk="1" latinLnBrk="0" hangingPunct="1">
        <a:spcBef>
          <a:spcPts val="600"/>
        </a:spcBef>
        <a:buClr>
          <a:schemeClr val="tx2"/>
        </a:buClr>
        <a:buFont typeface="Candara" pitchFamily="34" charset="0"/>
        <a:buChar char="•"/>
        <a:defRPr sz="2200" kern="1200">
          <a:solidFill>
            <a:schemeClr val="tx2"/>
          </a:solidFill>
          <a:latin typeface="+mn-lt"/>
          <a:ea typeface="+mn-ea"/>
          <a:cs typeface="+mn-cs"/>
        </a:defRPr>
      </a:lvl4pPr>
      <a:lvl5pPr marL="1720850" indent="-349250" algn="l" defTabSz="914400" rtl="0" eaLnBrk="1" latinLnBrk="0" hangingPunct="1">
        <a:spcBef>
          <a:spcPts val="600"/>
        </a:spcBef>
        <a:buClr>
          <a:schemeClr val="accent1">
            <a:lumMod val="60000"/>
            <a:lumOff val="40000"/>
          </a:schemeClr>
        </a:buClr>
        <a:buFont typeface="Candara" pitchFamily="34" charset="0"/>
        <a:buChar char="•"/>
        <a:defRPr sz="2000" kern="1200">
          <a:solidFill>
            <a:schemeClr val="tx2"/>
          </a:solidFill>
          <a:latin typeface="+mn-lt"/>
          <a:ea typeface="+mn-ea"/>
          <a:cs typeface="+mn-cs"/>
        </a:defRPr>
      </a:lvl5pPr>
      <a:lvl6pPr marL="2055813"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6pPr>
      <a:lvl7pPr marL="2398713"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7pPr>
      <a:lvl8pPr marL="2743200" indent="-344488" algn="l" defTabSz="914400" rtl="0" eaLnBrk="1" latinLnBrk="0" hangingPunct="1">
        <a:spcBef>
          <a:spcPct val="20000"/>
        </a:spcBef>
        <a:buFont typeface="Arial" pitchFamily="34" charset="0"/>
        <a:buChar char="•"/>
        <a:defRPr lang="en-US" sz="2000" kern="1200" dirty="0" smtClean="0">
          <a:solidFill>
            <a:schemeClr val="tx2"/>
          </a:solidFill>
          <a:latin typeface="+mn-lt"/>
          <a:ea typeface="+mn-ea"/>
          <a:cs typeface="+mn-cs"/>
        </a:defRPr>
      </a:lvl8pPr>
      <a:lvl9pPr marL="3087688" indent="-344488" algn="l" defTabSz="914400" rtl="0" eaLnBrk="1" latinLnBrk="0" hangingPunct="1">
        <a:spcBef>
          <a:spcPct val="20000"/>
        </a:spcBef>
        <a:buClr>
          <a:schemeClr val="accent1">
            <a:lumMod val="60000"/>
            <a:lumOff val="40000"/>
          </a:schemeClr>
        </a:buClr>
        <a:buFont typeface="Arial" pitchFamily="34" charset="0"/>
        <a:buChar char="•"/>
        <a:defRPr lang="en-US" sz="2000" kern="1200" dirty="0" smtClean="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Patterns of trade </a:t>
            </a:r>
            <a:endParaRPr lang="en-US" dirty="0"/>
          </a:p>
        </p:txBody>
      </p:sp>
      <p:sp>
        <p:nvSpPr>
          <p:cNvPr id="3" name="Content Placeholder 2"/>
          <p:cNvSpPr>
            <a:spLocks noGrp="1"/>
          </p:cNvSpPr>
          <p:nvPr>
            <p:ph idx="1"/>
          </p:nvPr>
        </p:nvSpPr>
        <p:spPr/>
        <p:txBody>
          <a:bodyPr>
            <a:normAutofit/>
          </a:bodyPr>
          <a:lstStyle/>
          <a:p>
            <a:pPr algn="just"/>
            <a:r>
              <a:rPr lang="en-US" dirty="0"/>
              <a:t>The composition of a country’s imports and exports, and the volume of its trade with the rest of the world is likely to change over a period of time</a:t>
            </a:r>
          </a:p>
          <a:p>
            <a:endParaRPr lang="en-US" dirty="0"/>
          </a:p>
        </p:txBody>
      </p:sp>
    </p:spTree>
    <p:extLst>
      <p:ext uri="{BB962C8B-B14F-4D97-AF65-F5344CB8AC3E}">
        <p14:creationId xmlns:p14="http://schemas.microsoft.com/office/powerpoint/2010/main" val="13437614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341"/>
            <a:ext cx="8929825" cy="1411941"/>
          </a:xfrm>
        </p:spPr>
        <p:txBody>
          <a:bodyPr/>
          <a:lstStyle/>
          <a:p>
            <a:r>
              <a:rPr lang="en-US" dirty="0" smtClean="0"/>
              <a:t>Factors affecting the changes of patterns of trade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Changes in comparative advantage</a:t>
            </a:r>
            <a:r>
              <a:rPr lang="en-US" dirty="0"/>
              <a:t> - A country can experience a change in its comparative advantage over time. Most of the richest countries in Europe and north America have seen comparative advantage shift from older industries, such as textiles, shipbuilding and steel making, towards services and high tech ‘knowledge industries’.</a:t>
            </a:r>
          </a:p>
          <a:p>
            <a:r>
              <a:rPr lang="en-US" b="1" dirty="0"/>
              <a:t>Impact of emerging economies</a:t>
            </a:r>
            <a:r>
              <a:rPr lang="en-US" dirty="0"/>
              <a:t> – The rise of countries such as China, India and other emerging economies has had a major impact on trade patterns. Much more manufacturing now takes place in these countries, and correspondingly less in the mature economies of Western Europe, North America and Japan. Countries in Eastern Europe have also experienced a boom in manufacturing.</a:t>
            </a:r>
          </a:p>
          <a:p>
            <a:endParaRPr lang="en-US" dirty="0"/>
          </a:p>
        </p:txBody>
      </p:sp>
    </p:spTree>
    <p:extLst>
      <p:ext uri="{BB962C8B-B14F-4D97-AF65-F5344CB8AC3E}">
        <p14:creationId xmlns:p14="http://schemas.microsoft.com/office/powerpoint/2010/main" val="199400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r>
              <a:rPr lang="en-US" b="1" dirty="0"/>
              <a:t>Trading blocs and bilateral trading agreements</a:t>
            </a:r>
            <a:r>
              <a:rPr lang="en-US" dirty="0"/>
              <a:t> – A </a:t>
            </a:r>
            <a:r>
              <a:rPr lang="en-US" b="1" i="1" dirty="0"/>
              <a:t>trading bloc</a:t>
            </a:r>
            <a:r>
              <a:rPr lang="en-US" dirty="0"/>
              <a:t> is a group of countries which have preferential trading arrangements with each other, leading to more trade amongst members, resulting in some </a:t>
            </a:r>
            <a:r>
              <a:rPr lang="en-US" b="1" i="1" dirty="0"/>
              <a:t>trade diversion</a:t>
            </a:r>
            <a:r>
              <a:rPr lang="en-US" dirty="0"/>
              <a:t> from non-member countries </a:t>
            </a:r>
            <a:r>
              <a:rPr lang="en-US" dirty="0" smtClean="0"/>
              <a:t>.Membership </a:t>
            </a:r>
            <a:r>
              <a:rPr lang="en-US" dirty="0"/>
              <a:t>of the European Union has had a dramatic effect on the pattern of U.K. trade. Over half our exports of goods and services go to countries in the EU, compared to under 20% that go to the U.S.A, whose economy is of a similar size to the E.U. A </a:t>
            </a:r>
            <a:r>
              <a:rPr lang="en-US" b="1" i="1" dirty="0"/>
              <a:t>bilateral trade agreement</a:t>
            </a:r>
            <a:r>
              <a:rPr lang="en-US" dirty="0"/>
              <a:t> involves preferential trading arrangements between two countries or groups of countries. For instance the E.U. has special arrangements with Canada under the CETA arrangement.</a:t>
            </a:r>
          </a:p>
          <a:p>
            <a:endParaRPr lang="en-US" dirty="0"/>
          </a:p>
        </p:txBody>
      </p:sp>
    </p:spTree>
    <p:extLst>
      <p:ext uri="{BB962C8B-B14F-4D97-AF65-F5344CB8AC3E}">
        <p14:creationId xmlns:p14="http://schemas.microsoft.com/office/powerpoint/2010/main" val="2298630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b="1" dirty="0"/>
              <a:t>Changes in relative exchange rates</a:t>
            </a:r>
            <a:r>
              <a:rPr lang="en-US" dirty="0"/>
              <a:t> – Over time a country may experience an appreciation or depreciation of its </a:t>
            </a:r>
            <a:r>
              <a:rPr lang="en-US" b="1" i="1" dirty="0"/>
              <a:t>exchange rate</a:t>
            </a:r>
            <a:r>
              <a:rPr lang="en-US" dirty="0"/>
              <a:t>. For instance, in the 1970s the U.K. started to become a major producer of oil and gas from the North Sea. One effect of the oil boom was to drive up the value of sterling against other currencies, making U.K. goods more expensive abroad, and foreign goods cheaper in the U.K. This made much of our manufacturing uncompetitive and contributed to the long term de-</a:t>
            </a:r>
            <a:r>
              <a:rPr lang="en-US" dirty="0" err="1"/>
              <a:t>industrialisation</a:t>
            </a:r>
            <a:r>
              <a:rPr lang="en-US" dirty="0"/>
              <a:t> of Britain. Because it became harder to compete on price, the country had to rely more on high tech ‘knowledge industries’ and services, where competitiveness is less price dependent</a:t>
            </a:r>
          </a:p>
          <a:p>
            <a:endParaRPr lang="en-US" dirty="0"/>
          </a:p>
        </p:txBody>
      </p:sp>
    </p:spTree>
    <p:extLst>
      <p:ext uri="{BB962C8B-B14F-4D97-AF65-F5344CB8AC3E}">
        <p14:creationId xmlns:p14="http://schemas.microsoft.com/office/powerpoint/2010/main" val="948937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the UK’s pattern of trade changed?</a:t>
            </a:r>
            <a:endParaRPr lang="en-US" dirty="0"/>
          </a:p>
        </p:txBody>
      </p:sp>
      <p:sp>
        <p:nvSpPr>
          <p:cNvPr id="3" name="Content Placeholder 2"/>
          <p:cNvSpPr>
            <a:spLocks noGrp="1"/>
          </p:cNvSpPr>
          <p:nvPr>
            <p:ph idx="1"/>
          </p:nvPr>
        </p:nvSpPr>
        <p:spPr>
          <a:xfrm>
            <a:off x="302364" y="1761565"/>
            <a:ext cx="8667777" cy="4869683"/>
          </a:xfrm>
        </p:spPr>
        <p:txBody>
          <a:bodyPr>
            <a:normAutofit fontScale="92500" lnSpcReduction="20000"/>
          </a:bodyPr>
          <a:lstStyle/>
          <a:p>
            <a:pPr marL="0" indent="0">
              <a:buNone/>
            </a:pPr>
            <a:r>
              <a:rPr lang="en-US" dirty="0" smtClean="0"/>
              <a:t>Two features of </a:t>
            </a:r>
            <a:r>
              <a:rPr lang="en-US" dirty="0" err="1" smtClean="0"/>
              <a:t>Uk</a:t>
            </a:r>
            <a:r>
              <a:rPr lang="en-US" dirty="0" smtClean="0"/>
              <a:t> trade you should be aware of:</a:t>
            </a:r>
          </a:p>
          <a:p>
            <a:r>
              <a:rPr lang="en-US" b="1" dirty="0" smtClean="0"/>
              <a:t>1.The UK’s share of the world manufacturing has been declining</a:t>
            </a:r>
          </a:p>
          <a:p>
            <a:pPr lvl="1"/>
            <a:r>
              <a:rPr lang="en-US" dirty="0" smtClean="0"/>
              <a:t>All G8 countries as well, mainly due to cheap labour in China, India hence, MNC switched the plants to Asia and SE Asia region.</a:t>
            </a:r>
          </a:p>
          <a:p>
            <a:r>
              <a:rPr lang="en-US" b="1" dirty="0" smtClean="0"/>
              <a:t>2.Major trading partners:</a:t>
            </a:r>
          </a:p>
          <a:p>
            <a:pPr lvl="1"/>
            <a:r>
              <a:rPr lang="en-US" dirty="0" smtClean="0"/>
              <a:t>EU being the top, consists of about 55% of exports and 55% of imports</a:t>
            </a:r>
          </a:p>
          <a:p>
            <a:pPr lvl="1"/>
            <a:r>
              <a:rPr lang="en-US" dirty="0" smtClean="0"/>
              <a:t>USA the second, accounts for about 11% of exports and 7% of imports.</a:t>
            </a:r>
          </a:p>
          <a:p>
            <a:pPr lvl="1"/>
            <a:r>
              <a:rPr lang="en-US" dirty="0" smtClean="0"/>
              <a:t>Trade between </a:t>
            </a:r>
            <a:r>
              <a:rPr lang="en-US" dirty="0" smtClean="0"/>
              <a:t>BRICS </a:t>
            </a:r>
            <a:r>
              <a:rPr lang="en-US" dirty="0" smtClean="0"/>
              <a:t>countries on the rise.</a:t>
            </a:r>
            <a:endParaRPr lang="en-US" dirty="0"/>
          </a:p>
        </p:txBody>
      </p:sp>
    </p:spTree>
    <p:extLst>
      <p:ext uri="{BB962C8B-B14F-4D97-AF65-F5344CB8AC3E}">
        <p14:creationId xmlns:p14="http://schemas.microsoft.com/office/powerpoint/2010/main" val="10836468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Scale>
                                      <p:cBhvr>
                                        <p:cTn id="14" dur="1000" decel="50000" fill="hold">
                                          <p:stCondLst>
                                            <p:cond delay="0"/>
                                          </p:stCondLst>
                                        </p:cTn>
                                        <p:tgtEl>
                                          <p:spTgt spid="3">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0" end="0"/>
                                            </p:txEl>
                                          </p:spTgt>
                                        </p:tgtEl>
                                        <p:attrNameLst>
                                          <p:attrName>ppt_x</p:attrName>
                                          <p:attrName>ppt_y</p:attrName>
                                        </p:attrNameLst>
                                      </p:cBhvr>
                                    </p:animMotion>
                                    <p:animEffect transition="in" filter="fade">
                                      <p:cBhvr>
                                        <p:cTn id="16" dur="1000"/>
                                        <p:tgtEl>
                                          <p:spTgt spid="3">
                                            <p:txEl>
                                              <p:pRg st="0" end="0"/>
                                            </p:txEl>
                                          </p:spTgt>
                                        </p:tgtEl>
                                      </p:cBhvr>
                                    </p:animEffect>
                                  </p:childTnLst>
                                </p:cTn>
                              </p:par>
                              <p:par>
                                <p:cTn id="17" presetID="5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Scale>
                                      <p:cBhvr>
                                        <p:cTn id="19"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1" end="1"/>
                                            </p:txEl>
                                          </p:spTgt>
                                        </p:tgtEl>
                                        <p:attrNameLst>
                                          <p:attrName>ppt_x</p:attrName>
                                          <p:attrName>ppt_y</p:attrName>
                                        </p:attrNameLst>
                                      </p:cBhvr>
                                    </p:animMotion>
                                    <p:animEffect transition="in" filter="fade">
                                      <p:cBhvr>
                                        <p:cTn id="21" dur="1000"/>
                                        <p:tgtEl>
                                          <p:spTgt spid="3">
                                            <p:txEl>
                                              <p:pRg st="1" end="1"/>
                                            </p:txEl>
                                          </p:spTgt>
                                        </p:tgtEl>
                                      </p:cBhvr>
                                    </p:animEffect>
                                  </p:childTnLst>
                                </p:cTn>
                              </p:par>
                              <p:par>
                                <p:cTn id="22" presetID="5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Scale>
                                      <p:cBhvr>
                                        <p:cTn id="24"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2" end="2"/>
                                            </p:txEl>
                                          </p:spTgt>
                                        </p:tgtEl>
                                        <p:attrNameLst>
                                          <p:attrName>ppt_x</p:attrName>
                                          <p:attrName>ppt_y</p:attrName>
                                        </p:attrNameLst>
                                      </p:cBhvr>
                                    </p:animMotion>
                                    <p:animEffect transition="in" filter="fade">
                                      <p:cBhvr>
                                        <p:cTn id="26" dur="1000"/>
                                        <p:tgtEl>
                                          <p:spTgt spid="3">
                                            <p:txEl>
                                              <p:pRg st="2" end="2"/>
                                            </p:txEl>
                                          </p:spTgt>
                                        </p:tgtEl>
                                      </p:cBhvr>
                                    </p:animEffect>
                                  </p:childTnLst>
                                </p:cTn>
                              </p:par>
                              <p:par>
                                <p:cTn id="27" presetID="5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Scale>
                                      <p:cBhvr>
                                        <p:cTn id="29"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0" dur="1000" decel="50000" fill="hold">
                                          <p:stCondLst>
                                            <p:cond delay="0"/>
                                          </p:stCondLst>
                                        </p:cTn>
                                        <p:tgtEl>
                                          <p:spTgt spid="3">
                                            <p:txEl>
                                              <p:pRg st="3" end="3"/>
                                            </p:txEl>
                                          </p:spTgt>
                                        </p:tgtEl>
                                        <p:attrNameLst>
                                          <p:attrName>ppt_x</p:attrName>
                                          <p:attrName>ppt_y</p:attrName>
                                        </p:attrNameLst>
                                      </p:cBhvr>
                                    </p:animMotion>
                                    <p:animEffect transition="in" filter="fade">
                                      <p:cBhvr>
                                        <p:cTn id="31" dur="1000"/>
                                        <p:tgtEl>
                                          <p:spTgt spid="3">
                                            <p:txEl>
                                              <p:pRg st="3" end="3"/>
                                            </p:txEl>
                                          </p:spTgt>
                                        </p:tgtEl>
                                      </p:cBhvr>
                                    </p:animEffect>
                                  </p:childTnLst>
                                </p:cTn>
                              </p:par>
                              <p:par>
                                <p:cTn id="32" presetID="52"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Scale>
                                      <p:cBhvr>
                                        <p:cTn id="34"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5" dur="1000" decel="50000" fill="hold">
                                          <p:stCondLst>
                                            <p:cond delay="0"/>
                                          </p:stCondLst>
                                        </p:cTn>
                                        <p:tgtEl>
                                          <p:spTgt spid="3">
                                            <p:txEl>
                                              <p:pRg st="4" end="4"/>
                                            </p:txEl>
                                          </p:spTgt>
                                        </p:tgtEl>
                                        <p:attrNameLst>
                                          <p:attrName>ppt_x</p:attrName>
                                          <p:attrName>ppt_y</p:attrName>
                                        </p:attrNameLst>
                                      </p:cBhvr>
                                    </p:animMotion>
                                    <p:animEffect transition="in" filter="fade">
                                      <p:cBhvr>
                                        <p:cTn id="36" dur="1000"/>
                                        <p:tgtEl>
                                          <p:spTgt spid="3">
                                            <p:txEl>
                                              <p:pRg st="4" end="4"/>
                                            </p:txEl>
                                          </p:spTgt>
                                        </p:tgtEl>
                                      </p:cBhvr>
                                    </p:animEffect>
                                  </p:childTnLst>
                                </p:cTn>
                              </p:par>
                              <p:par>
                                <p:cTn id="37" presetID="52"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Scale>
                                      <p:cBhvr>
                                        <p:cTn id="39"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0" dur="1000" decel="50000" fill="hold">
                                          <p:stCondLst>
                                            <p:cond delay="0"/>
                                          </p:stCondLst>
                                        </p:cTn>
                                        <p:tgtEl>
                                          <p:spTgt spid="3">
                                            <p:txEl>
                                              <p:pRg st="5" end="5"/>
                                            </p:txEl>
                                          </p:spTgt>
                                        </p:tgtEl>
                                        <p:attrNameLst>
                                          <p:attrName>ppt_x</p:attrName>
                                          <p:attrName>ppt_y</p:attrName>
                                        </p:attrNameLst>
                                      </p:cBhvr>
                                    </p:animMotion>
                                    <p:animEffect transition="in" filter="fade">
                                      <p:cBhvr>
                                        <p:cTn id="41" dur="1000"/>
                                        <p:tgtEl>
                                          <p:spTgt spid="3">
                                            <p:txEl>
                                              <p:pRg st="5" end="5"/>
                                            </p:txEl>
                                          </p:spTgt>
                                        </p:tgtEl>
                                      </p:cBhvr>
                                    </p:animEffect>
                                  </p:childTnLst>
                                </p:cTn>
                              </p:par>
                              <p:par>
                                <p:cTn id="42" presetID="52" presetClass="entr" presetSubtype="0" fill="hold" nodeType="withEffect">
                                  <p:stCondLst>
                                    <p:cond delay="0"/>
                                  </p:stCondLst>
                                  <p:childTnLst>
                                    <p:set>
                                      <p:cBhvr>
                                        <p:cTn id="43" dur="1" fill="hold">
                                          <p:stCondLst>
                                            <p:cond delay="0"/>
                                          </p:stCondLst>
                                        </p:cTn>
                                        <p:tgtEl>
                                          <p:spTgt spid="3">
                                            <p:txEl>
                                              <p:pRg st="6" end="6"/>
                                            </p:txEl>
                                          </p:spTgt>
                                        </p:tgtEl>
                                        <p:attrNameLst>
                                          <p:attrName>style.visibility</p:attrName>
                                        </p:attrNameLst>
                                      </p:cBhvr>
                                      <p:to>
                                        <p:strVal val="visible"/>
                                      </p:to>
                                    </p:set>
                                    <p:animScale>
                                      <p:cBhvr>
                                        <p:cTn id="44"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5" dur="1000" decel="50000" fill="hold">
                                          <p:stCondLst>
                                            <p:cond delay="0"/>
                                          </p:stCondLst>
                                        </p:cTn>
                                        <p:tgtEl>
                                          <p:spTgt spid="3">
                                            <p:txEl>
                                              <p:pRg st="6" end="6"/>
                                            </p:txEl>
                                          </p:spTgt>
                                        </p:tgtEl>
                                        <p:attrNameLst>
                                          <p:attrName>ppt_x</p:attrName>
                                          <p:attrName>ppt_y</p:attrName>
                                        </p:attrNameLst>
                                      </p:cBhvr>
                                    </p:animMotion>
                                    <p:animEffect transition="in" filter="fade">
                                      <p:cBhvr>
                                        <p:cTn id="4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features of world trade that stands out</a:t>
            </a:r>
            <a:endParaRPr lang="en-US" dirty="0"/>
          </a:p>
        </p:txBody>
      </p:sp>
      <p:sp>
        <p:nvSpPr>
          <p:cNvPr id="3" name="Content Placeholder 2"/>
          <p:cNvSpPr>
            <a:spLocks noGrp="1"/>
          </p:cNvSpPr>
          <p:nvPr>
            <p:ph idx="1"/>
          </p:nvPr>
        </p:nvSpPr>
        <p:spPr>
          <a:xfrm>
            <a:off x="792162" y="1761565"/>
            <a:ext cx="7956245" cy="4829371"/>
          </a:xfrm>
        </p:spPr>
        <p:txBody>
          <a:bodyPr>
            <a:normAutofit fontScale="92500" lnSpcReduction="10000"/>
          </a:bodyPr>
          <a:lstStyle/>
          <a:p>
            <a:r>
              <a:rPr lang="en-US" dirty="0" smtClean="0"/>
              <a:t>1. Most world trade occurs between rich and developed countries</a:t>
            </a:r>
          </a:p>
          <a:p>
            <a:r>
              <a:rPr lang="en-US" dirty="0" smtClean="0"/>
              <a:t>2. Most </a:t>
            </a:r>
            <a:r>
              <a:rPr lang="en-US" dirty="0"/>
              <a:t>T</a:t>
            </a:r>
            <a:r>
              <a:rPr lang="en-US" dirty="0" smtClean="0"/>
              <a:t>hird </a:t>
            </a:r>
            <a:r>
              <a:rPr lang="en-US" dirty="0"/>
              <a:t>W</a:t>
            </a:r>
            <a:r>
              <a:rPr lang="en-US" dirty="0" smtClean="0"/>
              <a:t>orld exports also go to other other first world countries</a:t>
            </a:r>
          </a:p>
          <a:p>
            <a:r>
              <a:rPr lang="en-US" dirty="0" smtClean="0"/>
              <a:t>3. Most world trade is in goods rather than services</a:t>
            </a:r>
          </a:p>
          <a:p>
            <a:r>
              <a:rPr lang="en-US" dirty="0" smtClean="0"/>
              <a:t>4. Third World countries tend to rely on the export of primary commodities</a:t>
            </a:r>
          </a:p>
          <a:p>
            <a:r>
              <a:rPr lang="en-US" dirty="0" smtClean="0"/>
              <a:t>5. The emergence of the Tiger Economies</a:t>
            </a:r>
          </a:p>
          <a:p>
            <a:r>
              <a:rPr lang="en-US" dirty="0" smtClean="0"/>
              <a:t>6. The emergence of China</a:t>
            </a:r>
            <a:endParaRPr lang="en-US" dirty="0"/>
          </a:p>
        </p:txBody>
      </p:sp>
    </p:spTree>
    <p:extLst>
      <p:ext uri="{BB962C8B-B14F-4D97-AF65-F5344CB8AC3E}">
        <p14:creationId xmlns:p14="http://schemas.microsoft.com/office/powerpoint/2010/main" val="25929505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fusion">
  <a:themeElements>
    <a:clrScheme name="Infusion">
      <a:dk1>
        <a:sysClr val="windowText" lastClr="000000"/>
      </a:dk1>
      <a:lt1>
        <a:sysClr val="window" lastClr="FFFFFF"/>
      </a:lt1>
      <a:dk2>
        <a:srgbClr val="2F1F58"/>
      </a:dk2>
      <a:lt2>
        <a:srgbClr val="B7A9E0"/>
      </a:lt2>
      <a:accent1>
        <a:srgbClr val="8C73D0"/>
      </a:accent1>
      <a:accent2>
        <a:srgbClr val="C2E8C4"/>
      </a:accent2>
      <a:accent3>
        <a:srgbClr val="C5A6E8"/>
      </a:accent3>
      <a:accent4>
        <a:srgbClr val="B45EC7"/>
      </a:accent4>
      <a:accent5>
        <a:srgbClr val="9FDAFB"/>
      </a:accent5>
      <a:accent6>
        <a:srgbClr val="95C5B0"/>
      </a:accent6>
      <a:hlink>
        <a:srgbClr val="744AE0"/>
      </a:hlink>
      <a:folHlink>
        <a:srgbClr val="8D8AD1"/>
      </a:folHlink>
    </a:clrScheme>
    <a:fontScheme name="Infusion">
      <a:majorFont>
        <a:latin typeface="Mistral"/>
        <a:ea typeface=""/>
        <a:cs typeface=""/>
        <a:font script="Jpan" typeface="ＤＦＰ行書体"/>
      </a:majorFont>
      <a:minorFont>
        <a:latin typeface="Candara"/>
        <a:ea typeface=""/>
        <a:cs typeface=""/>
        <a:font script="Jpan" typeface="メイリオ"/>
      </a:minorFont>
    </a:fontScheme>
    <a:fmtScheme name="Infusion">
      <a:fillStyleLst>
        <a:solidFill>
          <a:schemeClr val="phClr"/>
        </a:solidFill>
        <a:blipFill rotWithShape="1">
          <a:blip xmlns:r="http://schemas.openxmlformats.org/officeDocument/2006/relationships" r:embed="rId1">
            <a:duotone>
              <a:schemeClr val="phClr">
                <a:shade val="70000"/>
                <a:satMod val="120000"/>
              </a:schemeClr>
              <a:schemeClr val="phClr">
                <a:tint val="70000"/>
                <a:satMod val="300000"/>
                <a:lumMod val="125000"/>
              </a:schemeClr>
            </a:duotone>
          </a:blip>
          <a:tile tx="0" ty="0" sx="50000" sy="50000" flip="none" algn="tl"/>
        </a:blipFill>
        <a:blipFill rotWithShape="1">
          <a:blip xmlns:r="http://schemas.openxmlformats.org/officeDocument/2006/relationships" r:embed="rId2">
            <a:duotone>
              <a:schemeClr val="phClr">
                <a:shade val="70000"/>
                <a:satMod val="120000"/>
              </a:schemeClr>
              <a:schemeClr val="phClr">
                <a:tint val="70000"/>
                <a:satMod val="135000"/>
              </a:schemeClr>
            </a:duotone>
          </a:blip>
          <a:tile tx="0" ty="0" sx="40000" sy="40000" flip="none" algn="tl"/>
        </a:blipFill>
      </a:fillStyleLst>
      <a:lnStyleLst>
        <a:ln w="38100" cap="flat" cmpd="sng" algn="ctr">
          <a:solidFill>
            <a:schemeClr val="phClr">
              <a:alpha val="70000"/>
              <a:satMod val="105000"/>
            </a:schemeClr>
          </a:solidFill>
          <a:prstDash val="solid"/>
          <a:miter/>
        </a:ln>
        <a:ln w="50800" cap="flat" cmpd="sng" algn="ctr">
          <a:solidFill>
            <a:schemeClr val="phClr">
              <a:alpha val="50000"/>
            </a:schemeClr>
          </a:solidFill>
          <a:prstDash val="solid"/>
          <a:miter/>
        </a:ln>
        <a:ln w="88900" cap="flat" cmpd="sng" algn="ctr">
          <a:solidFill>
            <a:schemeClr val="phClr">
              <a:alpha val="40000"/>
            </a:schemeClr>
          </a:solidFill>
          <a:prstDash val="solid"/>
          <a:miter/>
        </a:ln>
      </a:lnStyleLst>
      <a:effectStyleLst>
        <a:effectStyle>
          <a:effectLst/>
        </a:effectStyle>
        <a:effectStyle>
          <a:effectLst>
            <a:outerShdw blurRad="38100" dist="25400" dir="5400000" rotWithShape="0">
              <a:srgbClr val="000000">
                <a:alpha val="50000"/>
              </a:srgbClr>
            </a:outerShdw>
          </a:effectLst>
        </a:effectStyle>
        <a:effectStyle>
          <a:effectLst>
            <a:innerShdw blurRad="190500" dir="13500000">
              <a:srgbClr val="000000">
                <a:alpha val="50000"/>
              </a:srgbClr>
            </a:innerShdw>
            <a:outerShdw blurRad="38100" dist="25400" dir="5400000" rotWithShape="0">
              <a:srgbClr val="000000">
                <a:alpha val="50000"/>
              </a:srgbClr>
            </a:outerShdw>
          </a:effectLst>
        </a:effectStyle>
      </a:effectStyleLst>
      <a:bgFillStyleLst>
        <a:blipFill rotWithShape="1">
          <a:blip xmlns:r="http://schemas.openxmlformats.org/officeDocument/2006/relationships" r:embed="rId3">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4">
            <a:duotone>
              <a:schemeClr val="phClr">
                <a:shade val="70000"/>
                <a:satMod val="500000"/>
                <a:lumMod val="50000"/>
              </a:schemeClr>
              <a:schemeClr val="phClr">
                <a:satMod val="800000"/>
                <a:lumMod val="250000"/>
              </a:schemeClr>
            </a:duotone>
          </a:blip>
          <a:stretch/>
        </a:blipFill>
        <a:blipFill rotWithShape="1">
          <a:blip xmlns:r="http://schemas.openxmlformats.org/officeDocument/2006/relationships" r:embed="rId5">
            <a:duotone>
              <a:schemeClr val="phClr">
                <a:shade val="70000"/>
                <a:satMod val="500000"/>
                <a:lumMod val="50000"/>
              </a:schemeClr>
              <a:schemeClr val="phClr">
                <a:satMod val="800000"/>
                <a:lum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Infusion.thmx</Template>
  <TotalTime>77</TotalTime>
  <Words>236</Words>
  <Application>Microsoft Macintosh PowerPoint</Application>
  <PresentationFormat>On-screen Show (4:3)</PresentationFormat>
  <Paragraphs>22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Infusion</vt:lpstr>
      <vt:lpstr>Patterns of trade </vt:lpstr>
      <vt:lpstr>Factors affecting the changes of patterns of trade</vt:lpstr>
      <vt:lpstr>PowerPoint Presentation</vt:lpstr>
      <vt:lpstr>PowerPoint Presentation</vt:lpstr>
      <vt:lpstr>How is the UK’s pattern of trade changed?</vt:lpstr>
      <vt:lpstr>6 features of world trade that stands out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4</dc:title>
  <dc:creator>Ayi M</dc:creator>
  <cp:lastModifiedBy>Aishath Hussain</cp:lastModifiedBy>
  <cp:revision>10</cp:revision>
  <dcterms:created xsi:type="dcterms:W3CDTF">2014-01-13T16:58:51Z</dcterms:created>
  <dcterms:modified xsi:type="dcterms:W3CDTF">2022-03-26T19:01:51Z</dcterms:modified>
</cp:coreProperties>
</file>