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Pacifico"/>
      <p:regular r:id="rId19"/>
    </p:embeddedFont>
    <p:embeddedFont>
      <p:font typeface="Candar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hHghd6SIml0t+xgPcQaSyb88k/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regular.fntdata"/><Relationship Id="rId11" Type="http://schemas.openxmlformats.org/officeDocument/2006/relationships/slide" Target="slides/slide6.xml"/><Relationship Id="rId22" Type="http://schemas.openxmlformats.org/officeDocument/2006/relationships/font" Target="fonts/Candara-italic.fntdata"/><Relationship Id="rId10" Type="http://schemas.openxmlformats.org/officeDocument/2006/relationships/slide" Target="slides/slide5.xml"/><Relationship Id="rId21" Type="http://schemas.openxmlformats.org/officeDocument/2006/relationships/font" Target="fonts/Candara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andar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1854200" y="1851212"/>
            <a:ext cx="5446714" cy="173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b="0" sz="6500" cap="none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1854200" y="3576918"/>
            <a:ext cx="5446714" cy="82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5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descr="Overlay-Blank.jpg" id="18" name="Google Shape;18;p15"/>
            <p:cNvPicPr preferRelativeResize="0"/>
            <p:nvPr/>
          </p:nvPicPr>
          <p:blipFill rotWithShape="1">
            <a:blip r:embed="rId3">
              <a:alphaModFix/>
            </a:blip>
            <a:srcRect b="85555" l="0" r="0" t="0"/>
            <a:stretch/>
          </p:blipFill>
          <p:spPr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19" name="Google Shape;1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20;p15"/>
          <p:cNvGrpSpPr/>
          <p:nvPr/>
        </p:nvGrpSpPr>
        <p:grpSpPr>
          <a:xfrm flipH="1" rot="10800000">
            <a:off x="0" y="5666744"/>
            <a:ext cx="9144000" cy="1191256"/>
            <a:chOff x="0" y="0"/>
            <a:chExt cx="9144000" cy="1191256"/>
          </a:xfrm>
        </p:grpSpPr>
        <p:pic>
          <p:nvPicPr>
            <p:cNvPr descr="Overlay-Blank.jpg" id="21" name="Google Shape;21;p15"/>
            <p:cNvPicPr preferRelativeResize="0"/>
            <p:nvPr/>
          </p:nvPicPr>
          <p:blipFill rotWithShape="1">
            <a:blip r:embed="rId5">
              <a:alphaModFix/>
            </a:blip>
            <a:srcRect b="85555" l="0" r="0" t="0"/>
            <a:stretch/>
          </p:blipFill>
          <p:spPr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22" name="Google Shape;22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800000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R-Color.png" id="23" name="Google Shape;2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4480" y="3258805"/>
            <a:ext cx="6035040" cy="34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Blank.jpg" id="106" name="Google Shape;1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/>
          <p:nvPr>
            <p:ph type="title"/>
          </p:nvPr>
        </p:nvSpPr>
        <p:spPr>
          <a:xfrm>
            <a:off x="381000" y="609600"/>
            <a:ext cx="361282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/>
          <p:nvPr>
            <p:ph idx="2" type="pic"/>
          </p:nvPr>
        </p:nvSpPr>
        <p:spPr>
          <a:xfrm>
            <a:off x="4873625" y="381000"/>
            <a:ext cx="3813175" cy="5697538"/>
          </a:xfrm>
          <a:prstGeom prst="rect">
            <a:avLst/>
          </a:prstGeom>
          <a:solidFill>
            <a:srgbClr val="D8D8D8"/>
          </a:solidFill>
          <a:ln cap="flat" cmpd="sng" w="101600">
            <a:solidFill>
              <a:srgbClr val="D0C6EB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379984" y="2209799"/>
            <a:ext cx="3613792" cy="322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, Alt.">
  <p:cSld name="Picture with Caption, Alt.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5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descr="Overlay-Blank.jpg" id="115" name="Google Shape;115;p25"/>
            <p:cNvPicPr preferRelativeResize="0"/>
            <p:nvPr/>
          </p:nvPicPr>
          <p:blipFill rotWithShape="1">
            <a:blip r:embed="rId2">
              <a:alphaModFix/>
            </a:blip>
            <a:srcRect b="0" l="4302" r="46874" t="0"/>
            <a:stretch/>
          </p:blipFill>
          <p:spPr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16" name="Google Shape;11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25"/>
          <p:cNvSpPr txBox="1"/>
          <p:nvPr>
            <p:ph type="title"/>
          </p:nvPr>
        </p:nvSpPr>
        <p:spPr>
          <a:xfrm>
            <a:off x="381000" y="609600"/>
            <a:ext cx="361282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/>
          <p:nvPr>
            <p:ph idx="2" type="pic"/>
          </p:nvPr>
        </p:nvSpPr>
        <p:spPr>
          <a:xfrm>
            <a:off x="4873625" y="381000"/>
            <a:ext cx="3813175" cy="569753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379984" y="2209799"/>
            <a:ext cx="3613792" cy="322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25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125" name="Google Shape;125;p26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126" name="Google Shape;12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6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 rot="5400000">
            <a:off x="2432750" y="120977"/>
            <a:ext cx="4289611" cy="757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7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descr="Overlay-Blank.jpg" id="134" name="Google Shape;134;p27"/>
            <p:cNvPicPr preferRelativeResize="0"/>
            <p:nvPr/>
          </p:nvPicPr>
          <p:blipFill rotWithShape="1">
            <a:blip r:embed="rId2">
              <a:alphaModFix/>
            </a:blip>
            <a:srcRect b="0" l="1471" r="16862" t="0"/>
            <a:stretch/>
          </p:blipFill>
          <p:spPr>
            <a:xfrm>
              <a:off x="0" y="0"/>
              <a:ext cx="74676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35" name="Google Shape;13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8309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7"/>
          <p:cNvSpPr txBox="1"/>
          <p:nvPr>
            <p:ph type="title"/>
          </p:nvPr>
        </p:nvSpPr>
        <p:spPr>
          <a:xfrm rot="5400000">
            <a:off x="5495131" y="2505870"/>
            <a:ext cx="569753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 rot="5400000">
            <a:off x="885031" y="-123031"/>
            <a:ext cx="5697537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26" name="Google Shape;26;p16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27" name="Google Shape;2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16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Blank.jpg" id="34" name="Google Shape;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8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descr="Overlay-Blank.jpg" id="40" name="Google Shape;40;p18"/>
            <p:cNvPicPr preferRelativeResize="0"/>
            <p:nvPr/>
          </p:nvPicPr>
          <p:blipFill rotWithShape="1">
            <a:blip r:embed="rId3">
              <a:alphaModFix/>
            </a:blip>
            <a:srcRect b="0" l="1470" r="83676" t="0"/>
            <a:stretch/>
          </p:blipFill>
          <p:spPr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41" name="Google Shape;4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42;p18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descr="Overlay-Blank.jpg" id="43" name="Google Shape;43;p18"/>
            <p:cNvPicPr preferRelativeResize="0"/>
            <p:nvPr/>
          </p:nvPicPr>
          <p:blipFill rotWithShape="1">
            <a:blip r:embed="rId3">
              <a:alphaModFix/>
            </a:blip>
            <a:srcRect b="0" l="0" r="85125" t="0"/>
            <a:stretch/>
          </p:blipFill>
          <p:spPr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44" name="Google Shape;4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45;p18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sz="650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R-Color.png" id="49" name="Google Shape;4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4841209"/>
            <a:ext cx="6035040" cy="34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9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descr="Overlay-Blank.jpg" id="52" name="Google Shape;52;p19"/>
            <p:cNvPicPr preferRelativeResize="0"/>
            <p:nvPr/>
          </p:nvPicPr>
          <p:blipFill rotWithShape="1">
            <a:blip r:embed="rId3">
              <a:alphaModFix/>
            </a:blip>
            <a:srcRect b="0" l="1470" r="83676" t="0"/>
            <a:stretch/>
          </p:blipFill>
          <p:spPr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53" name="Google Shape;5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9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descr="Overlay-Blank.jpg" id="55" name="Google Shape;55;p19"/>
            <p:cNvPicPr preferRelativeResize="0"/>
            <p:nvPr/>
          </p:nvPicPr>
          <p:blipFill rotWithShape="1">
            <a:blip r:embed="rId3">
              <a:alphaModFix/>
            </a:blip>
            <a:srcRect b="0" l="0" r="85125" t="0"/>
            <a:stretch/>
          </p:blipFill>
          <p:spPr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56" name="Google Shape;5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9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sz="650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R-Color.png" id="61" name="Google Shape;6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4841209"/>
            <a:ext cx="6035040" cy="3403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/>
          <p:nvPr>
            <p:ph idx="2" type="pic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20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65" name="Google Shape;65;p20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66" name="Google Shape;6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2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792162" y="1774825"/>
            <a:ext cx="3566160" cy="43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4766534" y="1774825"/>
            <a:ext cx="3566160" cy="43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1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75" name="Google Shape;75;p21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76" name="Google Shape;7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21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777240" y="1879320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9E8AD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777240" y="2590799"/>
            <a:ext cx="3566160" cy="34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24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3" type="body"/>
          </p:nvPr>
        </p:nvSpPr>
        <p:spPr>
          <a:xfrm>
            <a:off x="4766048" y="1879320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9E8AD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21"/>
          <p:cNvSpPr txBox="1"/>
          <p:nvPr>
            <p:ph idx="4" type="body"/>
          </p:nvPr>
        </p:nvSpPr>
        <p:spPr>
          <a:xfrm>
            <a:off x="4766048" y="2590799"/>
            <a:ext cx="3566160" cy="34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24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verlay-HorizontalBridge.jpg" id="85" name="Google Shape;85;p21"/>
          <p:cNvPicPr preferRelativeResize="0"/>
          <p:nvPr/>
        </p:nvPicPr>
        <p:blipFill rotWithShape="1">
          <a:blip r:embed="rId3">
            <a:alphaModFix/>
          </a:blip>
          <a:srcRect b="39763" l="0" r="61030" t="23425"/>
          <a:stretch/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rgbClr val="E1DBF2"/>
          </a:solidFill>
          <a:ln>
            <a:noFill/>
          </a:ln>
        </p:spPr>
      </p:pic>
      <p:pic>
        <p:nvPicPr>
          <p:cNvPr descr="Overlay-HorizontalBridge.jpg" id="86" name="Google Shape;86;p21"/>
          <p:cNvPicPr preferRelativeResize="0"/>
          <p:nvPr/>
        </p:nvPicPr>
        <p:blipFill rotWithShape="1">
          <a:blip r:embed="rId3">
            <a:alphaModFix/>
          </a:blip>
          <a:srcRect b="39763" l="0" r="61030" t="23425"/>
          <a:stretch/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rgbClr val="E1DBF2"/>
          </a:solidFill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2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89" name="Google Shape;89;p22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90" name="Google Shape;9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2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3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descr="Overlay-Blank.jpg" id="97" name="Google Shape;97;p23"/>
            <p:cNvPicPr preferRelativeResize="0"/>
            <p:nvPr/>
          </p:nvPicPr>
          <p:blipFill rotWithShape="1">
            <a:blip r:embed="rId2">
              <a:alphaModFix/>
            </a:blip>
            <a:srcRect b="0" l="4302" r="46874" t="0"/>
            <a:stretch/>
          </p:blipFill>
          <p:spPr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98" name="Google Shape;9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23"/>
          <p:cNvSpPr txBox="1"/>
          <p:nvPr>
            <p:ph type="title"/>
          </p:nvPr>
        </p:nvSpPr>
        <p:spPr>
          <a:xfrm>
            <a:off x="381000" y="609600"/>
            <a:ext cx="3612776" cy="1537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4885859" y="381001"/>
            <a:ext cx="3813174" cy="569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b="0"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b="0"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b="0"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381000" y="2209801"/>
            <a:ext cx="361277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algn="ctr">
              <a:spcBef>
                <a:spcPts val="0"/>
              </a:spcBef>
              <a:buNone/>
              <a:defRPr b="1" sz="1200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  <a:defRPr b="0" i="0" sz="5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2400"/>
              </a:spcBef>
              <a:spcAft>
                <a:spcPts val="0"/>
              </a:spcAft>
              <a:buClr>
                <a:srgbClr val="B9AAE2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ndara"/>
              <a:buChar char="•"/>
              <a:defRPr b="0" i="0" sz="2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type="title"/>
          </p:nvPr>
        </p:nvSpPr>
        <p:spPr>
          <a:xfrm>
            <a:off x="469725" y="1393525"/>
            <a:ext cx="8470800" cy="21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</a:pPr>
            <a:r>
              <a:rPr lang="en-US"/>
              <a:t>PROTECTIONISM</a:t>
            </a:r>
            <a:endParaRPr/>
          </a:p>
        </p:txBody>
      </p:sp>
      <p:sp>
        <p:nvSpPr>
          <p:cNvPr id="146" name="Google Shape;146;p1"/>
          <p:cNvSpPr txBox="1"/>
          <p:nvPr>
            <p:ph idx="1" type="body"/>
          </p:nvPr>
        </p:nvSpPr>
        <p:spPr>
          <a:xfrm>
            <a:off x="1854200" y="3576918"/>
            <a:ext cx="5446714" cy="82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Arguments against Protectionism</a:t>
            </a:r>
            <a:endParaRPr/>
          </a:p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Lack of competition and build up of monopolies</a:t>
            </a:r>
            <a:r>
              <a:rPr lang="en-US"/>
              <a:t>: protectionism reduces competition, this means that domestic businesses may build up monopoly positions.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Reduced consumer choice</a:t>
            </a:r>
            <a:r>
              <a:rPr lang="en-US"/>
              <a:t>: lack of competition from imports means reduced consumer choice.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 u="sng"/>
              <a:t>Higher prices</a:t>
            </a:r>
            <a:r>
              <a:rPr lang="en-US"/>
              <a:t>: without competition, businesses can raise prices more easily. This means higher prices for consumers and can result in inflation.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Retaliation</a:t>
            </a:r>
            <a:r>
              <a:rPr lang="en-US"/>
              <a:t>: if one country impose trade barriers, others usually retaliate. If this happens there may be a drop in world trade and nobody benefits.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Unfair competition</a:t>
            </a:r>
            <a:r>
              <a:rPr lang="en-US"/>
              <a:t>: protectionism means that a country has an unfair advantage. Eg, subsidies to home producers.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ndara"/>
              <a:buNone/>
            </a:pPr>
            <a:r>
              <a:rPr lang="en-US" sz="4000"/>
              <a:t>Impact of protectionism on world trade – a practical example</a:t>
            </a:r>
            <a:endParaRPr sz="4000"/>
          </a:p>
        </p:txBody>
      </p:sp>
      <p:sp>
        <p:nvSpPr>
          <p:cNvPr id="214" name="Google Shape;214;p12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 good example of protectionism is the Common Agricultural Policy (CAP)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uses a combination of tariffs, subsidies and guaranteed minimum prices to protect EU farmers.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The impact is as follows</a:t>
            </a:r>
            <a:r>
              <a:rPr lang="en-US"/>
              <a:t>: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Surplus and dumping</a:t>
            </a:r>
            <a:r>
              <a:rPr lang="en-US"/>
              <a:t>: guaranteed minimum price and export subsidy has made EU farmers to over produce and dump their surpluses creating unemployment and fall in income in other countries.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Inefficient use of resources</a:t>
            </a:r>
            <a:r>
              <a:rPr lang="en-US"/>
              <a:t>: inefficient farmers in the EU have stayed in business due to  protectionism and consumers have been paying too much for their food.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Trade conflicts</a:t>
            </a:r>
            <a:r>
              <a:rPr lang="en-US"/>
              <a:t>: arguments about CAP and dumping have led to retaliation from other countries and a fall in trade with other countries.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Trade diversion</a:t>
            </a:r>
            <a:r>
              <a:rPr lang="en-US"/>
              <a:t>: protectionism has given the EU countries an incentive to do more food trade with each other. This has diverted food trade away from their old trading partners.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What is Protectionism?</a:t>
            </a:r>
            <a:endParaRPr/>
          </a:p>
        </p:txBody>
      </p:sp>
      <p:sp>
        <p:nvSpPr>
          <p:cNvPr id="152" name="Google Shape;152;p2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Protectionism means the policies used by countries to put up barriers to trade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Example, tariff and quota.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Methods of Protection</a:t>
            </a:r>
            <a:endParaRPr/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241892" y="1452282"/>
            <a:ext cx="8728250" cy="521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Tariffs (import duties)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is a tax imposed on imported goods.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main advantage is due to tariff it can increase government tax revenue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disadvantage is it can create shortages</a:t>
            </a:r>
            <a:endParaRPr/>
          </a:p>
          <a:p>
            <a:pPr indent="-178435" lvl="0" marL="342900" rtl="0" algn="l"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Quotas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These are restrictions on the quantity of imports into a country. For example, in Maldives we have a quota placed on the import of Motor Cycle and Cars.</a:t>
            </a:r>
            <a:endParaRPr/>
          </a:p>
          <a:p>
            <a:pPr indent="-336549" lvl="1" marL="685800" rtl="0" algn="l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main disadvantage of quota is it doesn’t increase any tax revenue.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624886" y="1452283"/>
            <a:ext cx="8163836" cy="5138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Non-tariff barriers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These are barriers which don’t involve taxing imports.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They reduce imports because it makes it more complicated for an exporter to get their goods into another country e.g., bureaucracy, setting technical standards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Subsidies to home producers</a:t>
            </a:r>
            <a:endParaRPr/>
          </a:p>
          <a:p>
            <a:pPr indent="-336550" lvl="1" marL="685800" rtl="0" algn="l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This means giving grants to domestic producers to lower their production costs. E.g. the Common Agricultural Policy (CAP) of the EU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Simple graph - Tariff</a:t>
            </a:r>
            <a:endParaRPr/>
          </a:p>
        </p:txBody>
      </p:sp>
      <p:pic>
        <p:nvPicPr>
          <p:cNvPr descr="1544046_10152978770867316_825978619_n.jpg" id="170" name="Google Shape;17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73" l="0" r="0" t="2772"/>
          <a:stretch/>
        </p:blipFill>
        <p:spPr>
          <a:xfrm>
            <a:off x="1670049" y="1452563"/>
            <a:ext cx="6692900" cy="525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4294967295" type="title"/>
          </p:nvPr>
        </p:nvSpPr>
        <p:spPr>
          <a:xfrm>
            <a:off x="0" y="-120210"/>
            <a:ext cx="8201025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ndara"/>
              <a:buNone/>
            </a:pPr>
            <a:r>
              <a:rPr lang="en-US" sz="4800"/>
              <a:t>Complicated Graph - Tariff</a:t>
            </a:r>
            <a:endParaRPr sz="4800"/>
          </a:p>
        </p:txBody>
      </p:sp>
      <p:pic>
        <p:nvPicPr>
          <p:cNvPr descr="1543190_10152978770872316_1951122692_n.jpg" id="176" name="Google Shape;176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1" r="-415" t="0"/>
          <a:stretch/>
        </p:blipFill>
        <p:spPr>
          <a:xfrm>
            <a:off x="0" y="787840"/>
            <a:ext cx="5621338" cy="428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43190_10152978770872316_1951122692_n-2.jpg"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1830" y="974617"/>
            <a:ext cx="352217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37266" y="5068506"/>
            <a:ext cx="880673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Initially domestic supply is Q1. Volume of imports Q1 to Q4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After tariff: domestic production increase to Q2 and imports fall to Q2 to Q3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Net result: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- domestic producers protected Q1 to Q2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- consumer lose as consumer surplus fall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Arguments for Protectionism</a:t>
            </a:r>
            <a:endParaRPr/>
          </a:p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To protect infant industries</a:t>
            </a:r>
            <a:r>
              <a:rPr lang="en-US"/>
              <a:t>: some business can be of long term benefit to the economy providing jobs, growth and exports, if they are not protected in the early stages the businesses may die.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To protect jobs</a:t>
            </a:r>
            <a:r>
              <a:rPr lang="en-US"/>
              <a:t>: there may be a lot of pressure on the government in certain industries to protect jobs. Protectionism can also be used to ease the pain of structural unemployment.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To prevent dumping</a:t>
            </a:r>
            <a:r>
              <a:rPr lang="en-US"/>
              <a:t>: dumping can cause unemployment and damage the long-term health of an industry, hence protectionism prevents other countries from dumping their surpluses on your country.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b="1" lang="en-US" u="sng"/>
              <a:t>To avoid over specialization</a:t>
            </a:r>
            <a:r>
              <a:rPr lang="en-US"/>
              <a:t>: protectionism can ensure a country has a better spread of industries. This means it is better able to survive changes in world demand.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96" name="Google Shape;196;p9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Strategic reasons</a:t>
            </a:r>
            <a:r>
              <a:rPr lang="en-US"/>
              <a:t>: protectionism can mean a country has minimum level of production in strategically important goods like food, energy…etc.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Economies of scale</a:t>
            </a:r>
            <a:r>
              <a:rPr lang="en-US"/>
              <a:t>: local producers can take advantage of the protection to expand output and get the advantage of economies of scale.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/>
              <a:t>To reduce a balance payment deficit</a:t>
            </a:r>
            <a:r>
              <a:rPr lang="en-US"/>
              <a:t>: protectionism reduces imports, therefore it reduces a balance of payment deficit.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usion">
  <a:themeElements>
    <a:clrScheme name="Infusion">
      <a:dk1>
        <a:srgbClr val="000000"/>
      </a:dk1>
      <a:lt1>
        <a:srgbClr val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2014-01-13T16:58:51Z</dcterms:created>
  <dc:creator>Ayi M</dc:creator>
</cp:coreProperties>
</file>