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</p:sldMasterIdLst>
  <p:sldIdLst>
    <p:sldId id="256" r:id="rId2"/>
    <p:sldId id="257" r:id="rId3"/>
    <p:sldId id="258" r:id="rId4"/>
    <p:sldId id="259" r:id="rId5"/>
    <p:sldId id="268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92" d="100"/>
          <a:sy n="92" d="100"/>
        </p:scale>
        <p:origin x="-1864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printerSettings" Target="printerSettings/printerSettings1.bin"/><Relationship Id="rId16" Type="http://schemas.openxmlformats.org/officeDocument/2006/relationships/presProps" Target="presProps.xml"/><Relationship Id="rId17" Type="http://schemas.openxmlformats.org/officeDocument/2006/relationships/viewProps" Target="viewProps.xml"/><Relationship Id="rId18" Type="http://schemas.openxmlformats.org/officeDocument/2006/relationships/theme" Target="theme/theme1.xml"/><Relationship Id="rId1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0A98AF03-7270-45C2-A683-C5E353EF01A5}" type="datetime4">
              <a:rPr lang="en-US" smtClean="0"/>
              <a:pPr/>
              <a:t>February 1, 2021</a:t>
            </a:fld>
            <a:endParaRPr lang="en-US" dirty="0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8B37D5FE-740C-46F5-801A-FA5477D9711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B5AFD-D735-4504-A039-ADEBB6448D55}" type="datetime4">
              <a:rPr lang="en-US" smtClean="0"/>
              <a:pPr/>
              <a:t>February 1, 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5C8118-FB93-4E87-B380-0175F2FE2167}" type="datetime4">
              <a:rPr lang="en-US" smtClean="0"/>
              <a:pPr/>
              <a:t>February 1, 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A93482-8E69-40F7-BCAD-5662A6CADB27}" type="datetime4">
              <a:rPr lang="en-US" smtClean="0"/>
              <a:pPr/>
              <a:t>February 1, 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B7EAE1-CAAC-4AEF-919E-158692B1E55E}" type="datetime4">
              <a:rPr lang="en-US" smtClean="0"/>
              <a:pPr/>
              <a:t>February 1, 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25A706-D8F2-4D1A-855A-CADC92600C26}" type="datetime4">
              <a:rPr lang="en-US" smtClean="0"/>
              <a:pPr/>
              <a:t>February 1, 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B4F123-1704-49AC-9D15-C4B1462B8014}" type="datetime4">
              <a:rPr lang="en-US" smtClean="0"/>
              <a:pPr/>
              <a:t>February 1, 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127EC2-47FB-48A1-8644-C8A81DDAA119}" type="datetime4">
              <a:rPr lang="en-US" smtClean="0"/>
              <a:pPr/>
              <a:t>February 1, 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EC3ED-7435-49F9-84C8-03CCA2F8DEDB}" type="datetime4">
              <a:rPr lang="en-US" smtClean="0"/>
              <a:pPr/>
              <a:t>February 1, 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C49BF1-FCD3-4395-8FF6-0047AF66228E}" type="datetime4">
              <a:rPr lang="en-US" smtClean="0"/>
              <a:pPr/>
              <a:t>February 1, 2021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861222-2C8B-4501-BE87-6797EC025925}" type="datetime4">
              <a:rPr lang="en-US" smtClean="0"/>
              <a:pPr/>
              <a:t>February 1, 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16C01193-8287-4834-A286-6B880643E934}" type="datetime4">
              <a:rPr lang="en-US" smtClean="0"/>
              <a:pPr/>
              <a:t>February 1, 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8B37D5FE-740C-46F5-801A-FA5477D9711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Government borrowing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735411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696" y="859001"/>
            <a:ext cx="7563585" cy="5508807"/>
          </a:xfrm>
        </p:spPr>
        <p:txBody>
          <a:bodyPr>
            <a:normAutofit fontScale="92500" lnSpcReduction="10000"/>
          </a:bodyPr>
          <a:lstStyle/>
          <a:p>
            <a:pPr marL="68580" indent="0">
              <a:buNone/>
            </a:pPr>
            <a:r>
              <a:rPr lang="en-US" b="1" u="sng" dirty="0"/>
              <a:t>Loss of </a:t>
            </a:r>
            <a:r>
              <a:rPr lang="en-US" b="1" u="sng" dirty="0" smtClean="0"/>
              <a:t>Confidence</a:t>
            </a:r>
          </a:p>
          <a:p>
            <a:r>
              <a:rPr lang="en-US" dirty="0" smtClean="0"/>
              <a:t>Countries </a:t>
            </a:r>
            <a:r>
              <a:rPr lang="en-US" dirty="0"/>
              <a:t>with high levels of government borrowing may struggle to attract foreign investors, e.g. Eurozone economies. </a:t>
            </a:r>
          </a:p>
          <a:p>
            <a:pPr marL="68580" indent="0">
              <a:buNone/>
            </a:pPr>
            <a:endParaRPr lang="en-US" b="1" dirty="0"/>
          </a:p>
          <a:p>
            <a:pPr marL="68580" indent="0">
              <a:buNone/>
            </a:pPr>
            <a:r>
              <a:rPr lang="en-US" b="1" u="sng" dirty="0" smtClean="0"/>
              <a:t>Inflation </a:t>
            </a:r>
            <a:endParaRPr lang="en-US" u="sng" dirty="0"/>
          </a:p>
          <a:p>
            <a:r>
              <a:rPr lang="en-US" dirty="0"/>
              <a:t>Government borrowing indicates there is a rise in net injections into the economy creating inflationary pressures. 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Also</a:t>
            </a:r>
            <a:r>
              <a:rPr lang="en-US" dirty="0"/>
              <a:t>, in extreme circumstances the </a:t>
            </a:r>
            <a:r>
              <a:rPr lang="en-US" dirty="0" err="1"/>
              <a:t>govt</a:t>
            </a:r>
            <a:r>
              <a:rPr lang="en-US" dirty="0"/>
              <a:t> may increase the money supply to pay the debt. </a:t>
            </a:r>
            <a:endParaRPr lang="en-US" dirty="0" smtClean="0"/>
          </a:p>
          <a:p>
            <a:endParaRPr lang="en-US" dirty="0"/>
          </a:p>
          <a:p>
            <a:r>
              <a:rPr lang="en-US" dirty="0" smtClean="0"/>
              <a:t>This </a:t>
            </a:r>
            <a:r>
              <a:rPr lang="en-US" dirty="0"/>
              <a:t>could reduce the value of the currency and foreign investors could see their savings diminish.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784628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1900" y="456164"/>
            <a:ext cx="7024744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Advantages of Government Borrowing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53644" y="1599163"/>
            <a:ext cx="8067822" cy="5030081"/>
          </a:xfrm>
        </p:spPr>
        <p:txBody>
          <a:bodyPr>
            <a:normAutofit fontScale="85000" lnSpcReduction="10000"/>
          </a:bodyPr>
          <a:lstStyle/>
          <a:p>
            <a:pPr marL="68580" indent="0">
              <a:buNone/>
            </a:pPr>
            <a:r>
              <a:rPr lang="en-US" sz="3100" b="1" u="sng" dirty="0" smtClean="0"/>
              <a:t>Recession</a:t>
            </a:r>
          </a:p>
          <a:p>
            <a:r>
              <a:rPr lang="en-US" dirty="0" smtClean="0"/>
              <a:t>If </a:t>
            </a:r>
            <a:r>
              <a:rPr lang="en-US" dirty="0"/>
              <a:t>there is a downturn in the economy there will automatically be a fall in taxation and higher </a:t>
            </a:r>
            <a:r>
              <a:rPr lang="en-US" dirty="0" err="1"/>
              <a:t>govt</a:t>
            </a:r>
            <a:r>
              <a:rPr lang="en-US" dirty="0"/>
              <a:t> spending on benefits, this will cause a budget deficit. </a:t>
            </a:r>
            <a:endParaRPr lang="en-US" dirty="0" smtClean="0"/>
          </a:p>
          <a:p>
            <a:pPr marL="68580" indent="0">
              <a:buNone/>
            </a:pPr>
            <a:endParaRPr lang="en-US" dirty="0" smtClean="0"/>
          </a:p>
          <a:p>
            <a:r>
              <a:rPr lang="en-US" dirty="0"/>
              <a:t>However if the </a:t>
            </a:r>
            <a:r>
              <a:rPr lang="en-US" dirty="0" err="1"/>
              <a:t>govt</a:t>
            </a:r>
            <a:r>
              <a:rPr lang="en-US" dirty="0"/>
              <a:t> attempted to solve the budget deficit by increasing the rate of taxes this would further deflate the economy leading to lower growth and more unemployment. </a:t>
            </a:r>
            <a:endParaRPr lang="en-US" dirty="0" smtClean="0"/>
          </a:p>
          <a:p>
            <a:endParaRPr lang="en-US" dirty="0"/>
          </a:p>
          <a:p>
            <a:r>
              <a:rPr lang="en-US" dirty="0"/>
              <a:t>Therefore in a recession a government deficit is necessary to offset the rise in private sector saving and to try and increase AD and hence improve economic growth. </a:t>
            </a:r>
            <a:endParaRPr lang="en-US" dirty="0" smtClean="0"/>
          </a:p>
          <a:p>
            <a:endParaRPr lang="en-US" dirty="0"/>
          </a:p>
          <a:p>
            <a:r>
              <a:rPr lang="en-US" dirty="0"/>
              <a:t>In a recession, the private sector want to save more, so there is usually high demand for government bonds. </a:t>
            </a:r>
          </a:p>
          <a:p>
            <a:pPr marL="68580" indent="0">
              <a:buNone/>
            </a:pPr>
            <a:endParaRPr lang="en-US" dirty="0"/>
          </a:p>
          <a:p>
            <a:pPr marL="6858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358663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492" y="784306"/>
            <a:ext cx="7061682" cy="5396764"/>
          </a:xfrm>
        </p:spPr>
        <p:txBody>
          <a:bodyPr>
            <a:normAutofit/>
          </a:bodyPr>
          <a:lstStyle/>
          <a:p>
            <a:pPr marL="68580" indent="0">
              <a:buNone/>
            </a:pPr>
            <a:r>
              <a:rPr lang="en-US" b="1" u="sng" dirty="0" smtClean="0"/>
              <a:t>Investment</a:t>
            </a:r>
          </a:p>
          <a:p>
            <a:r>
              <a:rPr lang="en-US" dirty="0" smtClean="0"/>
              <a:t>If </a:t>
            </a:r>
            <a:r>
              <a:rPr lang="en-US" dirty="0"/>
              <a:t>the </a:t>
            </a:r>
            <a:r>
              <a:rPr lang="en-US" dirty="0" err="1"/>
              <a:t>govt</a:t>
            </a:r>
            <a:r>
              <a:rPr lang="en-US" dirty="0"/>
              <a:t> increases spending on infrastructure spending, such as better roads. This can increase productivity and enable a higher rate of economic growth and more tax revenues in the future. </a:t>
            </a:r>
            <a:endParaRPr lang="en-US" dirty="0" smtClean="0"/>
          </a:p>
          <a:p>
            <a:pPr marL="68580" indent="0">
              <a:buNone/>
            </a:pPr>
            <a:endParaRPr lang="en-US" dirty="0"/>
          </a:p>
          <a:p>
            <a:r>
              <a:rPr lang="en-US" dirty="0"/>
              <a:t>• However, </a:t>
            </a:r>
            <a:r>
              <a:rPr lang="en-US" dirty="0" err="1"/>
              <a:t>govt</a:t>
            </a:r>
            <a:r>
              <a:rPr lang="en-US" dirty="0"/>
              <a:t> spending may not necessarily increase productivity. Some argue, government spending is generally less efficient than leaving it to the free market.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422432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8580" indent="0">
              <a:buNone/>
            </a:pPr>
            <a:r>
              <a:rPr lang="en-US" b="1" u="sng" dirty="0" smtClean="0"/>
              <a:t>Bailout </a:t>
            </a:r>
            <a:r>
              <a:rPr lang="en-US" b="1" u="sng" dirty="0"/>
              <a:t>key </a:t>
            </a:r>
            <a:r>
              <a:rPr lang="en-US" b="1" u="sng" dirty="0" smtClean="0"/>
              <a:t>industries</a:t>
            </a:r>
            <a:endParaRPr lang="en-US" u="sng" dirty="0" smtClean="0"/>
          </a:p>
          <a:p>
            <a:r>
              <a:rPr lang="en-US" dirty="0" smtClean="0"/>
              <a:t>In </a:t>
            </a:r>
            <a:r>
              <a:rPr lang="en-US" dirty="0"/>
              <a:t>the case of the banking sector, the government thought it necessary to bailout banks to prevent them going bankrupt and causing a possible loss of confidence in the banking system.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0553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Public sector net borrowing (PSNB)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</a:t>
            </a:r>
            <a:r>
              <a:rPr lang="en-US" dirty="0" smtClean="0"/>
              <a:t>his </a:t>
            </a:r>
            <a:r>
              <a:rPr lang="en-US" dirty="0"/>
              <a:t>is the annual difference between net spending and net taxation. </a:t>
            </a:r>
            <a:endParaRPr lang="en-US" dirty="0" smtClean="0"/>
          </a:p>
          <a:p>
            <a:endParaRPr lang="en-US" dirty="0"/>
          </a:p>
          <a:p>
            <a:r>
              <a:rPr lang="en-US" dirty="0"/>
              <a:t>I</a:t>
            </a:r>
            <a:r>
              <a:rPr lang="en-US" dirty="0" smtClean="0"/>
              <a:t>t </a:t>
            </a:r>
            <a:r>
              <a:rPr lang="en-US" dirty="0"/>
              <a:t>is the amount the government need to borrow in a particular year. It is referred to as the budget deficit.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389216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Public sector net debt (PSND)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A</a:t>
            </a:r>
            <a:r>
              <a:rPr lang="en-US" dirty="0" smtClean="0"/>
              <a:t>lso </a:t>
            </a:r>
            <a:r>
              <a:rPr lang="en-US" dirty="0"/>
              <a:t>referred to as the National </a:t>
            </a:r>
            <a:r>
              <a:rPr lang="en-US" dirty="0" smtClean="0"/>
              <a:t>Debt.</a:t>
            </a:r>
          </a:p>
          <a:p>
            <a:r>
              <a:rPr lang="en-US" dirty="0" smtClean="0"/>
              <a:t>This </a:t>
            </a:r>
            <a:r>
              <a:rPr lang="en-US" dirty="0"/>
              <a:t>is the </a:t>
            </a:r>
            <a:r>
              <a:rPr lang="en-US" i="1" dirty="0"/>
              <a:t>total </a:t>
            </a:r>
            <a:r>
              <a:rPr lang="en-US" dirty="0"/>
              <a:t>(cumulative) amount of debt that the government owes the private </a:t>
            </a:r>
            <a:r>
              <a:rPr lang="en-US" dirty="0" smtClean="0"/>
              <a:t>sector</a:t>
            </a:r>
            <a:endParaRPr lang="en-US" dirty="0"/>
          </a:p>
          <a:p>
            <a:endParaRPr lang="en-US" dirty="0" smtClean="0"/>
          </a:p>
          <a:p>
            <a:pPr marL="68580" indent="0">
              <a:buNone/>
            </a:pPr>
            <a:endParaRPr lang="en-US" dirty="0" smtClean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694231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Cyclical Deficit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During a recession, it is likely that there will be an increase in </a:t>
            </a:r>
            <a:r>
              <a:rPr lang="en-US" dirty="0" smtClean="0"/>
              <a:t>government </a:t>
            </a:r>
            <a:r>
              <a:rPr lang="en-US" dirty="0"/>
              <a:t>borrowing. </a:t>
            </a:r>
          </a:p>
          <a:p>
            <a:pPr lvl="1"/>
            <a:r>
              <a:rPr lang="en-US" dirty="0"/>
              <a:t>Tax revenues will be lower. E.g. less income tax and VAT </a:t>
            </a:r>
          </a:p>
          <a:p>
            <a:pPr lvl="1"/>
            <a:r>
              <a:rPr lang="en-US" dirty="0"/>
              <a:t>Government spending will increase. E.g. more unemployment benefits </a:t>
            </a:r>
            <a:endParaRPr lang="en-US" dirty="0" smtClean="0"/>
          </a:p>
          <a:p>
            <a:pPr lvl="1"/>
            <a:endParaRPr lang="en-US" dirty="0"/>
          </a:p>
          <a:p>
            <a:r>
              <a:rPr lang="en-US" dirty="0"/>
              <a:t>Furthermore, in a recession, a government may pursue discretionary fiscal policy (e.g. change tax rates) to try and boost growth causing a bigger deficit.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702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Factors influencing budget and national debt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3171" y="2323652"/>
            <a:ext cx="8213896" cy="4206462"/>
          </a:xfrm>
        </p:spPr>
        <p:txBody>
          <a:bodyPr/>
          <a:lstStyle/>
          <a:p>
            <a:r>
              <a:rPr lang="en-US" dirty="0" smtClean="0"/>
              <a:t>State of the economy such as economic downturn or economic growth</a:t>
            </a:r>
          </a:p>
          <a:p>
            <a:r>
              <a:rPr lang="en-US" dirty="0" smtClean="0"/>
              <a:t>Demographic factors such as ageing population or working population</a:t>
            </a:r>
          </a:p>
          <a:p>
            <a:r>
              <a:rPr lang="en-US" dirty="0" smtClean="0"/>
              <a:t>Responsible government  financing  during economic situations</a:t>
            </a:r>
          </a:p>
          <a:p>
            <a:r>
              <a:rPr lang="en-US" dirty="0" smtClean="0"/>
              <a:t>Taxation during fiscal deficit</a:t>
            </a:r>
          </a:p>
          <a:p>
            <a:r>
              <a:rPr lang="en-US" dirty="0" smtClean="0"/>
              <a:t>Price of commodities </a:t>
            </a:r>
          </a:p>
          <a:p>
            <a:r>
              <a:rPr lang="en-US" dirty="0" smtClean="0"/>
              <a:t>Unforeseen events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8496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Economic effects of Government Borrowing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8580" indent="0">
              <a:buNone/>
            </a:pPr>
            <a:r>
              <a:rPr lang="en-US" b="1" u="sng" dirty="0"/>
              <a:t>Higher debt interest payments </a:t>
            </a:r>
          </a:p>
          <a:p>
            <a:r>
              <a:rPr lang="en-US" dirty="0"/>
              <a:t>To finance the budget deficit the </a:t>
            </a:r>
            <a:r>
              <a:rPr lang="en-US" dirty="0" err="1"/>
              <a:t>govt</a:t>
            </a:r>
            <a:r>
              <a:rPr lang="en-US" dirty="0"/>
              <a:t> will have to sell more bonds which will increase the national debt. </a:t>
            </a:r>
            <a:endParaRPr lang="en-US" dirty="0" smtClean="0"/>
          </a:p>
          <a:p>
            <a:r>
              <a:rPr lang="en-US" dirty="0" smtClean="0"/>
              <a:t>This </a:t>
            </a:r>
            <a:r>
              <a:rPr lang="en-US" dirty="0"/>
              <a:t>increases the annual debt interest payments; therefore future generations may have to pay higher taxes to pay these debt interest obligations.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934316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492" y="1139110"/>
            <a:ext cx="7267113" cy="4693519"/>
          </a:xfrm>
        </p:spPr>
        <p:txBody>
          <a:bodyPr>
            <a:normAutofit/>
          </a:bodyPr>
          <a:lstStyle/>
          <a:p>
            <a:pPr marL="68580" indent="0">
              <a:buNone/>
            </a:pPr>
            <a:r>
              <a:rPr lang="en-US" b="1" u="sng" dirty="0"/>
              <a:t>Increased aggregate demand (AD) </a:t>
            </a:r>
          </a:p>
          <a:p>
            <a:r>
              <a:rPr lang="en-US" dirty="0"/>
              <a:t>A budget deficit implies lower taxes and increased Gov’t spending; this will increase AD and this may cause higher real GDP and inflation. </a:t>
            </a:r>
            <a:endParaRPr lang="en-US" dirty="0" smtClean="0"/>
          </a:p>
          <a:p>
            <a:endParaRPr lang="en-US" b="1" dirty="0"/>
          </a:p>
          <a:p>
            <a:pPr marL="68580" indent="0">
              <a:buNone/>
            </a:pPr>
            <a:r>
              <a:rPr lang="en-US" b="1" u="sng" dirty="0" smtClean="0"/>
              <a:t>Higher taxes </a:t>
            </a:r>
            <a:r>
              <a:rPr lang="en-US" b="1" u="sng" smtClean="0"/>
              <a:t>and lower spending </a:t>
            </a:r>
            <a:endParaRPr lang="en-US" b="1" u="sng" dirty="0"/>
          </a:p>
          <a:p>
            <a:r>
              <a:rPr lang="en-US" dirty="0"/>
              <a:t>In the future the </a:t>
            </a:r>
            <a:r>
              <a:rPr lang="en-US" dirty="0" err="1"/>
              <a:t>govt</a:t>
            </a:r>
            <a:r>
              <a:rPr lang="en-US" dirty="0"/>
              <a:t> may have to increase taxes or cut spending in order to reduce the deficit. Higher taxes may cause reduced incentives to work.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317645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492" y="1269827"/>
            <a:ext cx="7136384" cy="4761851"/>
          </a:xfrm>
        </p:spPr>
        <p:txBody>
          <a:bodyPr>
            <a:normAutofit/>
          </a:bodyPr>
          <a:lstStyle/>
          <a:p>
            <a:pPr marL="68580" indent="0">
              <a:buNone/>
            </a:pPr>
            <a:r>
              <a:rPr lang="en-US" b="1" u="sng" dirty="0"/>
              <a:t>Increased Interest rates </a:t>
            </a:r>
          </a:p>
          <a:p>
            <a:r>
              <a:rPr lang="en-US" dirty="0"/>
              <a:t>If the </a:t>
            </a:r>
            <a:r>
              <a:rPr lang="en-US" dirty="0" err="1"/>
              <a:t>govt</a:t>
            </a:r>
            <a:r>
              <a:rPr lang="en-US" dirty="0"/>
              <a:t> sells more bonds this is likely to cause interest rates to increase. </a:t>
            </a:r>
            <a:endParaRPr lang="en-US" dirty="0" smtClean="0"/>
          </a:p>
          <a:p>
            <a:endParaRPr lang="en-US" dirty="0"/>
          </a:p>
          <a:p>
            <a:r>
              <a:rPr lang="en-US" dirty="0" smtClean="0"/>
              <a:t>This </a:t>
            </a:r>
            <a:r>
              <a:rPr lang="en-US" dirty="0"/>
              <a:t>is because they will need to increase interest rates in order to attract investors to buy the extra debt. </a:t>
            </a:r>
            <a:endParaRPr lang="en-US" dirty="0" smtClean="0"/>
          </a:p>
          <a:p>
            <a:r>
              <a:rPr lang="en-US" dirty="0" smtClean="0"/>
              <a:t>If </a:t>
            </a:r>
            <a:r>
              <a:rPr lang="en-US" dirty="0"/>
              <a:t>government interest rates increase this will push up other interest rates as well.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750136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492" y="989718"/>
            <a:ext cx="7304464" cy="4842911"/>
          </a:xfrm>
        </p:spPr>
        <p:txBody>
          <a:bodyPr>
            <a:normAutofit lnSpcReduction="10000"/>
          </a:bodyPr>
          <a:lstStyle/>
          <a:p>
            <a:pPr marL="68580" indent="0">
              <a:buNone/>
            </a:pPr>
            <a:r>
              <a:rPr lang="en-US" b="1" u="sng" dirty="0" smtClean="0"/>
              <a:t>Crowding out </a:t>
            </a:r>
            <a:endParaRPr lang="en-US" b="1" u="sng" dirty="0"/>
          </a:p>
          <a:p>
            <a:r>
              <a:rPr lang="en-US" dirty="0"/>
              <a:t>Increased </a:t>
            </a:r>
            <a:r>
              <a:rPr lang="en-US" dirty="0" err="1"/>
              <a:t>Govt</a:t>
            </a:r>
            <a:r>
              <a:rPr lang="en-US" dirty="0"/>
              <a:t> spending to increase AD may cause a corresponding decrease in the size of the private sector. </a:t>
            </a:r>
            <a:endParaRPr lang="en-US" dirty="0" smtClean="0"/>
          </a:p>
          <a:p>
            <a:endParaRPr lang="en-US" dirty="0"/>
          </a:p>
          <a:p>
            <a:r>
              <a:rPr lang="en-US" dirty="0" smtClean="0"/>
              <a:t>This </a:t>
            </a:r>
            <a:r>
              <a:rPr lang="en-US" dirty="0"/>
              <a:t>is because for the </a:t>
            </a:r>
            <a:r>
              <a:rPr lang="en-US" dirty="0" err="1"/>
              <a:t>govt</a:t>
            </a:r>
            <a:r>
              <a:rPr lang="en-US" dirty="0"/>
              <a:t> to finance the deficit they sell bonds, this will reduce the amount that the private sector can spend. </a:t>
            </a:r>
            <a:endParaRPr lang="en-US" dirty="0" smtClean="0"/>
          </a:p>
          <a:p>
            <a:endParaRPr lang="en-US" dirty="0"/>
          </a:p>
          <a:p>
            <a:r>
              <a:rPr lang="en-US" dirty="0" smtClean="0"/>
              <a:t>Also</a:t>
            </a:r>
            <a:r>
              <a:rPr lang="en-US" dirty="0"/>
              <a:t>, Monetarists and other economists argue the </a:t>
            </a:r>
            <a:r>
              <a:rPr lang="en-US" dirty="0" err="1"/>
              <a:t>govt</a:t>
            </a:r>
            <a:r>
              <a:rPr lang="en-US" dirty="0"/>
              <a:t> sector may be more inefficient in spending money.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529046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微软雅黑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微软雅黑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Austin.thmx</Template>
  <TotalTime>137</TotalTime>
  <Words>716</Words>
  <Application>Microsoft Macintosh PowerPoint</Application>
  <PresentationFormat>On-screen Show (4:3)</PresentationFormat>
  <Paragraphs>67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Austin</vt:lpstr>
      <vt:lpstr>Government borrowing</vt:lpstr>
      <vt:lpstr>Public sector net borrowing (PSNB)</vt:lpstr>
      <vt:lpstr>Public sector net debt (PSND)</vt:lpstr>
      <vt:lpstr>Cyclical Deficit</vt:lpstr>
      <vt:lpstr>Factors influencing budget and national debt</vt:lpstr>
      <vt:lpstr>Economic effects of Government Borrowing</vt:lpstr>
      <vt:lpstr>PowerPoint Presentation</vt:lpstr>
      <vt:lpstr>PowerPoint Presentation</vt:lpstr>
      <vt:lpstr>PowerPoint Presentation</vt:lpstr>
      <vt:lpstr>PowerPoint Presentation</vt:lpstr>
      <vt:lpstr>Advantages of Government Borrowing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Government borrowing</dc:title>
  <dc:creator>Ayi M</dc:creator>
  <cp:lastModifiedBy>Aishath Hussain</cp:lastModifiedBy>
  <cp:revision>10</cp:revision>
  <dcterms:created xsi:type="dcterms:W3CDTF">2014-02-20T18:54:04Z</dcterms:created>
  <dcterms:modified xsi:type="dcterms:W3CDTF">2021-02-01T04:54:41Z</dcterms:modified>
</cp:coreProperties>
</file>