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3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80" r:id="rId13"/>
    <p:sldId id="281" r:id="rId14"/>
    <p:sldId id="28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68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37CE0-D37F-4ADA-98CA-757355781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39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DA462B3-F3DF-422F-81B8-74AC8360003B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A3DC856-AF89-4F7A-9A74-AA0C754CAE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en-US" dirty="0" smtClean="0"/>
              <a:t>Trade and the global economy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Specialisation</a:t>
            </a:r>
            <a:r>
              <a:rPr lang="en-US" dirty="0" smtClean="0"/>
              <a:t> and comparative advantage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702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4"/>
          <p:cNvSpPr>
            <a:spLocks noChangeShapeType="1"/>
          </p:cNvSpPr>
          <p:nvPr/>
        </p:nvSpPr>
        <p:spPr bwMode="auto">
          <a:xfrm>
            <a:off x="1066800" y="2514600"/>
            <a:ext cx="0" cy="2667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3" name="Line 5"/>
          <p:cNvSpPr>
            <a:spLocks noChangeShapeType="1"/>
          </p:cNvSpPr>
          <p:nvPr/>
        </p:nvSpPr>
        <p:spPr bwMode="auto">
          <a:xfrm>
            <a:off x="1066800" y="5181600"/>
            <a:ext cx="3048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4" name="Line 6"/>
          <p:cNvSpPr>
            <a:spLocks noChangeShapeType="1"/>
          </p:cNvSpPr>
          <p:nvPr/>
        </p:nvSpPr>
        <p:spPr bwMode="auto">
          <a:xfrm>
            <a:off x="5334000" y="2438400"/>
            <a:ext cx="0" cy="2743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7"/>
          <p:cNvSpPr>
            <a:spLocks noChangeShapeType="1"/>
          </p:cNvSpPr>
          <p:nvPr/>
        </p:nvSpPr>
        <p:spPr bwMode="auto">
          <a:xfrm>
            <a:off x="5334000" y="5181600"/>
            <a:ext cx="3124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8"/>
          <p:cNvSpPr>
            <a:spLocks noChangeShapeType="1"/>
          </p:cNvSpPr>
          <p:nvPr/>
        </p:nvSpPr>
        <p:spPr bwMode="auto">
          <a:xfrm>
            <a:off x="1066800" y="3048000"/>
            <a:ext cx="2590800" cy="2133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9"/>
          <p:cNvSpPr>
            <a:spLocks noChangeShapeType="1"/>
          </p:cNvSpPr>
          <p:nvPr/>
        </p:nvSpPr>
        <p:spPr bwMode="auto">
          <a:xfrm>
            <a:off x="5334000" y="3581400"/>
            <a:ext cx="1447800" cy="1600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10"/>
          <p:cNvSpPr txBox="1">
            <a:spLocks noChangeArrowheads="1"/>
          </p:cNvSpPr>
          <p:nvPr/>
        </p:nvSpPr>
        <p:spPr bwMode="auto">
          <a:xfrm>
            <a:off x="1524000" y="838200"/>
            <a:ext cx="22828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chemeClr val="accent2"/>
                </a:solidFill>
              </a:rPr>
              <a:t>Tom’s PPF</a:t>
            </a:r>
          </a:p>
        </p:txBody>
      </p:sp>
      <p:sp>
        <p:nvSpPr>
          <p:cNvPr id="30729" name="Text Box 11"/>
          <p:cNvSpPr txBox="1">
            <a:spLocks noChangeArrowheads="1"/>
          </p:cNvSpPr>
          <p:nvPr/>
        </p:nvSpPr>
        <p:spPr bwMode="auto">
          <a:xfrm>
            <a:off x="6096000" y="817563"/>
            <a:ext cx="24177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chemeClr val="accent2"/>
                </a:solidFill>
              </a:rPr>
              <a:t>Hank’s PPF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304800" y="1828800"/>
            <a:ext cx="164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Q of Coconuts</a:t>
            </a:r>
          </a:p>
        </p:txBody>
      </p:sp>
      <p:sp>
        <p:nvSpPr>
          <p:cNvPr id="30731" name="Text Box 13"/>
          <p:cNvSpPr txBox="1">
            <a:spLocks noChangeArrowheads="1"/>
          </p:cNvSpPr>
          <p:nvPr/>
        </p:nvSpPr>
        <p:spPr bwMode="auto">
          <a:xfrm>
            <a:off x="4648200" y="1752600"/>
            <a:ext cx="164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Q of Coconuts</a:t>
            </a: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3276600" y="5715000"/>
            <a:ext cx="1111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Q of Fish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832725" y="5599113"/>
            <a:ext cx="1111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Q of Fish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57200" y="27432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30</a:t>
            </a:r>
          </a:p>
        </p:txBody>
      </p:sp>
      <p:sp>
        <p:nvSpPr>
          <p:cNvPr id="30735" name="Text Box 17"/>
          <p:cNvSpPr txBox="1">
            <a:spLocks noChangeArrowheads="1"/>
          </p:cNvSpPr>
          <p:nvPr/>
        </p:nvSpPr>
        <p:spPr bwMode="auto">
          <a:xfrm>
            <a:off x="3581400" y="52578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40</a:t>
            </a:r>
          </a:p>
        </p:txBody>
      </p:sp>
      <p:sp>
        <p:nvSpPr>
          <p:cNvPr id="30736" name="Text Box 18"/>
          <p:cNvSpPr txBox="1">
            <a:spLocks noChangeArrowheads="1"/>
          </p:cNvSpPr>
          <p:nvPr/>
        </p:nvSpPr>
        <p:spPr bwMode="auto">
          <a:xfrm>
            <a:off x="4800600" y="34290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20</a:t>
            </a:r>
          </a:p>
        </p:txBody>
      </p:sp>
      <p:sp>
        <p:nvSpPr>
          <p:cNvPr id="30737" name="Text Box 19"/>
          <p:cNvSpPr txBox="1">
            <a:spLocks noChangeArrowheads="1"/>
          </p:cNvSpPr>
          <p:nvPr/>
        </p:nvSpPr>
        <p:spPr bwMode="auto">
          <a:xfrm>
            <a:off x="6629400" y="52578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10</a:t>
            </a:r>
          </a:p>
        </p:txBody>
      </p:sp>
      <p:sp>
        <p:nvSpPr>
          <p:cNvPr id="30738" name="Line 20"/>
          <p:cNvSpPr>
            <a:spLocks noChangeShapeType="1"/>
          </p:cNvSpPr>
          <p:nvPr/>
        </p:nvSpPr>
        <p:spPr bwMode="auto">
          <a:xfrm>
            <a:off x="1066800" y="43434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21"/>
          <p:cNvSpPr>
            <a:spLocks noChangeShapeType="1"/>
          </p:cNvSpPr>
          <p:nvPr/>
        </p:nvSpPr>
        <p:spPr bwMode="auto">
          <a:xfrm>
            <a:off x="2590800" y="4343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22"/>
          <p:cNvSpPr>
            <a:spLocks noChangeShapeType="1"/>
          </p:cNvSpPr>
          <p:nvPr/>
        </p:nvSpPr>
        <p:spPr bwMode="auto">
          <a:xfrm>
            <a:off x="5334000" y="4419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Line 23"/>
          <p:cNvSpPr>
            <a:spLocks noChangeShapeType="1"/>
          </p:cNvSpPr>
          <p:nvPr/>
        </p:nvSpPr>
        <p:spPr bwMode="auto">
          <a:xfrm>
            <a:off x="6019800" y="4419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Text Box 24"/>
          <p:cNvSpPr txBox="1">
            <a:spLocks noChangeArrowheads="1"/>
          </p:cNvSpPr>
          <p:nvPr/>
        </p:nvSpPr>
        <p:spPr bwMode="auto">
          <a:xfrm>
            <a:off x="746125" y="41513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9</a:t>
            </a:r>
          </a:p>
        </p:txBody>
      </p:sp>
      <p:sp>
        <p:nvSpPr>
          <p:cNvPr id="30743" name="Text Box 25"/>
          <p:cNvSpPr txBox="1">
            <a:spLocks noChangeArrowheads="1"/>
          </p:cNvSpPr>
          <p:nvPr/>
        </p:nvSpPr>
        <p:spPr bwMode="auto">
          <a:xfrm>
            <a:off x="2422525" y="52181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28</a:t>
            </a:r>
          </a:p>
        </p:txBody>
      </p:sp>
      <p:sp>
        <p:nvSpPr>
          <p:cNvPr id="30744" name="Text Box 26"/>
          <p:cNvSpPr txBox="1">
            <a:spLocks noChangeArrowheads="1"/>
          </p:cNvSpPr>
          <p:nvPr/>
        </p:nvSpPr>
        <p:spPr bwMode="auto">
          <a:xfrm>
            <a:off x="5013325" y="42275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8</a:t>
            </a:r>
          </a:p>
        </p:txBody>
      </p:sp>
      <p:sp>
        <p:nvSpPr>
          <p:cNvPr id="30745" name="Text Box 27"/>
          <p:cNvSpPr txBox="1">
            <a:spLocks noChangeArrowheads="1"/>
          </p:cNvSpPr>
          <p:nvPr/>
        </p:nvSpPr>
        <p:spPr bwMode="auto">
          <a:xfrm>
            <a:off x="5867400" y="5257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6</a:t>
            </a:r>
          </a:p>
        </p:txBody>
      </p:sp>
      <p:sp>
        <p:nvSpPr>
          <p:cNvPr id="30746" name="TextBox 25"/>
          <p:cNvSpPr txBox="1">
            <a:spLocks noChangeArrowheads="1"/>
          </p:cNvSpPr>
          <p:nvPr/>
        </p:nvSpPr>
        <p:spPr bwMode="auto">
          <a:xfrm>
            <a:off x="685800" y="3886200"/>
            <a:ext cx="423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11</a:t>
            </a:r>
          </a:p>
        </p:txBody>
      </p:sp>
      <p:sp>
        <p:nvSpPr>
          <p:cNvPr id="30747" name="TextBox 26"/>
          <p:cNvSpPr txBox="1">
            <a:spLocks noChangeArrowheads="1"/>
          </p:cNvSpPr>
          <p:nvPr/>
        </p:nvSpPr>
        <p:spPr bwMode="auto">
          <a:xfrm>
            <a:off x="2971800" y="52578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31</a:t>
            </a:r>
          </a:p>
        </p:txBody>
      </p:sp>
      <p:cxnSp>
        <p:nvCxnSpPr>
          <p:cNvPr id="29" name="Straight Connector 28"/>
          <p:cNvCxnSpPr>
            <a:stCxn id="30746" idx="3"/>
          </p:cNvCxnSpPr>
          <p:nvPr/>
        </p:nvCxnSpPr>
        <p:spPr>
          <a:xfrm>
            <a:off x="1109663" y="4070350"/>
            <a:ext cx="2014537" cy="44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2590801" y="4648200"/>
            <a:ext cx="1066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50" name="TextBox 39"/>
          <p:cNvSpPr txBox="1">
            <a:spLocks noChangeArrowheads="1"/>
          </p:cNvSpPr>
          <p:nvPr/>
        </p:nvSpPr>
        <p:spPr bwMode="auto">
          <a:xfrm>
            <a:off x="5029200" y="3962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9</a:t>
            </a:r>
          </a:p>
        </p:txBody>
      </p:sp>
      <p:sp>
        <p:nvSpPr>
          <p:cNvPr id="30751" name="TextBox 40"/>
          <p:cNvSpPr txBox="1">
            <a:spLocks noChangeArrowheads="1"/>
          </p:cNvSpPr>
          <p:nvPr/>
        </p:nvSpPr>
        <p:spPr bwMode="auto">
          <a:xfrm>
            <a:off x="6324600" y="52578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9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5334000" y="4114800"/>
            <a:ext cx="1135063" cy="42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6200000" flipH="1">
            <a:off x="5981700" y="46863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54" name="TextBox 46"/>
          <p:cNvSpPr txBox="1">
            <a:spLocks noChangeArrowheads="1"/>
          </p:cNvSpPr>
          <p:nvPr/>
        </p:nvSpPr>
        <p:spPr bwMode="auto">
          <a:xfrm>
            <a:off x="685800" y="6400800"/>
            <a:ext cx="8181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After specialization and trade, Tom and Hank can consume outside their PPCs.</a:t>
            </a:r>
          </a:p>
        </p:txBody>
      </p:sp>
    </p:spTree>
    <p:extLst>
      <p:ext uri="{BB962C8B-B14F-4D97-AF65-F5344CB8AC3E}">
        <p14:creationId xmlns:p14="http://schemas.microsoft.com/office/powerpoint/2010/main" val="4157518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Comparative Advantage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Differences in climate</a:t>
            </a:r>
          </a:p>
          <a:p>
            <a:r>
              <a:rPr lang="en-US" dirty="0" smtClean="0"/>
              <a:t>Differences in available amounts of the factors of production (resources)</a:t>
            </a:r>
          </a:p>
          <a:p>
            <a:r>
              <a:rPr lang="en-US" dirty="0" smtClean="0"/>
              <a:t>Differences in technology</a:t>
            </a:r>
          </a:p>
        </p:txBody>
      </p:sp>
    </p:spTree>
    <p:extLst>
      <p:ext uri="{BB962C8B-B14F-4D97-AF65-F5344CB8AC3E}">
        <p14:creationId xmlns:p14="http://schemas.microsoft.com/office/powerpoint/2010/main" val="3791506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and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no transportation cost</a:t>
            </a:r>
          </a:p>
          <a:p>
            <a:r>
              <a:rPr lang="en-US" dirty="0" smtClean="0"/>
              <a:t>Costs are constant and there is no economies of scale</a:t>
            </a:r>
          </a:p>
          <a:p>
            <a:r>
              <a:rPr lang="en-US" dirty="0" smtClean="0"/>
              <a:t>There are only two economies producing two goods</a:t>
            </a:r>
          </a:p>
          <a:p>
            <a:r>
              <a:rPr lang="en-US" dirty="0" smtClean="0"/>
              <a:t>Traded goods are homogenous</a:t>
            </a:r>
          </a:p>
          <a:p>
            <a:r>
              <a:rPr lang="en-US" dirty="0" smtClean="0"/>
              <a:t>Factors of productions are perfectly mobile</a:t>
            </a:r>
          </a:p>
          <a:p>
            <a:r>
              <a:rPr lang="en-US" dirty="0" smtClean="0"/>
              <a:t>There are no tariff or other trade barriers</a:t>
            </a:r>
          </a:p>
          <a:p>
            <a:r>
              <a:rPr lang="en-US" dirty="0" smtClean="0"/>
              <a:t>There is perfect knowledge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566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Advantages of </a:t>
            </a:r>
            <a:r>
              <a:rPr lang="en-US" dirty="0" err="1" smtClean="0"/>
              <a:t>specialisation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theory of comparative advantage</a:t>
            </a:r>
          </a:p>
          <a:p>
            <a:r>
              <a:rPr lang="en-US" dirty="0" smtClean="0"/>
              <a:t>Economies of scale</a:t>
            </a:r>
          </a:p>
          <a:p>
            <a:r>
              <a:rPr lang="en-US" dirty="0" smtClean="0"/>
              <a:t>Consumer surplus</a:t>
            </a:r>
          </a:p>
          <a:p>
            <a:r>
              <a:rPr lang="en-US" dirty="0" smtClean="0"/>
              <a:t>Economic growth</a:t>
            </a:r>
          </a:p>
          <a:p>
            <a:r>
              <a:rPr lang="en-US" dirty="0"/>
              <a:t>I</a:t>
            </a:r>
            <a:r>
              <a:rPr lang="en-US" dirty="0" smtClean="0"/>
              <a:t>nnovation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824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costs of </a:t>
            </a:r>
            <a:r>
              <a:rPr lang="en-US" dirty="0" err="1" smtClean="0"/>
              <a:t>specialisation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Overdependence and risk</a:t>
            </a:r>
          </a:p>
          <a:p>
            <a:r>
              <a:rPr lang="en-US" dirty="0" smtClean="0"/>
              <a:t>Unemployment</a:t>
            </a:r>
          </a:p>
          <a:p>
            <a:r>
              <a:rPr lang="en-US" dirty="0" smtClean="0"/>
              <a:t>Inequality </a:t>
            </a:r>
          </a:p>
          <a:p>
            <a:r>
              <a:rPr lang="en-US" dirty="0" smtClean="0"/>
              <a:t>External cost</a:t>
            </a:r>
          </a:p>
          <a:p>
            <a:r>
              <a:rPr lang="en-US" dirty="0" smtClean="0"/>
              <a:t>Loss of sovereignty</a:t>
            </a:r>
          </a:p>
          <a:p>
            <a:r>
              <a:rPr lang="en-US" dirty="0" smtClean="0"/>
              <a:t>Loss of culture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450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Absolute Advantage</a:t>
            </a:r>
          </a:p>
        </p:txBody>
      </p:sp>
      <p:sp>
        <p:nvSpPr>
          <p:cNvPr id="17411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b="1" smtClean="0"/>
              <a:t>Individual</a:t>
            </a:r>
            <a:r>
              <a:rPr lang="en-US" smtClean="0"/>
              <a:t> – exists when a person can produce </a:t>
            </a:r>
            <a:r>
              <a:rPr lang="en-US" u="sng" smtClean="0"/>
              <a:t>more of</a:t>
            </a:r>
            <a:r>
              <a:rPr lang="en-US" smtClean="0"/>
              <a:t> a certain good/service than someone else in the same amount of time </a:t>
            </a:r>
            <a:r>
              <a:rPr lang="en-US" b="1" u="sng" smtClean="0"/>
              <a:t>or</a:t>
            </a:r>
            <a:r>
              <a:rPr lang="en-US" smtClean="0"/>
              <a:t> can produce a good using the </a:t>
            </a:r>
            <a:r>
              <a:rPr lang="en-US" u="sng" smtClean="0"/>
              <a:t>least amount</a:t>
            </a:r>
            <a:r>
              <a:rPr lang="en-US" smtClean="0"/>
              <a:t> of resources.</a:t>
            </a:r>
          </a:p>
          <a:p>
            <a:pPr eaLnBrk="1" hangingPunct="1"/>
            <a:r>
              <a:rPr lang="en-US" b="1" smtClean="0"/>
              <a:t>National</a:t>
            </a:r>
            <a:r>
              <a:rPr lang="en-US" smtClean="0"/>
              <a:t> – exists when a country can produce </a:t>
            </a:r>
            <a:r>
              <a:rPr lang="en-US" u="sng" smtClean="0"/>
              <a:t>more of</a:t>
            </a:r>
            <a:r>
              <a:rPr lang="en-US" smtClean="0"/>
              <a:t> a good/service than another country can in the same time period </a:t>
            </a:r>
            <a:r>
              <a:rPr lang="en-US" b="1" u="sng" smtClean="0"/>
              <a:t>or</a:t>
            </a:r>
            <a:r>
              <a:rPr lang="en-US" smtClean="0"/>
              <a:t> can produce a good using the </a:t>
            </a:r>
            <a:r>
              <a:rPr lang="en-US" u="sng" smtClean="0"/>
              <a:t>least amount</a:t>
            </a:r>
            <a:r>
              <a:rPr lang="en-US" smtClean="0"/>
              <a:t> of resources.</a:t>
            </a:r>
          </a:p>
        </p:txBody>
      </p:sp>
    </p:spTree>
    <p:extLst>
      <p:ext uri="{BB962C8B-B14F-4D97-AF65-F5344CB8AC3E}">
        <p14:creationId xmlns:p14="http://schemas.microsoft.com/office/powerpoint/2010/main" val="519888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800" b="1" smtClean="0"/>
              <a:t>Comparative Advantage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A person or a nation has a comparative advantage in the production of a product when it can produce the product at a </a:t>
            </a:r>
            <a:r>
              <a:rPr lang="en-US" sz="4000" b="1" u="sng" smtClean="0"/>
              <a:t>lower domestic opportunity cost</a:t>
            </a:r>
            <a:r>
              <a:rPr lang="en-US" sz="4000" b="1" smtClean="0"/>
              <a:t> than can a trading partner.  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19644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1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414766"/>
              </p:ext>
            </p:extLst>
          </p:nvPr>
        </p:nvGraphicFramePr>
        <p:xfrm>
          <a:off x="547255" y="609600"/>
          <a:ext cx="7239000" cy="3810001"/>
        </p:xfrm>
        <a:graphic>
          <a:graphicData uri="http://schemas.openxmlformats.org/drawingml/2006/table">
            <a:tbl>
              <a:tblPr/>
              <a:tblGrid>
                <a:gridCol w="2413000"/>
                <a:gridCol w="2413000"/>
                <a:gridCol w="2413000"/>
              </a:tblGrid>
              <a:tr h="1331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Bake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Cakes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Make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Pizza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9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Ms.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Gray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2 cakes/hr.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6 pizzas/hr.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Mr.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Pinson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4 cakes/hr.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8 pizzas/hr.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3400" y="4800600"/>
            <a:ext cx="8229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/>
              <a:t>Who has the absolute advantage in producing cakes?  Mr. Pinson</a:t>
            </a:r>
          </a:p>
          <a:p>
            <a:pPr eaLnBrk="1" hangingPunct="1"/>
            <a:r>
              <a:rPr lang="en-US" sz="2000" b="1"/>
              <a:t>Who has the absolute advantage in producing pizza?  Mr. Pinson</a:t>
            </a:r>
          </a:p>
          <a:p>
            <a:pPr eaLnBrk="1" hangingPunct="1"/>
            <a:r>
              <a:rPr lang="en-US" sz="2000" b="1"/>
              <a:t>So, would Mr. Pinson be better off if he specializes and trades?</a:t>
            </a:r>
          </a:p>
        </p:txBody>
      </p:sp>
    </p:spTree>
    <p:extLst>
      <p:ext uri="{BB962C8B-B14F-4D97-AF65-F5344CB8AC3E}">
        <p14:creationId xmlns:p14="http://schemas.microsoft.com/office/powerpoint/2010/main" val="4046561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11" name="Group 3"/>
          <p:cNvGraphicFramePr>
            <a:graphicFrameLocks noGrp="1"/>
          </p:cNvGraphicFramePr>
          <p:nvPr/>
        </p:nvGraphicFramePr>
        <p:xfrm>
          <a:off x="990600" y="1524000"/>
          <a:ext cx="7239000" cy="4114800"/>
        </p:xfrm>
        <a:graphic>
          <a:graphicData uri="http://schemas.openxmlformats.org/drawingml/2006/table">
            <a:tbl>
              <a:tblPr/>
              <a:tblGrid>
                <a:gridCol w="2413000"/>
                <a:gridCol w="2413000"/>
                <a:gridCol w="2413000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Bake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Cakes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Make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Pizza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Ms.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Gray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2 cakes/hr.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(1c = 3p)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6 pizzas/hr.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(1p = 1/3c)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Mr.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Pinson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4 cakes/hr.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(1c = 2p)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8 pizzas/hr.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(1p = 1/2c)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20" name="TextBox 2"/>
          <p:cNvSpPr txBox="1">
            <a:spLocks noChangeArrowheads="1"/>
          </p:cNvSpPr>
          <p:nvPr/>
        </p:nvSpPr>
        <p:spPr bwMode="auto">
          <a:xfrm>
            <a:off x="762000" y="228600"/>
            <a:ext cx="74279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/>
              <a:t>Mr. Pinson should specialize and trade if he has a</a:t>
            </a:r>
          </a:p>
          <a:p>
            <a:pPr eaLnBrk="1" hangingPunct="1"/>
            <a:r>
              <a:rPr lang="en-US" sz="2400" b="1"/>
              <a:t>comparative advantage (lower opportunity cost)</a:t>
            </a:r>
          </a:p>
          <a:p>
            <a:pPr eaLnBrk="1" hangingPunct="1"/>
            <a:r>
              <a:rPr lang="en-US" sz="2400" b="1"/>
              <a:t>in the production of one of the products.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04800" y="5791200"/>
            <a:ext cx="8458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Mr. Pinson has a lower opportunity cost in producing cakes; therefore, he should specialize in the production of cakes.  Ms. Gray has a lower opportunity cost in producing pizza; therefore, she should specialize in the production of pizza.</a:t>
            </a:r>
          </a:p>
        </p:txBody>
      </p:sp>
    </p:spTree>
    <p:extLst>
      <p:ext uri="{BB962C8B-B14F-4D97-AF65-F5344CB8AC3E}">
        <p14:creationId xmlns:p14="http://schemas.microsoft.com/office/powerpoint/2010/main" val="282949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Terms of trade?</a:t>
            </a:r>
          </a:p>
        </p:txBody>
      </p:sp>
      <p:graphicFrame>
        <p:nvGraphicFramePr>
          <p:cNvPr id="65560" name="Group 2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48951111"/>
              </p:ext>
            </p:extLst>
          </p:nvPr>
        </p:nvGraphicFramePr>
        <p:xfrm>
          <a:off x="457200" y="1600200"/>
          <a:ext cx="7467600" cy="4952999"/>
        </p:xfrm>
        <a:graphic>
          <a:graphicData uri="http://schemas.openxmlformats.org/drawingml/2006/table">
            <a:tbl>
              <a:tblPr/>
              <a:tblGrid>
                <a:gridCol w="2489200"/>
                <a:gridCol w="2489200"/>
                <a:gridCol w="2489200"/>
              </a:tblGrid>
              <a:tr h="1732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Bake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Cakes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Pinson will specialize in cakes.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    </a:t>
                      </a: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Make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     </a:t>
                      </a: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Pizza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Gray will specialize in pizzas.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Ms. Gray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1c = 3p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For one cake, Gray would be willing  to pay anything up to 3 pizzas.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1p = 1/3c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For one pizza, Gray will want more than 1/3 cakes.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Mr. Pinson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1c = 2p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For one cake, Pinson will want more than 2 pizzas.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1p = 1/2c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For one pizza, Pinson would be willing to pay anything up to ½ cake.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024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4"/>
          <p:cNvSpPr>
            <a:spLocks noChangeShapeType="1"/>
          </p:cNvSpPr>
          <p:nvPr/>
        </p:nvSpPr>
        <p:spPr bwMode="auto">
          <a:xfrm>
            <a:off x="1066800" y="2514600"/>
            <a:ext cx="0" cy="2667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1" name="Line 5"/>
          <p:cNvSpPr>
            <a:spLocks noChangeShapeType="1"/>
          </p:cNvSpPr>
          <p:nvPr/>
        </p:nvSpPr>
        <p:spPr bwMode="auto">
          <a:xfrm>
            <a:off x="1066800" y="5181600"/>
            <a:ext cx="3048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Line 6"/>
          <p:cNvSpPr>
            <a:spLocks noChangeShapeType="1"/>
          </p:cNvSpPr>
          <p:nvPr/>
        </p:nvSpPr>
        <p:spPr bwMode="auto">
          <a:xfrm>
            <a:off x="5334000" y="2438400"/>
            <a:ext cx="0" cy="2743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7"/>
          <p:cNvSpPr>
            <a:spLocks noChangeShapeType="1"/>
          </p:cNvSpPr>
          <p:nvPr/>
        </p:nvSpPr>
        <p:spPr bwMode="auto">
          <a:xfrm>
            <a:off x="5334000" y="5181600"/>
            <a:ext cx="3124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8"/>
          <p:cNvSpPr>
            <a:spLocks noChangeShapeType="1"/>
          </p:cNvSpPr>
          <p:nvPr/>
        </p:nvSpPr>
        <p:spPr bwMode="auto">
          <a:xfrm>
            <a:off x="1066800" y="3048000"/>
            <a:ext cx="2590800" cy="2133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9"/>
          <p:cNvSpPr>
            <a:spLocks noChangeShapeType="1"/>
          </p:cNvSpPr>
          <p:nvPr/>
        </p:nvSpPr>
        <p:spPr bwMode="auto">
          <a:xfrm>
            <a:off x="5334000" y="3581400"/>
            <a:ext cx="1447800" cy="1600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10"/>
          <p:cNvSpPr txBox="1">
            <a:spLocks noChangeArrowheads="1"/>
          </p:cNvSpPr>
          <p:nvPr/>
        </p:nvSpPr>
        <p:spPr bwMode="auto">
          <a:xfrm>
            <a:off x="1524000" y="838200"/>
            <a:ext cx="22828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chemeClr val="accent2"/>
                </a:solidFill>
              </a:rPr>
              <a:t>Tom’s PPF</a:t>
            </a:r>
          </a:p>
        </p:txBody>
      </p:sp>
      <p:sp>
        <p:nvSpPr>
          <p:cNvPr id="27657" name="Text Box 11"/>
          <p:cNvSpPr txBox="1">
            <a:spLocks noChangeArrowheads="1"/>
          </p:cNvSpPr>
          <p:nvPr/>
        </p:nvSpPr>
        <p:spPr bwMode="auto">
          <a:xfrm>
            <a:off x="6096000" y="817563"/>
            <a:ext cx="24177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chemeClr val="accent2"/>
                </a:solidFill>
              </a:rPr>
              <a:t>Hank’s PPF</a:t>
            </a:r>
          </a:p>
        </p:txBody>
      </p:sp>
      <p:sp>
        <p:nvSpPr>
          <p:cNvPr id="27658" name="Text Box 12"/>
          <p:cNvSpPr txBox="1">
            <a:spLocks noChangeArrowheads="1"/>
          </p:cNvSpPr>
          <p:nvPr/>
        </p:nvSpPr>
        <p:spPr bwMode="auto">
          <a:xfrm>
            <a:off x="304800" y="1828800"/>
            <a:ext cx="164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Q of Coconuts</a:t>
            </a:r>
          </a:p>
        </p:txBody>
      </p:sp>
      <p:sp>
        <p:nvSpPr>
          <p:cNvPr id="27659" name="Text Box 13"/>
          <p:cNvSpPr txBox="1">
            <a:spLocks noChangeArrowheads="1"/>
          </p:cNvSpPr>
          <p:nvPr/>
        </p:nvSpPr>
        <p:spPr bwMode="auto">
          <a:xfrm>
            <a:off x="4648200" y="1752600"/>
            <a:ext cx="164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Q of Coconuts</a:t>
            </a:r>
          </a:p>
        </p:txBody>
      </p:sp>
      <p:sp>
        <p:nvSpPr>
          <p:cNvPr id="27660" name="Text Box 14"/>
          <p:cNvSpPr txBox="1">
            <a:spLocks noChangeArrowheads="1"/>
          </p:cNvSpPr>
          <p:nvPr/>
        </p:nvSpPr>
        <p:spPr bwMode="auto">
          <a:xfrm>
            <a:off x="3276600" y="5715000"/>
            <a:ext cx="1111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Q of Fish</a:t>
            </a:r>
          </a:p>
        </p:txBody>
      </p:sp>
      <p:sp>
        <p:nvSpPr>
          <p:cNvPr id="27661" name="Text Box 15"/>
          <p:cNvSpPr txBox="1">
            <a:spLocks noChangeArrowheads="1"/>
          </p:cNvSpPr>
          <p:nvPr/>
        </p:nvSpPr>
        <p:spPr bwMode="auto">
          <a:xfrm>
            <a:off x="7832725" y="5599113"/>
            <a:ext cx="1111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Q of Fish</a:t>
            </a:r>
          </a:p>
        </p:txBody>
      </p:sp>
      <p:sp>
        <p:nvSpPr>
          <p:cNvPr id="27662" name="Text Box 16"/>
          <p:cNvSpPr txBox="1">
            <a:spLocks noChangeArrowheads="1"/>
          </p:cNvSpPr>
          <p:nvPr/>
        </p:nvSpPr>
        <p:spPr bwMode="auto">
          <a:xfrm>
            <a:off x="457200" y="27432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30</a:t>
            </a:r>
          </a:p>
        </p:txBody>
      </p:sp>
      <p:sp>
        <p:nvSpPr>
          <p:cNvPr id="27663" name="Text Box 17"/>
          <p:cNvSpPr txBox="1">
            <a:spLocks noChangeArrowheads="1"/>
          </p:cNvSpPr>
          <p:nvPr/>
        </p:nvSpPr>
        <p:spPr bwMode="auto">
          <a:xfrm>
            <a:off x="3581400" y="52578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40</a:t>
            </a:r>
          </a:p>
        </p:txBody>
      </p:sp>
      <p:sp>
        <p:nvSpPr>
          <p:cNvPr id="27664" name="Text Box 18"/>
          <p:cNvSpPr txBox="1">
            <a:spLocks noChangeArrowheads="1"/>
          </p:cNvSpPr>
          <p:nvPr/>
        </p:nvSpPr>
        <p:spPr bwMode="auto">
          <a:xfrm>
            <a:off x="4800600" y="34290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20</a:t>
            </a:r>
          </a:p>
        </p:txBody>
      </p:sp>
      <p:sp>
        <p:nvSpPr>
          <p:cNvPr id="27665" name="Text Box 19"/>
          <p:cNvSpPr txBox="1">
            <a:spLocks noChangeArrowheads="1"/>
          </p:cNvSpPr>
          <p:nvPr/>
        </p:nvSpPr>
        <p:spPr bwMode="auto">
          <a:xfrm>
            <a:off x="6629400" y="52578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10</a:t>
            </a:r>
          </a:p>
        </p:txBody>
      </p:sp>
      <p:sp>
        <p:nvSpPr>
          <p:cNvPr id="27666" name="Line 20"/>
          <p:cNvSpPr>
            <a:spLocks noChangeShapeType="1"/>
          </p:cNvSpPr>
          <p:nvPr/>
        </p:nvSpPr>
        <p:spPr bwMode="auto">
          <a:xfrm>
            <a:off x="1066800" y="43434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21"/>
          <p:cNvSpPr>
            <a:spLocks noChangeShapeType="1"/>
          </p:cNvSpPr>
          <p:nvPr/>
        </p:nvSpPr>
        <p:spPr bwMode="auto">
          <a:xfrm>
            <a:off x="2590800" y="4343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22"/>
          <p:cNvSpPr>
            <a:spLocks noChangeShapeType="1"/>
          </p:cNvSpPr>
          <p:nvPr/>
        </p:nvSpPr>
        <p:spPr bwMode="auto">
          <a:xfrm>
            <a:off x="5334000" y="4419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Line 23"/>
          <p:cNvSpPr>
            <a:spLocks noChangeShapeType="1"/>
          </p:cNvSpPr>
          <p:nvPr/>
        </p:nvSpPr>
        <p:spPr bwMode="auto">
          <a:xfrm>
            <a:off x="6019800" y="4419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0" name="Text Box 24"/>
          <p:cNvSpPr txBox="1">
            <a:spLocks noChangeArrowheads="1"/>
          </p:cNvSpPr>
          <p:nvPr/>
        </p:nvSpPr>
        <p:spPr bwMode="auto">
          <a:xfrm>
            <a:off x="746125" y="41513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9</a:t>
            </a:r>
          </a:p>
        </p:txBody>
      </p:sp>
      <p:sp>
        <p:nvSpPr>
          <p:cNvPr id="27671" name="Text Box 25"/>
          <p:cNvSpPr txBox="1">
            <a:spLocks noChangeArrowheads="1"/>
          </p:cNvSpPr>
          <p:nvPr/>
        </p:nvSpPr>
        <p:spPr bwMode="auto">
          <a:xfrm>
            <a:off x="2422525" y="52181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28</a:t>
            </a:r>
          </a:p>
        </p:txBody>
      </p:sp>
      <p:sp>
        <p:nvSpPr>
          <p:cNvPr id="27672" name="Text Box 26"/>
          <p:cNvSpPr txBox="1">
            <a:spLocks noChangeArrowheads="1"/>
          </p:cNvSpPr>
          <p:nvPr/>
        </p:nvSpPr>
        <p:spPr bwMode="auto">
          <a:xfrm>
            <a:off x="5013325" y="42275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8</a:t>
            </a:r>
          </a:p>
        </p:txBody>
      </p:sp>
      <p:sp>
        <p:nvSpPr>
          <p:cNvPr id="27673" name="Text Box 27"/>
          <p:cNvSpPr txBox="1">
            <a:spLocks noChangeArrowheads="1"/>
          </p:cNvSpPr>
          <p:nvPr/>
        </p:nvSpPr>
        <p:spPr bwMode="auto">
          <a:xfrm>
            <a:off x="5943600" y="5181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55588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000099"/>
                </a:solidFill>
              </a:rPr>
              <a:t>Will the Castaways Gain From Trade?</a:t>
            </a:r>
          </a:p>
        </p:txBody>
      </p:sp>
      <p:graphicFrame>
        <p:nvGraphicFramePr>
          <p:cNvPr id="18457" name="Group 25"/>
          <p:cNvGraphicFramePr>
            <a:graphicFrameLocks noGrp="1"/>
          </p:cNvGraphicFramePr>
          <p:nvPr/>
        </p:nvGraphicFramePr>
        <p:xfrm>
          <a:off x="990600" y="1676400"/>
          <a:ext cx="7391400" cy="4064001"/>
        </p:xfrm>
        <a:graphic>
          <a:graphicData uri="http://schemas.openxmlformats.org/drawingml/2006/table">
            <a:tbl>
              <a:tblPr/>
              <a:tblGrid>
                <a:gridCol w="2438400"/>
                <a:gridCol w="2489200"/>
                <a:gridCol w="2463800"/>
              </a:tblGrid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Coconuts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    </a:t>
                      </a: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Fish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Tom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Hank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6223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000099"/>
                </a:solidFill>
              </a:rPr>
              <a:t>Will the Castaways Gain From Trade?</a:t>
            </a:r>
          </a:p>
        </p:txBody>
      </p:sp>
      <p:graphicFrame>
        <p:nvGraphicFramePr>
          <p:cNvPr id="18457" name="Group 25"/>
          <p:cNvGraphicFramePr>
            <a:graphicFrameLocks noGrp="1"/>
          </p:cNvGraphicFramePr>
          <p:nvPr/>
        </p:nvGraphicFramePr>
        <p:xfrm>
          <a:off x="990600" y="1371600"/>
          <a:ext cx="7391400" cy="3886199"/>
        </p:xfrm>
        <a:graphic>
          <a:graphicData uri="http://schemas.openxmlformats.org/drawingml/2006/table">
            <a:tbl>
              <a:tblPr/>
              <a:tblGrid>
                <a:gridCol w="2438400"/>
                <a:gridCol w="2489200"/>
                <a:gridCol w="2463800"/>
              </a:tblGrid>
              <a:tr h="1294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Coconuts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    </a:t>
                      </a: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Fish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64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Tom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 C = 1 1/3 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1 F = </a:t>
                      </a: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¾ 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4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Hank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 C =  </a:t>
                      </a: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½  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 1 F = 2 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17" name="TextBox 3"/>
          <p:cNvSpPr txBox="1">
            <a:spLocks noChangeArrowheads="1"/>
          </p:cNvSpPr>
          <p:nvPr/>
        </p:nvSpPr>
        <p:spPr bwMode="auto">
          <a:xfrm>
            <a:off x="1143000" y="5410200"/>
            <a:ext cx="72120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Tom has the lower opportunity cost in fishing and Hank has the lower</a:t>
            </a:r>
          </a:p>
          <a:p>
            <a:pPr eaLnBrk="1" hangingPunct="1"/>
            <a:r>
              <a:rPr lang="en-US"/>
              <a:t>opportunity cost gathering coconuts.  Therefore, Tom should specialize in fishing and Hank should specialize in gathering coconuts.</a:t>
            </a:r>
          </a:p>
        </p:txBody>
      </p:sp>
    </p:spTree>
    <p:extLst>
      <p:ext uri="{BB962C8B-B14F-4D97-AF65-F5344CB8AC3E}">
        <p14:creationId xmlns:p14="http://schemas.microsoft.com/office/powerpoint/2010/main" val="1230161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81</TotalTime>
  <Words>666</Words>
  <Application>Microsoft Macintosh PowerPoint</Application>
  <PresentationFormat>On-screen Show (4:3)</PresentationFormat>
  <Paragraphs>133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Opulent</vt:lpstr>
      <vt:lpstr>Trade and the global economy</vt:lpstr>
      <vt:lpstr>Absolute Advantage</vt:lpstr>
      <vt:lpstr>Comparative Advantage</vt:lpstr>
      <vt:lpstr>PowerPoint Presentation</vt:lpstr>
      <vt:lpstr>PowerPoint Presentation</vt:lpstr>
      <vt:lpstr>Terms of trade?</vt:lpstr>
      <vt:lpstr>PowerPoint Presentation</vt:lpstr>
      <vt:lpstr>Will the Castaways Gain From Trade?</vt:lpstr>
      <vt:lpstr>Will the Castaways Gain From Trade?</vt:lpstr>
      <vt:lpstr>PowerPoint Presentation</vt:lpstr>
      <vt:lpstr>Sources of Comparative Advantage</vt:lpstr>
      <vt:lpstr>Assumptions and limitations</vt:lpstr>
      <vt:lpstr>Advantages of specialisation</vt:lpstr>
      <vt:lpstr>The costs of specialisation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the global economy</dc:title>
  <dc:creator>User</dc:creator>
  <cp:lastModifiedBy>Aishath Hussain</cp:lastModifiedBy>
  <cp:revision>9</cp:revision>
  <dcterms:created xsi:type="dcterms:W3CDTF">2015-01-10T14:21:59Z</dcterms:created>
  <dcterms:modified xsi:type="dcterms:W3CDTF">2021-01-12T07:21:50Z</dcterms:modified>
</cp:coreProperties>
</file>