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62" r:id="rId2"/>
    <p:sldId id="256" r:id="rId3"/>
    <p:sldId id="257" r:id="rId4"/>
    <p:sldId id="268" r:id="rId5"/>
    <p:sldId id="269" r:id="rId6"/>
    <p:sldId id="270" r:id="rId7"/>
    <p:sldId id="271" r:id="rId8"/>
    <p:sldId id="258" r:id="rId9"/>
    <p:sldId id="267" r:id="rId10"/>
    <p:sldId id="260" r:id="rId11"/>
    <p:sldId id="261" r:id="rId12"/>
    <p:sldId id="263" r:id="rId13"/>
    <p:sldId id="26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1" d="100"/>
          <a:sy n="71" d="100"/>
        </p:scale>
        <p:origin x="-244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5331940-34F0-DB46-B274-3F568F6C631B}" type="datetimeFigureOut">
              <a:rPr lang="en-US" smtClean="0"/>
              <a:t>17/01/21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41D4-574F-EE42-869A-FC7A40D5D9A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331940-34F0-DB46-B274-3F568F6C631B}" type="datetimeFigureOut">
              <a:rPr lang="en-US" smtClean="0"/>
              <a:t>17/01/21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41D4-574F-EE42-869A-FC7A40D5D9A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331940-34F0-DB46-B274-3F568F6C631B}" type="datetimeFigureOut">
              <a:rPr lang="en-US" smtClean="0"/>
              <a:t>17/01/21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41D4-574F-EE42-869A-FC7A40D5D9A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331940-34F0-DB46-B274-3F568F6C631B}" type="datetimeFigureOut">
              <a:rPr lang="en-US" smtClean="0"/>
              <a:t>17/01/21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41D4-574F-EE42-869A-FC7A40D5D9A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331940-34F0-DB46-B274-3F568F6C631B}" type="datetimeFigureOut">
              <a:rPr lang="en-US" smtClean="0"/>
              <a:t>17/01/21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DF41D4-574F-EE42-869A-FC7A40D5D9A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5331940-34F0-DB46-B274-3F568F6C631B}" type="datetimeFigureOut">
              <a:rPr lang="en-US" smtClean="0"/>
              <a:t>17/01/21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DF41D4-574F-EE42-869A-FC7A40D5D9A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331940-34F0-DB46-B274-3F568F6C631B}" type="datetimeFigureOut">
              <a:rPr lang="en-US" smtClean="0"/>
              <a:t>17/01/21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DF41D4-574F-EE42-869A-FC7A40D5D9A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331940-34F0-DB46-B274-3F568F6C631B}" type="datetimeFigureOut">
              <a:rPr lang="en-US" smtClean="0"/>
              <a:t>17/01/21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DF41D4-574F-EE42-869A-FC7A40D5D9A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331940-34F0-DB46-B274-3F568F6C631B}" type="datetimeFigureOut">
              <a:rPr lang="en-US" smtClean="0"/>
              <a:t>17/01/21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DF41D4-574F-EE42-869A-FC7A40D5D9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331940-34F0-DB46-B274-3F568F6C631B}" type="datetimeFigureOut">
              <a:rPr lang="en-US" smtClean="0"/>
              <a:t>17/01/21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DF41D4-574F-EE42-869A-FC7A40D5D9AC}"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C5331940-34F0-DB46-B274-3F568F6C631B}" type="datetimeFigureOut">
              <a:rPr lang="en-US" smtClean="0"/>
              <a:t>17/01/21</a:t>
            </a:fld>
            <a:endParaRPr lang="en-US"/>
          </a:p>
        </p:txBody>
      </p:sp>
      <p:sp>
        <p:nvSpPr>
          <p:cNvPr id="9" name="Slide Number Placeholder 8"/>
          <p:cNvSpPr>
            <a:spLocks noGrp="1"/>
          </p:cNvSpPr>
          <p:nvPr>
            <p:ph type="sldNum" sz="quarter" idx="11"/>
          </p:nvPr>
        </p:nvSpPr>
        <p:spPr/>
        <p:txBody>
          <a:bodyPr/>
          <a:lstStyle/>
          <a:p>
            <a:fld id="{29DF41D4-574F-EE42-869A-FC7A40D5D9AC}"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9DF41D4-574F-EE42-869A-FC7A40D5D9AC}"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5331940-34F0-DB46-B274-3F568F6C631B}" type="datetimeFigureOut">
              <a:rPr lang="en-US" smtClean="0"/>
              <a:t>17/01/21</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71814"/>
            <a:ext cx="7772400" cy="1470025"/>
          </a:xfrm>
        </p:spPr>
        <p:txBody>
          <a:bodyPr/>
          <a:lstStyle/>
          <a:p>
            <a:r>
              <a:rPr lang="en-US" dirty="0" smtClean="0">
                <a:solidFill>
                  <a:schemeClr val="accent1"/>
                </a:solidFill>
              </a:rPr>
              <a:t>Trading Blocs and the Role of WTO</a:t>
            </a:r>
            <a:endParaRPr lang="en-US" dirty="0">
              <a:solidFill>
                <a:schemeClr val="accent1"/>
              </a:solidFill>
            </a:endParaRPr>
          </a:p>
        </p:txBody>
      </p:sp>
    </p:spTree>
    <p:extLst>
      <p:ext uri="{BB962C8B-B14F-4D97-AF65-F5344CB8AC3E}">
        <p14:creationId xmlns:p14="http://schemas.microsoft.com/office/powerpoint/2010/main" val="397983185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4F81BD"/>
                </a:solidFill>
              </a:rPr>
              <a:t>WTO agreements</a:t>
            </a:r>
            <a:endParaRPr lang="en-US" dirty="0">
              <a:solidFill>
                <a:srgbClr val="4F81BD"/>
              </a:solidFill>
            </a:endParaRPr>
          </a:p>
        </p:txBody>
      </p:sp>
      <p:sp>
        <p:nvSpPr>
          <p:cNvPr id="3" name="Content Placeholder 2"/>
          <p:cNvSpPr>
            <a:spLocks noGrp="1"/>
          </p:cNvSpPr>
          <p:nvPr>
            <p:ph idx="1"/>
          </p:nvPr>
        </p:nvSpPr>
        <p:spPr/>
        <p:txBody>
          <a:bodyPr/>
          <a:lstStyle/>
          <a:p>
            <a:r>
              <a:rPr lang="en-US" dirty="0" smtClean="0"/>
              <a:t>Most </a:t>
            </a:r>
            <a:r>
              <a:rPr lang="en-US" dirty="0" err="1" smtClean="0"/>
              <a:t>favoured</a:t>
            </a:r>
            <a:r>
              <a:rPr lang="en-US" dirty="0" smtClean="0"/>
              <a:t>-nation </a:t>
            </a:r>
            <a:r>
              <a:rPr lang="en-US" dirty="0" err="1" smtClean="0"/>
              <a:t>priciple</a:t>
            </a:r>
            <a:endParaRPr lang="en-US" dirty="0" smtClean="0"/>
          </a:p>
          <a:p>
            <a:pPr lvl="1"/>
            <a:r>
              <a:rPr lang="en-US" dirty="0" smtClean="0"/>
              <a:t>Implies that countries cannot discriminate their trading partners. </a:t>
            </a:r>
            <a:r>
              <a:rPr lang="en-US" dirty="0" err="1" smtClean="0"/>
              <a:t>Eg</a:t>
            </a:r>
            <a:r>
              <a:rPr lang="en-US" dirty="0" smtClean="0"/>
              <a:t>, a reduction in tariff to one country must be extended to all countries</a:t>
            </a:r>
          </a:p>
          <a:p>
            <a:pPr lvl="1"/>
            <a:endParaRPr lang="en-US" dirty="0"/>
          </a:p>
          <a:p>
            <a:r>
              <a:rPr lang="en-US" dirty="0" smtClean="0"/>
              <a:t>National Treatment: </a:t>
            </a:r>
          </a:p>
          <a:p>
            <a:pPr lvl="1"/>
            <a:r>
              <a:rPr lang="en-US" dirty="0" smtClean="0"/>
              <a:t>Imported and locally produced products must be treated equally once the foreign goods have entered the market.</a:t>
            </a:r>
            <a:endParaRPr lang="en-US" dirty="0"/>
          </a:p>
        </p:txBody>
      </p:sp>
    </p:spTree>
    <p:extLst>
      <p:ext uri="{BB962C8B-B14F-4D97-AF65-F5344CB8AC3E}">
        <p14:creationId xmlns:p14="http://schemas.microsoft.com/office/powerpoint/2010/main" val="91838844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WTO has been successful in bringing substantial reductions in tariffs on manufactured goods</a:t>
            </a:r>
          </a:p>
          <a:p>
            <a:r>
              <a:rPr lang="en-US" dirty="0" smtClean="0"/>
              <a:t>Less successful in reducing barriers to trade in services.</a:t>
            </a:r>
          </a:p>
          <a:p>
            <a:r>
              <a:rPr lang="en-US" dirty="0" smtClean="0"/>
              <a:t>There has been a growth in the use of non-tariff barriers.</a:t>
            </a:r>
            <a:endParaRPr lang="en-US" dirty="0"/>
          </a:p>
        </p:txBody>
      </p:sp>
    </p:spTree>
    <p:extLst>
      <p:ext uri="{BB962C8B-B14F-4D97-AF65-F5344CB8AC3E}">
        <p14:creationId xmlns:p14="http://schemas.microsoft.com/office/powerpoint/2010/main" val="388820115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solidFill>
                  <a:srgbClr val="1F497D"/>
                </a:solidFill>
              </a:rPr>
              <a:t>Trading blocs and the WTO: </a:t>
            </a:r>
            <a:br>
              <a:rPr lang="en-US" dirty="0" smtClean="0">
                <a:solidFill>
                  <a:srgbClr val="1F497D"/>
                </a:solidFill>
              </a:rPr>
            </a:br>
            <a:r>
              <a:rPr lang="en-US" dirty="0" smtClean="0">
                <a:solidFill>
                  <a:srgbClr val="1F497D"/>
                </a:solidFill>
              </a:rPr>
              <a:t>- two consequences</a:t>
            </a:r>
            <a:endParaRPr lang="en-US" dirty="0">
              <a:solidFill>
                <a:srgbClr val="1F497D"/>
              </a:solidFill>
            </a:endParaRPr>
          </a:p>
        </p:txBody>
      </p:sp>
      <p:sp>
        <p:nvSpPr>
          <p:cNvPr id="5" name="Content Placeholder 4"/>
          <p:cNvSpPr>
            <a:spLocks noGrp="1"/>
          </p:cNvSpPr>
          <p:nvPr>
            <p:ph sz="half" idx="1"/>
          </p:nvPr>
        </p:nvSpPr>
        <p:spPr/>
        <p:txBody>
          <a:bodyPr/>
          <a:lstStyle/>
          <a:p>
            <a:pPr marL="0" indent="0">
              <a:buNone/>
            </a:pPr>
            <a:r>
              <a:rPr lang="en-US" b="1" u="sng" dirty="0" smtClean="0"/>
              <a:t>Trade Creation:</a:t>
            </a:r>
          </a:p>
          <a:p>
            <a:r>
              <a:rPr lang="en-US" dirty="0" smtClean="0"/>
              <a:t>Occurs because the removal of trade barriers result in increased </a:t>
            </a:r>
            <a:r>
              <a:rPr lang="en-US" dirty="0" err="1" smtClean="0"/>
              <a:t>specialisation</a:t>
            </a:r>
            <a:r>
              <a:rPr lang="en-US" dirty="0" smtClean="0"/>
              <a:t> and trade according to law of comparative advantage</a:t>
            </a:r>
            <a:endParaRPr lang="en-US" dirty="0"/>
          </a:p>
        </p:txBody>
      </p:sp>
      <p:sp>
        <p:nvSpPr>
          <p:cNvPr id="6" name="Content Placeholder 5"/>
          <p:cNvSpPr>
            <a:spLocks noGrp="1"/>
          </p:cNvSpPr>
          <p:nvPr>
            <p:ph sz="half" idx="2"/>
          </p:nvPr>
        </p:nvSpPr>
        <p:spPr/>
        <p:txBody>
          <a:bodyPr/>
          <a:lstStyle/>
          <a:p>
            <a:pPr marL="0" indent="0">
              <a:buNone/>
            </a:pPr>
            <a:r>
              <a:rPr lang="en-US" b="1" u="sng" dirty="0" smtClean="0"/>
              <a:t>Trade Diversion:</a:t>
            </a:r>
          </a:p>
          <a:p>
            <a:r>
              <a:rPr lang="en-US" dirty="0" smtClean="0"/>
              <a:t>Occurs because member countries buy goods from other member countries where there is no tariff rather than from other countries.</a:t>
            </a:r>
            <a:endParaRPr lang="en-US" dirty="0"/>
          </a:p>
        </p:txBody>
      </p:sp>
    </p:spTree>
    <p:extLst>
      <p:ext uri="{BB962C8B-B14F-4D97-AF65-F5344CB8AC3E}">
        <p14:creationId xmlns:p14="http://schemas.microsoft.com/office/powerpoint/2010/main" val="134914311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may be argued that the growth in both the number and size of trading blocs has contributed to the WTO goal of promoting </a:t>
            </a:r>
            <a:r>
              <a:rPr lang="en-US" smtClean="0"/>
              <a:t>free trade.</a:t>
            </a:r>
            <a:endParaRPr lang="en-US"/>
          </a:p>
        </p:txBody>
      </p:sp>
    </p:spTree>
    <p:extLst>
      <p:ext uri="{BB962C8B-B14F-4D97-AF65-F5344CB8AC3E}">
        <p14:creationId xmlns:p14="http://schemas.microsoft.com/office/powerpoint/2010/main" val="142811003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l"/>
            <a:r>
              <a:rPr lang="en-US" dirty="0" smtClean="0"/>
              <a:t>Trading Blocs</a:t>
            </a:r>
            <a:endParaRPr lang="en-US" dirty="0"/>
          </a:p>
        </p:txBody>
      </p:sp>
      <p:sp>
        <p:nvSpPr>
          <p:cNvPr id="6" name="Content Placeholder 5"/>
          <p:cNvSpPr>
            <a:spLocks noGrp="1"/>
          </p:cNvSpPr>
          <p:nvPr>
            <p:ph idx="1"/>
          </p:nvPr>
        </p:nvSpPr>
        <p:spPr>
          <a:xfrm>
            <a:off x="457200" y="1702634"/>
            <a:ext cx="8229600" cy="4525963"/>
          </a:xfrm>
        </p:spPr>
        <p:txBody>
          <a:bodyPr>
            <a:normAutofit/>
          </a:bodyPr>
          <a:lstStyle/>
          <a:p>
            <a:r>
              <a:rPr lang="en-US" dirty="0" smtClean="0"/>
              <a:t>A trading bloc is a group of countries that have agreed to have free trade with each other.</a:t>
            </a:r>
          </a:p>
          <a:p>
            <a:endParaRPr lang="en-US" dirty="0"/>
          </a:p>
          <a:p>
            <a:r>
              <a:rPr lang="en-US" b="1" u="sng" dirty="0" smtClean="0"/>
              <a:t>May take several forms</a:t>
            </a:r>
            <a:r>
              <a:rPr lang="en-US" dirty="0" smtClean="0"/>
              <a:t>:</a:t>
            </a:r>
          </a:p>
          <a:p>
            <a:pPr lvl="1"/>
            <a:r>
              <a:rPr lang="en-US" b="1" u="sng" dirty="0" smtClean="0"/>
              <a:t>Customs Union</a:t>
            </a:r>
            <a:r>
              <a:rPr lang="en-US" dirty="0" smtClean="0"/>
              <a:t>: free trade within each other and a common external tariff with the rest of the countries E.g. EU</a:t>
            </a:r>
          </a:p>
          <a:p>
            <a:pPr lvl="1"/>
            <a:r>
              <a:rPr lang="en-US" b="1" u="sng" dirty="0" smtClean="0"/>
              <a:t>Free trade Area</a:t>
            </a:r>
            <a:r>
              <a:rPr lang="en-US" dirty="0" smtClean="0"/>
              <a:t>: free trade within each other but separate trade barriers against other countries. </a:t>
            </a:r>
            <a:r>
              <a:rPr lang="en-US" dirty="0" err="1" smtClean="0"/>
              <a:t>E.g.NAFTA</a:t>
            </a:r>
            <a:endParaRPr lang="en-US" dirty="0"/>
          </a:p>
        </p:txBody>
      </p:sp>
    </p:spTree>
    <p:extLst>
      <p:ext uri="{BB962C8B-B14F-4D97-AF65-F5344CB8AC3E}">
        <p14:creationId xmlns:p14="http://schemas.microsoft.com/office/powerpoint/2010/main" val="387318650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smtClean="0"/>
              <a:t>Common Markets: these are customs unions but with added dimension that it is not only goods and services that moves freely between countries but also factors of production (especially </a:t>
            </a:r>
            <a:r>
              <a:rPr lang="en-US" dirty="0" err="1" smtClean="0"/>
              <a:t>labour</a:t>
            </a:r>
            <a:r>
              <a:rPr lang="en-US" dirty="0" smtClean="0"/>
              <a:t>).</a:t>
            </a:r>
          </a:p>
          <a:p>
            <a:pPr lvl="1"/>
            <a:endParaRPr lang="en-US" dirty="0" smtClean="0"/>
          </a:p>
          <a:p>
            <a:pPr lvl="1"/>
            <a:r>
              <a:rPr lang="en-US" dirty="0" smtClean="0"/>
              <a:t>Monetary Unions: these are customs unions that adopt a common currency.</a:t>
            </a:r>
            <a:endParaRPr lang="en-US" dirty="0"/>
          </a:p>
        </p:txBody>
      </p:sp>
    </p:spTree>
    <p:extLst>
      <p:ext uri="{BB962C8B-B14F-4D97-AF65-F5344CB8AC3E}">
        <p14:creationId xmlns:p14="http://schemas.microsoft.com/office/powerpoint/2010/main" val="372330176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EMU</a:t>
            </a:r>
            <a:endParaRPr lang="en-US" dirty="0"/>
          </a:p>
        </p:txBody>
      </p:sp>
      <p:sp>
        <p:nvSpPr>
          <p:cNvPr id="3" name="Content Placeholder 2"/>
          <p:cNvSpPr>
            <a:spLocks noGrp="1"/>
          </p:cNvSpPr>
          <p:nvPr>
            <p:ph idx="1"/>
          </p:nvPr>
        </p:nvSpPr>
        <p:spPr/>
        <p:txBody>
          <a:bodyPr/>
          <a:lstStyle/>
          <a:p>
            <a:r>
              <a:rPr lang="en-US" dirty="0"/>
              <a:t>This means the adoption of the euro as the single currency of the EU by the EU member states in January 2002. The UK still has not joined and because of the Eurozone crisis it is very unlikely to join in the future.</a:t>
            </a:r>
          </a:p>
          <a:p>
            <a:endParaRPr lang="en-US" dirty="0"/>
          </a:p>
        </p:txBody>
      </p:sp>
    </p:spTree>
    <p:extLst>
      <p:ext uri="{BB962C8B-B14F-4D97-AF65-F5344CB8AC3E}">
        <p14:creationId xmlns:p14="http://schemas.microsoft.com/office/powerpoint/2010/main" val="392149387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
            </a:r>
            <a:br>
              <a:rPr lang="en-US" sz="4800" dirty="0" smtClean="0"/>
            </a:br>
            <a:r>
              <a:rPr lang="en-US" sz="4800" dirty="0" smtClean="0"/>
              <a:t>There </a:t>
            </a:r>
            <a:r>
              <a:rPr lang="en-US" sz="4800" dirty="0"/>
              <a:t>are three aspects to the EURO:</a:t>
            </a:r>
            <a:br>
              <a:rPr lang="en-US" sz="4800" dirty="0"/>
            </a:br>
            <a:endParaRPr lang="en-US" dirty="0"/>
          </a:p>
        </p:txBody>
      </p:sp>
      <p:sp>
        <p:nvSpPr>
          <p:cNvPr id="3" name="Content Placeholder 2"/>
          <p:cNvSpPr>
            <a:spLocks noGrp="1"/>
          </p:cNvSpPr>
          <p:nvPr>
            <p:ph idx="1"/>
          </p:nvPr>
        </p:nvSpPr>
        <p:spPr/>
        <p:txBody>
          <a:bodyPr/>
          <a:lstStyle/>
          <a:p>
            <a:pPr marL="114300" indent="0">
              <a:buNone/>
            </a:pPr>
            <a:endParaRPr lang="en-US" dirty="0"/>
          </a:p>
        </p:txBody>
      </p:sp>
      <p:sp>
        <p:nvSpPr>
          <p:cNvPr id="4" name="Rectangle 3"/>
          <p:cNvSpPr/>
          <p:nvPr/>
        </p:nvSpPr>
        <p:spPr>
          <a:xfrm>
            <a:off x="457200" y="1628507"/>
            <a:ext cx="7620000" cy="1754327"/>
          </a:xfrm>
          <a:prstGeom prst="rect">
            <a:avLst/>
          </a:prstGeom>
        </p:spPr>
        <p:txBody>
          <a:bodyPr wrap="square">
            <a:spAutoFit/>
          </a:bodyPr>
          <a:lstStyle/>
          <a:p>
            <a:pPr lvl="1"/>
            <a:r>
              <a:rPr lang="en-US" dirty="0" smtClean="0"/>
              <a:t>A </a:t>
            </a:r>
            <a:r>
              <a:rPr lang="en-US" dirty="0"/>
              <a:t>single currency (euro)</a:t>
            </a:r>
          </a:p>
          <a:p>
            <a:pPr lvl="1"/>
            <a:r>
              <a:rPr lang="en-US" dirty="0"/>
              <a:t>A Central European Bank (ECB), this has the sole right to issue notes and coins. It also sets interest rates for the whole euro zone area.</a:t>
            </a:r>
          </a:p>
          <a:p>
            <a:pPr lvl="1"/>
            <a:r>
              <a:rPr lang="en-US" dirty="0"/>
              <a:t>Centralized monetary policy- the ECB controls the money supply and interest rates for the whole euro zone. Individual governments have lost their control over monetary policy.</a:t>
            </a:r>
          </a:p>
        </p:txBody>
      </p:sp>
    </p:spTree>
    <p:extLst>
      <p:ext uri="{BB962C8B-B14F-4D97-AF65-F5344CB8AC3E}">
        <p14:creationId xmlns:p14="http://schemas.microsoft.com/office/powerpoint/2010/main" val="121088685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US" dirty="0"/>
          </a:p>
        </p:txBody>
      </p:sp>
      <p:sp>
        <p:nvSpPr>
          <p:cNvPr id="3" name="Content Placeholder 2"/>
          <p:cNvSpPr>
            <a:spLocks noGrp="1"/>
          </p:cNvSpPr>
          <p:nvPr>
            <p:ph idx="1"/>
          </p:nvPr>
        </p:nvSpPr>
        <p:spPr/>
        <p:txBody>
          <a:bodyPr>
            <a:normAutofit fontScale="85000" lnSpcReduction="20000"/>
          </a:bodyPr>
          <a:lstStyle/>
          <a:p>
            <a:pPr lvl="0"/>
            <a:r>
              <a:rPr lang="en-US" b="1" u="sng" dirty="0"/>
              <a:t>Saving on transaction costs: </a:t>
            </a:r>
            <a:r>
              <a:rPr lang="en-US" dirty="0"/>
              <a:t> there is no need to convert currencies. This saves businesses time and money.</a:t>
            </a:r>
          </a:p>
          <a:p>
            <a:pPr lvl="0"/>
            <a:r>
              <a:rPr lang="en-US" b="1" u="sng" dirty="0"/>
              <a:t>Eliminates uncertainty and risk of exchanges rate fluctuations:</a:t>
            </a:r>
            <a:r>
              <a:rPr lang="en-US" dirty="0"/>
              <a:t> the Euro makes it easier for businesses to plan and budget ahead. This encourages more businesses to participate in trade in Europe and leads to more economics growth.</a:t>
            </a:r>
          </a:p>
          <a:p>
            <a:pPr lvl="0"/>
            <a:r>
              <a:rPr lang="en-US" b="1" u="sng" dirty="0"/>
              <a:t>Lower prices and lower inflation:</a:t>
            </a:r>
            <a:r>
              <a:rPr lang="en-US" u="sng" dirty="0"/>
              <a:t> </a:t>
            </a:r>
            <a:r>
              <a:rPr lang="en-US" dirty="0"/>
              <a:t> a single currency means consumers can compare prices more easily. It puts pressure on producers to keep prices down and therefore should reduce inflation.</a:t>
            </a:r>
          </a:p>
          <a:p>
            <a:pPr lvl="0"/>
            <a:r>
              <a:rPr lang="en-US" b="1" u="sng" dirty="0"/>
              <a:t>Increased foreign investment: </a:t>
            </a:r>
            <a:r>
              <a:rPr lang="en-US" dirty="0"/>
              <a:t> a single currency encourages more FDI because they don’t have to worry about fluctuations in the exchange rate. This should create more jobs and growth.</a:t>
            </a:r>
          </a:p>
          <a:p>
            <a:pPr lvl="0"/>
            <a:r>
              <a:rPr lang="en-US" b="1" u="sng" dirty="0"/>
              <a:t>Greater macro-economic stability: </a:t>
            </a:r>
            <a:r>
              <a:rPr lang="en-US" dirty="0"/>
              <a:t>the ECB is free from political control. This means it should make better quality monetary policy decision.</a:t>
            </a:r>
          </a:p>
          <a:p>
            <a:pPr lvl="0"/>
            <a:r>
              <a:rPr lang="en-US" b="1" u="sng" dirty="0"/>
              <a:t>Lower interest rates: </a:t>
            </a:r>
            <a:r>
              <a:rPr lang="en-US" dirty="0"/>
              <a:t>the strength of the euro should mean the ECB doesn’t have to keep interest rates high in order to protect it. Lower interest rates should encourage more consumption and investment.</a:t>
            </a:r>
          </a:p>
          <a:p>
            <a:endParaRPr lang="en-US" dirty="0"/>
          </a:p>
        </p:txBody>
      </p:sp>
    </p:spTree>
    <p:extLst>
      <p:ext uri="{BB962C8B-B14F-4D97-AF65-F5344CB8AC3E}">
        <p14:creationId xmlns:p14="http://schemas.microsoft.com/office/powerpoint/2010/main" val="127558699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 </a:t>
            </a:r>
            <a:endParaRPr lang="en-US" dirty="0"/>
          </a:p>
        </p:txBody>
      </p:sp>
      <p:sp>
        <p:nvSpPr>
          <p:cNvPr id="3" name="Content Placeholder 2"/>
          <p:cNvSpPr>
            <a:spLocks noGrp="1"/>
          </p:cNvSpPr>
          <p:nvPr>
            <p:ph idx="1"/>
          </p:nvPr>
        </p:nvSpPr>
        <p:spPr/>
        <p:txBody>
          <a:bodyPr>
            <a:normAutofit fontScale="92500" lnSpcReduction="10000"/>
          </a:bodyPr>
          <a:lstStyle/>
          <a:p>
            <a:pPr lvl="0"/>
            <a:r>
              <a:rPr lang="en-US" b="1" u="sng" dirty="0"/>
              <a:t>Loss of control of monetary policy:</a:t>
            </a:r>
            <a:r>
              <a:rPr lang="en-US" dirty="0"/>
              <a:t> this could lead to macro-economic problems for individual EU countries in the long-run because they cant change their interest rates according to local conditions like inflation, unemployment…</a:t>
            </a:r>
            <a:r>
              <a:rPr lang="en-US" dirty="0" err="1"/>
              <a:t>etc</a:t>
            </a:r>
            <a:endParaRPr lang="en-US" dirty="0"/>
          </a:p>
          <a:p>
            <a:pPr lvl="0"/>
            <a:r>
              <a:rPr lang="en-US" b="1" u="sng" dirty="0"/>
              <a:t>Reduced control over fiscal policy:</a:t>
            </a:r>
            <a:r>
              <a:rPr lang="en-US" dirty="0"/>
              <a:t> members of the euro have to abide by the terms of the ‘Stability and Growth Pact’. This states that member countries should not have budget deficits bigger than 3.5% of GDP. It therefore limits the amount of borrowing a government can do in order to control the economy.</a:t>
            </a:r>
          </a:p>
          <a:p>
            <a:pPr lvl="0"/>
            <a:r>
              <a:rPr lang="en-US" b="1" u="sng" dirty="0"/>
              <a:t>Loss of exchange rate flexibility:</a:t>
            </a:r>
            <a:r>
              <a:rPr lang="en-US" dirty="0"/>
              <a:t> the UK would lose the advantage of having a different exchange rate against different countries both inside and outside the Eurozone.</a:t>
            </a:r>
          </a:p>
          <a:p>
            <a:pPr lvl="0"/>
            <a:r>
              <a:rPr lang="en-US" b="1" u="sng" dirty="0"/>
              <a:t>Transitional costs:</a:t>
            </a:r>
            <a:r>
              <a:rPr lang="en-US" dirty="0"/>
              <a:t> when a country joins the euro firms have to update the price lists, catalogues and computer programs. This can be quite expensive.</a:t>
            </a:r>
          </a:p>
          <a:p>
            <a:endParaRPr lang="en-US" dirty="0"/>
          </a:p>
        </p:txBody>
      </p:sp>
    </p:spTree>
    <p:extLst>
      <p:ext uri="{BB962C8B-B14F-4D97-AF65-F5344CB8AC3E}">
        <p14:creationId xmlns:p14="http://schemas.microsoft.com/office/powerpoint/2010/main" val="29742090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Possible conflicts between Trading Blocs</a:t>
            </a:r>
            <a:endParaRPr lang="en-US" dirty="0"/>
          </a:p>
        </p:txBody>
      </p:sp>
      <p:sp>
        <p:nvSpPr>
          <p:cNvPr id="3" name="Content Placeholder 2"/>
          <p:cNvSpPr>
            <a:spLocks noGrp="1"/>
          </p:cNvSpPr>
          <p:nvPr>
            <p:ph idx="1"/>
          </p:nvPr>
        </p:nvSpPr>
        <p:spPr/>
        <p:txBody>
          <a:bodyPr>
            <a:normAutofit/>
          </a:bodyPr>
          <a:lstStyle/>
          <a:p>
            <a:r>
              <a:rPr lang="en-US" b="1" u="sng" dirty="0" smtClean="0"/>
              <a:t>Size of tariff</a:t>
            </a:r>
            <a:r>
              <a:rPr lang="en-US" dirty="0" smtClean="0"/>
              <a:t>: arguments among themselves that tariffs are too high and over protective</a:t>
            </a:r>
          </a:p>
          <a:p>
            <a:r>
              <a:rPr lang="en-US" b="1" u="sng" dirty="0" smtClean="0"/>
              <a:t>Dumping</a:t>
            </a:r>
            <a:r>
              <a:rPr lang="en-US" dirty="0" smtClean="0"/>
              <a:t>: conflicts occur when one trading bloc tries to dump surpluses on another trading bloc at cheap prices.</a:t>
            </a:r>
          </a:p>
          <a:p>
            <a:r>
              <a:rPr lang="en-US" b="1" u="sng" dirty="0" smtClean="0"/>
              <a:t>Subsidies to home producers</a:t>
            </a:r>
            <a:r>
              <a:rPr lang="en-US" dirty="0" smtClean="0"/>
              <a:t>: this is when producers inside the trading bloc gets subsidies </a:t>
            </a:r>
            <a:r>
              <a:rPr lang="en-US" dirty="0" err="1" smtClean="0"/>
              <a:t>eg</a:t>
            </a:r>
            <a:r>
              <a:rPr lang="en-US" dirty="0" smtClean="0"/>
              <a:t>, EU getting minimum guaranteed price and export subsidy.</a:t>
            </a:r>
          </a:p>
          <a:p>
            <a:r>
              <a:rPr lang="en-US" b="1" u="sng" dirty="0" smtClean="0"/>
              <a:t>Non-tariff barriers</a:t>
            </a:r>
            <a:r>
              <a:rPr lang="en-US" dirty="0" smtClean="0"/>
              <a:t>: technical standards and bureaucracy are another source of conflict.</a:t>
            </a:r>
            <a:endParaRPr lang="en-US" dirty="0"/>
          </a:p>
        </p:txBody>
      </p:sp>
    </p:spTree>
    <p:extLst>
      <p:ext uri="{BB962C8B-B14F-4D97-AF65-F5344CB8AC3E}">
        <p14:creationId xmlns:p14="http://schemas.microsoft.com/office/powerpoint/2010/main" val="309058460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of WTO</a:t>
            </a:r>
            <a:endParaRPr lang="en-US" dirty="0"/>
          </a:p>
        </p:txBody>
      </p:sp>
      <p:sp>
        <p:nvSpPr>
          <p:cNvPr id="6" name="Content Placeholder 2"/>
          <p:cNvSpPr>
            <a:spLocks noGrp="1"/>
          </p:cNvSpPr>
          <p:nvPr>
            <p:ph idx="1"/>
          </p:nvPr>
        </p:nvSpPr>
        <p:spPr/>
        <p:txBody>
          <a:bodyPr>
            <a:normAutofit/>
          </a:bodyPr>
          <a:lstStyle/>
          <a:p>
            <a:pPr marL="514350" indent="-514350">
              <a:buFont typeface="+mj-lt"/>
              <a:buAutoNum type="arabicPeriod"/>
            </a:pPr>
            <a:r>
              <a:rPr lang="en-US" dirty="0" smtClean="0"/>
              <a:t>To promote an expansion of world trade through Multilateral Free Trade Agreements under the auspices of the WTO. </a:t>
            </a:r>
          </a:p>
          <a:p>
            <a:pPr marL="514350" indent="-514350">
              <a:buFont typeface="+mj-lt"/>
              <a:buAutoNum type="arabicPeriod"/>
            </a:pPr>
            <a:r>
              <a:rPr lang="en-US" dirty="0" smtClean="0"/>
              <a:t>To reduce trade restrictions</a:t>
            </a:r>
          </a:p>
          <a:p>
            <a:pPr marL="514350" indent="-514350">
              <a:buFont typeface="+mj-lt"/>
              <a:buAutoNum type="arabicPeriod"/>
            </a:pPr>
            <a:r>
              <a:rPr lang="en-US" dirty="0" smtClean="0"/>
              <a:t>To reduce agricultural protectionism, particularly tariffs and subsidies. </a:t>
            </a:r>
          </a:p>
          <a:p>
            <a:pPr marL="514350" indent="-514350">
              <a:buFont typeface="+mj-lt"/>
              <a:buAutoNum type="arabicPeriod"/>
            </a:pPr>
            <a:r>
              <a:rPr lang="en-US" dirty="0" smtClean="0"/>
              <a:t>To promote trade in services.</a:t>
            </a:r>
          </a:p>
          <a:p>
            <a:pPr marL="514350" indent="-514350">
              <a:buFont typeface="+mj-lt"/>
              <a:buAutoNum type="arabicPeriod"/>
            </a:pPr>
            <a:r>
              <a:rPr lang="en-US" dirty="0" smtClean="0"/>
              <a:t>To strengthen intellectual property rules.</a:t>
            </a:r>
          </a:p>
          <a:p>
            <a:pPr marL="514350" indent="-514350">
              <a:buFont typeface="+mj-lt"/>
              <a:buAutoNum type="arabicPeriod"/>
            </a:pPr>
            <a:r>
              <a:rPr lang="en-US" dirty="0" smtClean="0"/>
              <a:t>To curtail dumping. </a:t>
            </a:r>
            <a:endParaRPr lang="en-US" dirty="0"/>
          </a:p>
        </p:txBody>
      </p:sp>
    </p:spTree>
    <p:extLst>
      <p:ext uri="{BB962C8B-B14F-4D97-AF65-F5344CB8AC3E}">
        <p14:creationId xmlns:p14="http://schemas.microsoft.com/office/powerpoint/2010/main" val="28806652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80</TotalTime>
  <Words>875</Words>
  <Application>Microsoft Macintosh PowerPoint</Application>
  <PresentationFormat>On-screen Show (4:3)</PresentationFormat>
  <Paragraphs>55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Adjacency</vt:lpstr>
      <vt:lpstr>Trading Blocs and the Role of WTO</vt:lpstr>
      <vt:lpstr>Trading Blocs</vt:lpstr>
      <vt:lpstr>PowerPoint Presentation</vt:lpstr>
      <vt:lpstr>EMU</vt:lpstr>
      <vt:lpstr> There are three aspects to the EURO: </vt:lpstr>
      <vt:lpstr>Benefits</vt:lpstr>
      <vt:lpstr>Costs </vt:lpstr>
      <vt:lpstr>Possible conflicts between Trading Blocs</vt:lpstr>
      <vt:lpstr>Aims of WTO</vt:lpstr>
      <vt:lpstr>WTO agreements</vt:lpstr>
      <vt:lpstr>PowerPoint Presentation</vt:lpstr>
      <vt:lpstr>Trading blocs and the WTO:  - two consequences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Ayi M</dc:creator>
  <cp:lastModifiedBy>Aishath Hussain</cp:lastModifiedBy>
  <cp:revision>10</cp:revision>
  <dcterms:created xsi:type="dcterms:W3CDTF">2014-01-18T18:35:54Z</dcterms:created>
  <dcterms:modified xsi:type="dcterms:W3CDTF">2021-01-17T07:47:50Z</dcterms:modified>
</cp:coreProperties>
</file>