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2" d="100"/>
          <a:sy n="92" d="100"/>
        </p:scale>
        <p:origin x="-18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CEC41E-48BD-4881-B6FF-D82EEBBCD904}" type="datetimeFigureOut">
              <a:rPr lang="en-US" smtClean="0"/>
              <a:t>12/01/21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EC41E-48BD-4881-B6FF-D82EEBBCD904}" type="datetimeFigureOut">
              <a:rPr lang="en-US" smtClean="0"/>
              <a:t>12/01/21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EC41E-48BD-4881-B6FF-D82EEBBCD904}" type="datetimeFigureOut">
              <a:rPr lang="en-US" smtClean="0"/>
              <a:t>12/01/21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EC41E-48BD-4881-B6FF-D82EEBBCD904}" type="datetimeFigureOut">
              <a:rPr lang="en-US" smtClean="0"/>
              <a:t>12/01/21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12/01/21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CEC41E-48BD-4881-B6FF-D82EEBBCD904}" type="datetimeFigureOut">
              <a:rPr lang="en-US" smtClean="0"/>
              <a:t>12/01/21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CEC41E-48BD-4881-B6FF-D82EEBBCD904}" type="datetimeFigureOut">
              <a:rPr lang="en-US" smtClean="0"/>
              <a:t>12/01/21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CEC41E-48BD-4881-B6FF-D82EEBBCD904}" type="datetimeFigureOut">
              <a:rPr lang="en-US" smtClean="0"/>
              <a:t>12/01/21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12/01/21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12/01/21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3CEC41E-48BD-4881-B6FF-D82EEBBCD904}" type="datetimeFigureOut">
              <a:rPr lang="en-US" smtClean="0"/>
              <a:t>12/01/21</a:t>
            </a:fld>
            <a:endParaRPr lang="en-US"/>
          </a:p>
        </p:txBody>
      </p:sp>
      <p:sp>
        <p:nvSpPr>
          <p:cNvPr id="9" name="Slide Number Placeholder 8"/>
          <p:cNvSpPr>
            <a:spLocks noGrp="1"/>
          </p:cNvSpPr>
          <p:nvPr>
            <p:ph type="sldNum" sz="quarter" idx="11"/>
          </p:nvPr>
        </p:nvSpPr>
        <p:spPr/>
        <p:txBody>
          <a:bodyPr/>
          <a:lstStyle/>
          <a:p>
            <a:fld id="{459A5F39-4CE7-434C-A5CB-50A363451602}"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59A5F39-4CE7-434C-A5CB-50A363451602}"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3CEC41E-48BD-4881-B6FF-D82EEBBCD904}" type="datetimeFigureOut">
              <a:rPr lang="en-US" smtClean="0"/>
              <a:t>12/01/21</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 Expenditure and Taxation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260125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TAXATION</a:t>
            </a:r>
            <a:endParaRPr lang="en-US" dirty="0"/>
          </a:p>
        </p:txBody>
      </p:sp>
      <p:sp>
        <p:nvSpPr>
          <p:cNvPr id="3" name="Content Placeholder 2"/>
          <p:cNvSpPr>
            <a:spLocks noGrp="1"/>
          </p:cNvSpPr>
          <p:nvPr>
            <p:ph idx="1"/>
          </p:nvPr>
        </p:nvSpPr>
        <p:spPr/>
        <p:txBody>
          <a:bodyPr/>
          <a:lstStyle/>
          <a:p>
            <a:r>
              <a:rPr lang="en-US" dirty="0" smtClean="0"/>
              <a:t>TAX is a compulsory payment made to the government by the individuals and firms</a:t>
            </a:r>
          </a:p>
          <a:p>
            <a:endParaRPr lang="en-US" dirty="0"/>
          </a:p>
          <a:p>
            <a:r>
              <a:rPr lang="en-US" dirty="0" smtClean="0"/>
              <a:t>There are different types of taxes</a:t>
            </a:r>
            <a:endParaRPr lang="en-US" dirty="0"/>
          </a:p>
        </p:txBody>
      </p:sp>
    </p:spTree>
    <p:extLst>
      <p:ext uri="{BB962C8B-B14F-4D97-AF65-F5344CB8AC3E}">
        <p14:creationId xmlns:p14="http://schemas.microsoft.com/office/powerpoint/2010/main" val="305248767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taxation</a:t>
            </a:r>
            <a:endParaRPr lang="en-US" dirty="0"/>
          </a:p>
        </p:txBody>
      </p:sp>
      <p:sp>
        <p:nvSpPr>
          <p:cNvPr id="3" name="Content Placeholder 2"/>
          <p:cNvSpPr>
            <a:spLocks noGrp="1"/>
          </p:cNvSpPr>
          <p:nvPr>
            <p:ph idx="1"/>
          </p:nvPr>
        </p:nvSpPr>
        <p:spPr/>
        <p:txBody>
          <a:bodyPr/>
          <a:lstStyle/>
          <a:p>
            <a:r>
              <a:rPr lang="en-US" b="1" dirty="0">
                <a:effectLst/>
              </a:rPr>
              <a:t>Progressive Tax</a:t>
            </a:r>
            <a:r>
              <a:rPr lang="en-US" dirty="0">
                <a:effectLst/>
              </a:rPr>
              <a:t>: This occurs when those on higher income levels pay a higher % of their income in tax, e.g. top rate (50%) of UK income tax is progressive</a:t>
            </a:r>
            <a:r>
              <a:rPr lang="en-US" dirty="0" smtClean="0">
                <a:effectLst/>
              </a:rPr>
              <a:t>.</a:t>
            </a:r>
          </a:p>
          <a:p>
            <a:pPr marL="0" indent="0">
              <a:buNone/>
            </a:pPr>
            <a:r>
              <a:rPr lang="en-US" dirty="0" smtClean="0">
                <a:effectLst/>
              </a:rPr>
              <a:t> </a:t>
            </a:r>
          </a:p>
          <a:p>
            <a:r>
              <a:rPr lang="en-US" b="1" dirty="0">
                <a:effectLst/>
              </a:rPr>
              <a:t>Regressive Tax</a:t>
            </a:r>
            <a:r>
              <a:rPr lang="en-US" dirty="0">
                <a:effectLst/>
              </a:rPr>
              <a:t>. This occurs when an increase in income leads to a smaller % of their income going on the tax; e.g. excise duties and VAT take a bigger % of low-income earners. </a:t>
            </a:r>
          </a:p>
          <a:p>
            <a:pPr marL="0" indent="0">
              <a:buNone/>
            </a:pPr>
            <a:endParaRPr lang="en-US" dirty="0">
              <a:effectLst/>
            </a:endParaRPr>
          </a:p>
        </p:txBody>
      </p:sp>
    </p:spTree>
    <p:extLst>
      <p:ext uri="{BB962C8B-B14F-4D97-AF65-F5344CB8AC3E}">
        <p14:creationId xmlns:p14="http://schemas.microsoft.com/office/powerpoint/2010/main" val="32236524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effectLst/>
              </a:rPr>
              <a:t>Proportional taxation </a:t>
            </a:r>
            <a:r>
              <a:rPr lang="en-US" dirty="0">
                <a:effectLst/>
              </a:rPr>
              <a:t>– takes same % of income whatever income band. </a:t>
            </a:r>
          </a:p>
          <a:p>
            <a:r>
              <a:rPr lang="en-US" b="1" dirty="0">
                <a:effectLst/>
              </a:rPr>
              <a:t>Direct Taxation </a:t>
            </a:r>
            <a:r>
              <a:rPr lang="en-US" dirty="0">
                <a:effectLst/>
              </a:rPr>
              <a:t>– taken from people’s earnings directly. E.g. income </a:t>
            </a:r>
            <a:r>
              <a:rPr lang="en-US" dirty="0" smtClean="0">
                <a:effectLst/>
              </a:rPr>
              <a:t>tax</a:t>
            </a:r>
            <a:endParaRPr lang="en-US" dirty="0">
              <a:effectLst/>
            </a:endParaRPr>
          </a:p>
          <a:p>
            <a:r>
              <a:rPr lang="en-US" b="1" dirty="0">
                <a:effectLst/>
              </a:rPr>
              <a:t>Indirect Taxation </a:t>
            </a:r>
            <a:r>
              <a:rPr lang="en-US" dirty="0">
                <a:effectLst/>
              </a:rPr>
              <a:t>– Paid by firm selling goods. </a:t>
            </a:r>
            <a:r>
              <a:rPr lang="en-US" dirty="0" smtClean="0">
                <a:effectLst/>
              </a:rPr>
              <a:t> </a:t>
            </a:r>
            <a:r>
              <a:rPr lang="en-US" smtClean="0">
                <a:effectLst/>
              </a:rPr>
              <a:t>The burden of </a:t>
            </a:r>
            <a:r>
              <a:rPr lang="en-US" dirty="0">
                <a:effectLst/>
              </a:rPr>
              <a:t>an indirect tax can be passed on by the supplier to the final consumer – depending on the price elasticity of demand and supply for the product. </a:t>
            </a:r>
            <a:endParaRPr lang="en-US" dirty="0"/>
          </a:p>
          <a:p>
            <a:r>
              <a:rPr lang="en-US" dirty="0" smtClean="0">
                <a:effectLst/>
              </a:rPr>
              <a:t>E.g</a:t>
            </a:r>
            <a:r>
              <a:rPr lang="en-US" dirty="0">
                <a:effectLst/>
              </a:rPr>
              <a:t>. VAT is included in final price consumers pay. </a:t>
            </a:r>
          </a:p>
          <a:p>
            <a:endParaRPr lang="en-US" dirty="0"/>
          </a:p>
        </p:txBody>
      </p:sp>
    </p:spTree>
    <p:extLst>
      <p:ext uri="{BB962C8B-B14F-4D97-AF65-F5344CB8AC3E}">
        <p14:creationId xmlns:p14="http://schemas.microsoft.com/office/powerpoint/2010/main" val="19240170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Impact of increasing rate of Income Tax (reasons </a:t>
            </a:r>
            <a:r>
              <a:rPr lang="en-US" sz="3200" smtClean="0"/>
              <a:t>for taxation)</a:t>
            </a:r>
            <a:endParaRPr lang="en-US" sz="3200" dirty="0"/>
          </a:p>
        </p:txBody>
      </p:sp>
      <p:sp>
        <p:nvSpPr>
          <p:cNvPr id="3" name="Content Placeholder 2"/>
          <p:cNvSpPr>
            <a:spLocks noGrp="1"/>
          </p:cNvSpPr>
          <p:nvPr>
            <p:ph idx="1"/>
          </p:nvPr>
        </p:nvSpPr>
        <p:spPr/>
        <p:txBody>
          <a:bodyPr>
            <a:normAutofit/>
          </a:bodyPr>
          <a:lstStyle/>
          <a:p>
            <a:pPr marL="114300" indent="0">
              <a:buNone/>
            </a:pPr>
            <a:endParaRPr lang="en-US" dirty="0" smtClean="0">
              <a:effectLst/>
            </a:endParaRPr>
          </a:p>
          <a:p>
            <a:r>
              <a:rPr lang="en-US" dirty="0" smtClean="0">
                <a:solidFill>
                  <a:srgbClr val="FF0000"/>
                </a:solidFill>
                <a:effectLst/>
              </a:rPr>
              <a:t>Higher </a:t>
            </a:r>
            <a:r>
              <a:rPr lang="en-US" dirty="0">
                <a:solidFill>
                  <a:srgbClr val="FF0000"/>
                </a:solidFill>
                <a:effectLst/>
              </a:rPr>
              <a:t>income tax should increase tax revenues. </a:t>
            </a:r>
            <a:r>
              <a:rPr lang="en-US" dirty="0">
                <a:effectLst/>
              </a:rPr>
              <a:t>The government can spend more on public services and benefits to reduce inequality. </a:t>
            </a:r>
          </a:p>
          <a:p>
            <a:r>
              <a:rPr lang="en-US" dirty="0">
                <a:solidFill>
                  <a:srgbClr val="FF0000"/>
                </a:solidFill>
                <a:effectLst/>
              </a:rPr>
              <a:t>May encourage tax evasion</a:t>
            </a:r>
            <a:r>
              <a:rPr lang="en-US" dirty="0">
                <a:effectLst/>
              </a:rPr>
              <a:t>, e.g. higher rates of income tax could encourage people to work in another country. Therefore increase in tax revenues may be less than expected. </a:t>
            </a:r>
          </a:p>
          <a:p>
            <a:r>
              <a:rPr lang="en-US" dirty="0">
                <a:solidFill>
                  <a:srgbClr val="FF0000"/>
                </a:solidFill>
                <a:effectLst/>
              </a:rPr>
              <a:t>May reduce incentives to work and do overtime </a:t>
            </a:r>
            <a:r>
              <a:rPr lang="en-US" dirty="0">
                <a:effectLst/>
              </a:rPr>
              <a:t>(substitution effect). However, the income effect of higher tax may make people work more to maintain their target income. </a:t>
            </a:r>
          </a:p>
          <a:p>
            <a:r>
              <a:rPr lang="en-US" dirty="0">
                <a:solidFill>
                  <a:srgbClr val="FF0000"/>
                </a:solidFill>
                <a:effectLst/>
              </a:rPr>
              <a:t>Higher rates of income tax can help redistribute income from high earners to low earners. </a:t>
            </a:r>
          </a:p>
          <a:p>
            <a:endParaRPr lang="en-US" dirty="0"/>
          </a:p>
        </p:txBody>
      </p:sp>
    </p:spTree>
    <p:extLst>
      <p:ext uri="{BB962C8B-B14F-4D97-AF65-F5344CB8AC3E}">
        <p14:creationId xmlns:p14="http://schemas.microsoft.com/office/powerpoint/2010/main" val="36671478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92187" y="1923415"/>
            <a:ext cx="7685014" cy="4761851"/>
          </a:xfrm>
        </p:spPr>
        <p:txBody>
          <a:bodyPr>
            <a:noAutofit/>
          </a:bodyPr>
          <a:lstStyle/>
          <a:p>
            <a:r>
              <a:rPr lang="en-US" dirty="0">
                <a:solidFill>
                  <a:srgbClr val="FF0000"/>
                </a:solidFill>
                <a:effectLst/>
              </a:rPr>
              <a:t>Investment in education and infrastructure. </a:t>
            </a:r>
            <a:r>
              <a:rPr lang="en-US" dirty="0">
                <a:effectLst/>
              </a:rPr>
              <a:t>The government can use tax revenues to overcome market failure in areas such as transport, education and health. </a:t>
            </a:r>
            <a:endParaRPr lang="en-US" dirty="0" smtClean="0">
              <a:effectLst/>
            </a:endParaRPr>
          </a:p>
          <a:p>
            <a:endParaRPr lang="en-US" dirty="0">
              <a:effectLst/>
            </a:endParaRPr>
          </a:p>
          <a:p>
            <a:r>
              <a:rPr lang="en-US" dirty="0">
                <a:solidFill>
                  <a:srgbClr val="FF0000"/>
                </a:solidFill>
                <a:effectLst/>
              </a:rPr>
              <a:t>The government can spend money to redistribute income amongst people on low incomes</a:t>
            </a:r>
            <a:r>
              <a:rPr lang="en-US" dirty="0">
                <a:effectLst/>
              </a:rPr>
              <a:t>. This can help promote a more equal society and improve economic welfare. Countries with the highest levels of government spending (Norway, France, UK) have the most developed welfare state which provides safety net and health care for the poorer members of society </a:t>
            </a:r>
          </a:p>
          <a:p>
            <a:endParaRPr lang="en-US" dirty="0"/>
          </a:p>
        </p:txBody>
      </p:sp>
    </p:spTree>
    <p:extLst>
      <p:ext uri="{BB962C8B-B14F-4D97-AF65-F5344CB8AC3E}">
        <p14:creationId xmlns:p14="http://schemas.microsoft.com/office/powerpoint/2010/main" val="7301956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effectLst/>
              </a:rPr>
              <a:t>In a recession, government spending may be effective in stimulating the economy</a:t>
            </a:r>
            <a:r>
              <a:rPr lang="en-US" dirty="0">
                <a:effectLst/>
              </a:rPr>
              <a:t>. E.g. government borrowing can offset a rise in private sector saving. </a:t>
            </a:r>
          </a:p>
          <a:p>
            <a:endParaRPr lang="en-US" dirty="0"/>
          </a:p>
        </p:txBody>
      </p:sp>
    </p:spTree>
    <p:extLst>
      <p:ext uri="{BB962C8B-B14F-4D97-AF65-F5344CB8AC3E}">
        <p14:creationId xmlns:p14="http://schemas.microsoft.com/office/powerpoint/2010/main" val="21726384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 Taxation</a:t>
            </a:r>
            <a:endParaRPr lang="en-US" dirty="0"/>
          </a:p>
        </p:txBody>
      </p:sp>
      <p:sp>
        <p:nvSpPr>
          <p:cNvPr id="3" name="Content Placeholder 2"/>
          <p:cNvSpPr>
            <a:spLocks noGrp="1"/>
          </p:cNvSpPr>
          <p:nvPr>
            <p:ph idx="1"/>
          </p:nvPr>
        </p:nvSpPr>
        <p:spPr/>
        <p:txBody>
          <a:bodyPr>
            <a:normAutofit/>
          </a:bodyPr>
          <a:lstStyle/>
          <a:p>
            <a:r>
              <a:rPr lang="en-US" dirty="0">
                <a:solidFill>
                  <a:srgbClr val="FF0000"/>
                </a:solidFill>
                <a:effectLst/>
              </a:rPr>
              <a:t>Higher income tax rates could create disincentives to work</a:t>
            </a:r>
            <a:r>
              <a:rPr lang="en-US" dirty="0">
                <a:effectLst/>
              </a:rPr>
              <a:t>. Higher corporation tax could discourage firms from setting up in that country. </a:t>
            </a:r>
          </a:p>
          <a:p>
            <a:r>
              <a:rPr lang="en-US" dirty="0">
                <a:solidFill>
                  <a:srgbClr val="FF0000"/>
                </a:solidFill>
                <a:effectLst/>
              </a:rPr>
              <a:t>Inefficiency of government spending. </a:t>
            </a:r>
            <a:r>
              <a:rPr lang="en-US" dirty="0">
                <a:effectLst/>
              </a:rPr>
              <a:t>Often government bodies lack a </a:t>
            </a:r>
            <a:r>
              <a:rPr lang="en-US" dirty="0" smtClean="0">
                <a:effectLst/>
              </a:rPr>
              <a:t>profit </a:t>
            </a:r>
            <a:r>
              <a:rPr lang="en-US" dirty="0">
                <a:effectLst/>
              </a:rPr>
              <a:t>incentive to be efficient. Therefore government spending could be </a:t>
            </a:r>
            <a:r>
              <a:rPr lang="en-US" dirty="0" smtClean="0">
                <a:effectLst/>
              </a:rPr>
              <a:t>wasteful</a:t>
            </a:r>
            <a:r>
              <a:rPr lang="en-US" dirty="0">
                <a:effectLst/>
              </a:rPr>
              <a:t>, misused and inefficient. </a:t>
            </a:r>
          </a:p>
          <a:p>
            <a:r>
              <a:rPr lang="en-US" dirty="0">
                <a:solidFill>
                  <a:srgbClr val="FF0000"/>
                </a:solidFill>
                <a:effectLst/>
              </a:rPr>
              <a:t>Crowding out</a:t>
            </a:r>
            <a:r>
              <a:rPr lang="en-US" dirty="0">
                <a:effectLst/>
              </a:rPr>
              <a:t>. An increase in the government sector has an opportunity </a:t>
            </a:r>
            <a:r>
              <a:rPr lang="en-US" dirty="0" smtClean="0">
                <a:effectLst/>
              </a:rPr>
              <a:t>cost </a:t>
            </a:r>
            <a:r>
              <a:rPr lang="en-US" dirty="0">
                <a:effectLst/>
              </a:rPr>
              <a:t>– a decline in the size of private sector. If the government spend </a:t>
            </a:r>
            <a:r>
              <a:rPr lang="en-US" dirty="0" smtClean="0">
                <a:effectLst/>
              </a:rPr>
              <a:t>more </a:t>
            </a:r>
            <a:r>
              <a:rPr lang="en-US" dirty="0">
                <a:effectLst/>
              </a:rPr>
              <a:t>then it reduces private sector enterprise. </a:t>
            </a:r>
          </a:p>
          <a:p>
            <a:endParaRPr lang="en-US" dirty="0"/>
          </a:p>
        </p:txBody>
      </p:sp>
    </p:spTree>
    <p:extLst>
      <p:ext uri="{BB962C8B-B14F-4D97-AF65-F5344CB8AC3E}">
        <p14:creationId xmlns:p14="http://schemas.microsoft.com/office/powerpoint/2010/main" val="31708068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36159" y="1774024"/>
            <a:ext cx="8385308" cy="5827236"/>
          </a:xfrm>
        </p:spPr>
        <p:txBody>
          <a:bodyPr wrap="square">
            <a:spAutoFit/>
          </a:bodyPr>
          <a:lstStyle/>
          <a:p>
            <a:r>
              <a:rPr lang="en-US" dirty="0">
                <a:effectLst/>
              </a:rPr>
              <a:t>Once the government has started </a:t>
            </a:r>
            <a:r>
              <a:rPr lang="en-US" dirty="0" smtClean="0">
                <a:effectLst/>
              </a:rPr>
              <a:t>certain </a:t>
            </a:r>
            <a:r>
              <a:rPr lang="en-US" dirty="0">
                <a:effectLst/>
              </a:rPr>
              <a:t>spending projects it can be difficult to stop or reduce size of government because vested interests lobby government to maintain jobs and spending. </a:t>
            </a:r>
            <a:endParaRPr lang="en-US" dirty="0" smtClean="0">
              <a:effectLst/>
            </a:endParaRPr>
          </a:p>
          <a:p>
            <a:endParaRPr lang="en-US" dirty="0">
              <a:effectLst/>
            </a:endParaRPr>
          </a:p>
          <a:p>
            <a:r>
              <a:rPr lang="en-US" dirty="0">
                <a:effectLst/>
              </a:rPr>
              <a:t>It depends on what the government is spending the money</a:t>
            </a:r>
            <a:r>
              <a:rPr lang="en-US" dirty="0" smtClean="0">
                <a:effectLst/>
              </a:rPr>
              <a:t>,</a:t>
            </a:r>
            <a:endParaRPr lang="en-US" dirty="0">
              <a:effectLst/>
            </a:endParaRPr>
          </a:p>
          <a:p>
            <a:pPr lvl="2"/>
            <a:r>
              <a:rPr lang="en-US" dirty="0" smtClean="0">
                <a:effectLst/>
              </a:rPr>
              <a:t>e.g</a:t>
            </a:r>
            <a:r>
              <a:rPr lang="en-US" dirty="0">
                <a:effectLst/>
              </a:rPr>
              <a:t>. spending on welfare benefits (transfer payments) </a:t>
            </a:r>
            <a:r>
              <a:rPr lang="en-US" dirty="0" smtClean="0">
                <a:effectLst/>
              </a:rPr>
              <a:t>may increase </a:t>
            </a:r>
            <a:r>
              <a:rPr lang="en-US" dirty="0">
                <a:effectLst/>
              </a:rPr>
              <a:t>equality but be detrimental to </a:t>
            </a:r>
            <a:r>
              <a:rPr lang="en-US" dirty="0" smtClean="0">
                <a:effectLst/>
              </a:rPr>
              <a:t>efficiency.</a:t>
            </a:r>
            <a:endParaRPr lang="en-US" dirty="0">
              <a:effectLst/>
            </a:endParaRPr>
          </a:p>
          <a:p>
            <a:pPr lvl="2"/>
            <a:r>
              <a:rPr lang="en-US" dirty="0" smtClean="0">
                <a:effectLst/>
              </a:rPr>
              <a:t>Spending </a:t>
            </a:r>
            <a:r>
              <a:rPr lang="en-US" dirty="0">
                <a:effectLst/>
              </a:rPr>
              <a:t>on transport links (capital spending) can help </a:t>
            </a:r>
            <a:r>
              <a:rPr lang="en-US" dirty="0" smtClean="0">
                <a:effectLst/>
              </a:rPr>
              <a:t>economy become </a:t>
            </a:r>
            <a:r>
              <a:rPr lang="en-US" dirty="0">
                <a:effectLst/>
              </a:rPr>
              <a:t>more efficient and competitive in long term. </a:t>
            </a:r>
          </a:p>
          <a:p>
            <a:endParaRPr lang="en-US" dirty="0">
              <a:effectLst/>
            </a:endParaRPr>
          </a:p>
          <a:p>
            <a:endParaRPr lang="en-US" dirty="0"/>
          </a:p>
        </p:txBody>
      </p:sp>
    </p:spTree>
    <p:extLst>
      <p:ext uri="{BB962C8B-B14F-4D97-AF65-F5344CB8AC3E}">
        <p14:creationId xmlns:p14="http://schemas.microsoft.com/office/powerpoint/2010/main" val="250801664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Expenditure</a:t>
            </a:r>
            <a:endParaRPr lang="en-US" dirty="0"/>
          </a:p>
        </p:txBody>
      </p:sp>
      <p:sp>
        <p:nvSpPr>
          <p:cNvPr id="3" name="Content Placeholder 2"/>
          <p:cNvSpPr>
            <a:spLocks noGrp="1"/>
          </p:cNvSpPr>
          <p:nvPr>
            <p:ph idx="1"/>
          </p:nvPr>
        </p:nvSpPr>
        <p:spPr/>
        <p:txBody>
          <a:bodyPr/>
          <a:lstStyle/>
          <a:p>
            <a:r>
              <a:rPr lang="en-US" dirty="0" smtClean="0"/>
              <a:t>Public expenditure or public spending means government spending on public goods and merit goods like:</a:t>
            </a:r>
          </a:p>
          <a:p>
            <a:pPr lvl="1"/>
            <a:r>
              <a:rPr lang="en-US" dirty="0" smtClean="0"/>
              <a:t>Health</a:t>
            </a:r>
          </a:p>
          <a:p>
            <a:pPr lvl="1"/>
            <a:r>
              <a:rPr lang="en-US" dirty="0" smtClean="0"/>
              <a:t>Education</a:t>
            </a:r>
          </a:p>
          <a:p>
            <a:pPr lvl="1"/>
            <a:r>
              <a:rPr lang="en-US" dirty="0" smtClean="0"/>
              <a:t>Housing</a:t>
            </a:r>
          </a:p>
          <a:p>
            <a:pPr lvl="1"/>
            <a:r>
              <a:rPr lang="en-US" dirty="0" smtClean="0"/>
              <a:t>Transport</a:t>
            </a:r>
          </a:p>
          <a:p>
            <a:pPr lvl="1"/>
            <a:r>
              <a:rPr lang="en-US" dirty="0" smtClean="0"/>
              <a:t>Social security</a:t>
            </a:r>
            <a:endParaRPr lang="en-US" dirty="0"/>
          </a:p>
        </p:txBody>
      </p:sp>
    </p:spTree>
    <p:extLst>
      <p:ext uri="{BB962C8B-B14F-4D97-AF65-F5344CB8AC3E}">
        <p14:creationId xmlns:p14="http://schemas.microsoft.com/office/powerpoint/2010/main" val="20216560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largest single item of public spending is on social security</a:t>
            </a:r>
          </a:p>
          <a:p>
            <a:pPr lvl="1"/>
            <a:r>
              <a:rPr lang="en-US" dirty="0" smtClean="0"/>
              <a:t>Job seekers allowance</a:t>
            </a:r>
          </a:p>
          <a:p>
            <a:pPr lvl="1"/>
            <a:r>
              <a:rPr lang="en-US" dirty="0" smtClean="0"/>
              <a:t>Child benefit</a:t>
            </a:r>
          </a:p>
          <a:p>
            <a:pPr lvl="1"/>
            <a:r>
              <a:rPr lang="en-US" dirty="0" smtClean="0"/>
              <a:t>pension</a:t>
            </a:r>
          </a:p>
          <a:p>
            <a:endParaRPr lang="en-US" dirty="0"/>
          </a:p>
          <a:p>
            <a:r>
              <a:rPr lang="en-US" dirty="0" smtClean="0"/>
              <a:t>Health and education are the next biggest items of public spending.</a:t>
            </a:r>
            <a:endParaRPr lang="en-US" dirty="0"/>
          </a:p>
        </p:txBody>
      </p:sp>
    </p:spTree>
    <p:extLst>
      <p:ext uri="{BB962C8B-B14F-4D97-AF65-F5344CB8AC3E}">
        <p14:creationId xmlns:p14="http://schemas.microsoft.com/office/powerpoint/2010/main" val="136473089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Public expenditure is one component of Fiscal Policy.</a:t>
            </a:r>
          </a:p>
          <a:p>
            <a:r>
              <a:rPr lang="en-US" dirty="0">
                <a:effectLst/>
              </a:rPr>
              <a:t>A rise in government expenditure, or a fall in the burden of taxation, should increase aggregate demand and boost employment. The size of the resulting final change in equilibrium national income is determined by the multiplier effect. The larger the national income multiplier, the greater the change in national income will be. </a:t>
            </a:r>
            <a:endParaRPr lang="en-US" dirty="0"/>
          </a:p>
          <a:p>
            <a:endParaRPr lang="en-US" dirty="0"/>
          </a:p>
        </p:txBody>
      </p:sp>
    </p:spTree>
    <p:extLst>
      <p:ext uri="{BB962C8B-B14F-4D97-AF65-F5344CB8AC3E}">
        <p14:creationId xmlns:p14="http://schemas.microsoft.com/office/powerpoint/2010/main" val="410756230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effectLst/>
              </a:rPr>
              <a:t>However fiscal policy is also used to influence the supply-side performance of the economy. </a:t>
            </a:r>
            <a:endParaRPr lang="en-US" dirty="0" smtClean="0">
              <a:effectLst/>
            </a:endParaRPr>
          </a:p>
          <a:p>
            <a:r>
              <a:rPr lang="en-US" dirty="0" smtClean="0">
                <a:effectLst/>
              </a:rPr>
              <a:t>For </a:t>
            </a:r>
            <a:r>
              <a:rPr lang="en-US" dirty="0">
                <a:effectLst/>
              </a:rPr>
              <a:t>example, </a:t>
            </a:r>
            <a:r>
              <a:rPr lang="en-US" dirty="0" smtClean="0">
                <a:effectLst/>
              </a:rPr>
              <a:t>Government </a:t>
            </a:r>
            <a:r>
              <a:rPr lang="en-US" dirty="0">
                <a:effectLst/>
              </a:rPr>
              <a:t>capital spending on transport infrastructure and public sector investment in education and health can also have a direct but unpredictable effect in the long run on the competitiveness and costs of businesses in every industry </a:t>
            </a:r>
            <a:endParaRPr lang="en-US" dirty="0"/>
          </a:p>
          <a:p>
            <a:endParaRPr lang="en-US" dirty="0"/>
          </a:p>
        </p:txBody>
      </p:sp>
    </p:spTree>
    <p:extLst>
      <p:ext uri="{BB962C8B-B14F-4D97-AF65-F5344CB8AC3E}">
        <p14:creationId xmlns:p14="http://schemas.microsoft.com/office/powerpoint/2010/main" val="1928949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main categories of Government spending</a:t>
            </a:r>
            <a:endParaRPr lang="en-US" dirty="0"/>
          </a:p>
        </p:txBody>
      </p:sp>
      <p:sp>
        <p:nvSpPr>
          <p:cNvPr id="3" name="Content Placeholder 2"/>
          <p:cNvSpPr>
            <a:spLocks noGrp="1"/>
          </p:cNvSpPr>
          <p:nvPr>
            <p:ph idx="1"/>
          </p:nvPr>
        </p:nvSpPr>
        <p:spPr/>
        <p:txBody>
          <a:bodyPr>
            <a:normAutofit/>
          </a:bodyPr>
          <a:lstStyle/>
          <a:p>
            <a:r>
              <a:rPr lang="en-US" b="1" u="sng" dirty="0" smtClean="0"/>
              <a:t>General government expenditure</a:t>
            </a:r>
            <a:r>
              <a:rPr lang="en-US" dirty="0" smtClean="0"/>
              <a:t>:  consists of the combined capital and current spending of the central government including debt interest payments to holder of government debt.</a:t>
            </a:r>
          </a:p>
          <a:p>
            <a:r>
              <a:rPr lang="en-US" b="1" u="sng" dirty="0" smtClean="0"/>
              <a:t>General government final consumption</a:t>
            </a:r>
            <a:r>
              <a:rPr lang="en-US" dirty="0" smtClean="0"/>
              <a:t>: is </a:t>
            </a:r>
            <a:r>
              <a:rPr lang="en-US" dirty="0" err="1" smtClean="0"/>
              <a:t>govt</a:t>
            </a:r>
            <a:r>
              <a:rPr lang="en-US" dirty="0" smtClean="0"/>
              <a:t> expenditure on current goods and services excluding transfers</a:t>
            </a:r>
          </a:p>
          <a:p>
            <a:r>
              <a:rPr lang="en-US" b="1" u="sng" dirty="0" smtClean="0"/>
              <a:t>Transfer payments</a:t>
            </a:r>
            <a:r>
              <a:rPr lang="en-US" dirty="0" smtClean="0"/>
              <a:t>: transfers are transfer from taxpayers to benefit recipients through the working of the social security system.</a:t>
            </a:r>
            <a:endParaRPr lang="en-US" dirty="0"/>
          </a:p>
        </p:txBody>
      </p:sp>
    </p:spTree>
    <p:extLst>
      <p:ext uri="{BB962C8B-B14F-4D97-AF65-F5344CB8AC3E}">
        <p14:creationId xmlns:p14="http://schemas.microsoft.com/office/powerpoint/2010/main" val="294589741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GOVERNMENT SPEND?</a:t>
            </a:r>
            <a:endParaRPr lang="en-US" dirty="0"/>
          </a:p>
        </p:txBody>
      </p:sp>
      <p:sp>
        <p:nvSpPr>
          <p:cNvPr id="3" name="Content Placeholder 2"/>
          <p:cNvSpPr>
            <a:spLocks noGrp="1"/>
          </p:cNvSpPr>
          <p:nvPr>
            <p:ph idx="1"/>
          </p:nvPr>
        </p:nvSpPr>
        <p:spPr/>
        <p:txBody>
          <a:bodyPr>
            <a:normAutofit/>
          </a:bodyPr>
          <a:lstStyle/>
          <a:p>
            <a:r>
              <a:rPr lang="en-US" b="1" dirty="0"/>
              <a:t>Providing public and merit </a:t>
            </a:r>
            <a:r>
              <a:rPr lang="en-US" b="1" dirty="0" smtClean="0"/>
              <a:t>goods</a:t>
            </a:r>
          </a:p>
          <a:p>
            <a:r>
              <a:rPr lang="en-US" b="1" dirty="0" smtClean="0"/>
              <a:t>Redistribution </a:t>
            </a:r>
            <a:r>
              <a:rPr lang="en-US" b="1" dirty="0"/>
              <a:t>of income and wealth</a:t>
            </a:r>
            <a:endParaRPr lang="en-US" dirty="0"/>
          </a:p>
          <a:p>
            <a:pPr lvl="1"/>
            <a:r>
              <a:rPr lang="en-US" sz="2400" dirty="0"/>
              <a:t>One aim of the </a:t>
            </a:r>
            <a:r>
              <a:rPr lang="en-US" sz="2400" b="1" dirty="0"/>
              <a:t>social security system </a:t>
            </a:r>
            <a:r>
              <a:rPr lang="en-US" sz="2400" dirty="0"/>
              <a:t>is to carry out a </a:t>
            </a:r>
            <a:r>
              <a:rPr lang="en-US" sz="2400" b="1" dirty="0"/>
              <a:t>redistribution of income</a:t>
            </a:r>
            <a:r>
              <a:rPr lang="en-US" sz="2400" dirty="0"/>
              <a:t> and to</a:t>
            </a:r>
            <a:r>
              <a:rPr lang="en-US" sz="2400" b="1" dirty="0"/>
              <a:t> reduce income inequalities</a:t>
            </a:r>
            <a:r>
              <a:rPr lang="en-US" sz="2400" dirty="0"/>
              <a:t> by providing a basic minimum level of income for those out of employment and income replacement for those who have recently been made redundant. </a:t>
            </a:r>
            <a:endParaRPr lang="en-US" sz="2400" dirty="0" smtClean="0"/>
          </a:p>
          <a:p>
            <a:pPr marL="349250" lvl="1" indent="0">
              <a:buNone/>
            </a:pPr>
            <a:endParaRPr lang="en-US" sz="2400" dirty="0"/>
          </a:p>
          <a:p>
            <a:pPr lvl="1"/>
            <a:r>
              <a:rPr lang="en-US" sz="2400" dirty="0"/>
              <a:t>The </a:t>
            </a:r>
            <a:r>
              <a:rPr lang="en-US" sz="2400" b="1" dirty="0"/>
              <a:t>social security system</a:t>
            </a:r>
            <a:r>
              <a:rPr lang="en-US" sz="2400" dirty="0"/>
              <a:t> also tries to provide a </a:t>
            </a:r>
            <a:r>
              <a:rPr lang="en-US" sz="2400" b="1" dirty="0"/>
              <a:t>safety-net </a:t>
            </a:r>
            <a:r>
              <a:rPr lang="en-US" sz="2400" dirty="0"/>
              <a:t>for those who suffer unexpected falls in income arising from </a:t>
            </a:r>
            <a:r>
              <a:rPr lang="en-US" sz="2400" dirty="0" smtClean="0"/>
              <a:t>unemployment</a:t>
            </a:r>
            <a:r>
              <a:rPr lang="en-US" sz="2400" dirty="0"/>
              <a:t>.</a:t>
            </a:r>
          </a:p>
        </p:txBody>
      </p:sp>
    </p:spTree>
    <p:extLst>
      <p:ext uri="{BB962C8B-B14F-4D97-AF65-F5344CB8AC3E}">
        <p14:creationId xmlns:p14="http://schemas.microsoft.com/office/powerpoint/2010/main" val="28477722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Regulation of economic activities</a:t>
            </a:r>
            <a:endParaRPr lang="en-US" dirty="0"/>
          </a:p>
          <a:p>
            <a:pPr lvl="1"/>
            <a:r>
              <a:rPr lang="en-US" dirty="0"/>
              <a:t>The government intervenes via </a:t>
            </a:r>
            <a:r>
              <a:rPr lang="en-US" b="1" dirty="0"/>
              <a:t>enforcement agencies</a:t>
            </a:r>
            <a:r>
              <a:rPr lang="en-US" dirty="0"/>
              <a:t> to ensure that economic activities do not adversely affect the public interest. Examples include the </a:t>
            </a:r>
            <a:r>
              <a:rPr lang="en-US" b="1" dirty="0"/>
              <a:t>Office of Fair Trading </a:t>
            </a:r>
            <a:r>
              <a:rPr lang="en-US" dirty="0"/>
              <a:t>and </a:t>
            </a:r>
            <a:r>
              <a:rPr lang="en-US" dirty="0" smtClean="0"/>
              <a:t>the </a:t>
            </a:r>
            <a:r>
              <a:rPr lang="en-US" b="1" dirty="0" smtClean="0"/>
              <a:t>Competition </a:t>
            </a:r>
            <a:r>
              <a:rPr lang="en-US" b="1" dirty="0"/>
              <a:t>Commission </a:t>
            </a:r>
            <a:endParaRPr lang="en-US" dirty="0"/>
          </a:p>
          <a:p>
            <a:r>
              <a:rPr lang="en-US" b="1" dirty="0" smtClean="0"/>
              <a:t>Influencing </a:t>
            </a:r>
            <a:r>
              <a:rPr lang="en-US" b="1" dirty="0"/>
              <a:t>resource allocation and industrial efficiency</a:t>
            </a:r>
            <a:endParaRPr lang="en-US" dirty="0"/>
          </a:p>
          <a:p>
            <a:pPr lvl="1"/>
            <a:r>
              <a:rPr lang="en-US" dirty="0"/>
              <a:t>This is achieved via regional policy which aims to reduce regional economic disparities within the UK. </a:t>
            </a:r>
          </a:p>
        </p:txBody>
      </p:sp>
    </p:spTree>
    <p:extLst>
      <p:ext uri="{BB962C8B-B14F-4D97-AF65-F5344CB8AC3E}">
        <p14:creationId xmlns:p14="http://schemas.microsoft.com/office/powerpoint/2010/main" val="16815901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Influencing the level of macro- economic activity</a:t>
            </a:r>
            <a:endParaRPr lang="en-US" dirty="0"/>
          </a:p>
          <a:p>
            <a:pPr lvl="1"/>
            <a:r>
              <a:rPr lang="en-US" dirty="0"/>
              <a:t>Public spending has an important role to play in </a:t>
            </a:r>
            <a:r>
              <a:rPr lang="en-US" dirty="0" smtClean="0"/>
              <a:t>stabilizing</a:t>
            </a:r>
            <a:r>
              <a:rPr lang="en-US" b="1" dirty="0" smtClean="0"/>
              <a:t> </a:t>
            </a:r>
            <a:r>
              <a:rPr lang="en-US" dirty="0" smtClean="0"/>
              <a:t>the </a:t>
            </a:r>
            <a:r>
              <a:rPr lang="en-US" dirty="0"/>
              <a:t>economy. </a:t>
            </a:r>
            <a:endParaRPr lang="en-US" dirty="0" smtClean="0"/>
          </a:p>
          <a:p>
            <a:pPr lvl="1"/>
            <a:endParaRPr lang="en-US" dirty="0"/>
          </a:p>
          <a:p>
            <a:endParaRPr lang="en-US" dirty="0"/>
          </a:p>
        </p:txBody>
      </p:sp>
    </p:spTree>
    <p:extLst>
      <p:ext uri="{BB962C8B-B14F-4D97-AF65-F5344CB8AC3E}">
        <p14:creationId xmlns:p14="http://schemas.microsoft.com/office/powerpoint/2010/main" val="327270496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723</TotalTime>
  <Words>863</Words>
  <Application>Microsoft Macintosh PowerPoint</Application>
  <PresentationFormat>On-screen Show (4:3)</PresentationFormat>
  <Paragraphs>65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Public Expenditure and Taxation</vt:lpstr>
      <vt:lpstr>Public Expenditure</vt:lpstr>
      <vt:lpstr>PowerPoint Presentation</vt:lpstr>
      <vt:lpstr>PowerPoint Presentation</vt:lpstr>
      <vt:lpstr>PowerPoint Presentation</vt:lpstr>
      <vt:lpstr>3 main categories of Government spending</vt:lpstr>
      <vt:lpstr>Why do GOVERNMENT SPEND?</vt:lpstr>
      <vt:lpstr>PowerPoint Presentation</vt:lpstr>
      <vt:lpstr>PowerPoint Presentation</vt:lpstr>
      <vt:lpstr>TAXATION</vt:lpstr>
      <vt:lpstr>Types of taxation</vt:lpstr>
      <vt:lpstr>PowerPoint Presentation</vt:lpstr>
      <vt:lpstr>Impact of increasing rate of Income Tax (reasons for taxation)</vt:lpstr>
      <vt:lpstr>PowerPoint Presentation</vt:lpstr>
      <vt:lpstr>PowerPoint Presentation</vt:lpstr>
      <vt:lpstr>Evaluation - Taxation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Expenditure and Taxation</dc:title>
  <dc:creator>Ayi M</dc:creator>
  <cp:lastModifiedBy>Aishath Hussain</cp:lastModifiedBy>
  <cp:revision>14</cp:revision>
  <dcterms:created xsi:type="dcterms:W3CDTF">2014-02-18T08:34:20Z</dcterms:created>
  <dcterms:modified xsi:type="dcterms:W3CDTF">2021-01-12T08:01:49Z</dcterms:modified>
</cp:coreProperties>
</file>