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p:scale>
          <a:sx n="76" d="100"/>
          <a:sy n="76" d="100"/>
        </p:scale>
        <p:origin x="-2328" y="-45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printerSettings" Target="printerSettings/printerSettings1.bin"/><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9144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1C295150-4FD7-4802-B0EB-D52217513A72}" type="datetime1">
              <a:rPr lang="en-US" smtClean="0"/>
              <a:pPr/>
              <a:t>26/01/21</a:t>
            </a:fld>
            <a:endParaRPr lang="en-US" dirty="0"/>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F36DD0FD-55B0-48C4-8AF2-8A69533EDFC3}" type="slidenum">
              <a:rPr lang="en-US" smtClean="0"/>
              <a:pPr/>
              <a:t>‹#›</a:t>
            </a:fld>
            <a:endParaRPr lang="en-US" dirty="0"/>
          </a:p>
        </p:txBody>
      </p:sp>
      <p:grpSp>
        <p:nvGrpSpPr>
          <p:cNvPr id="8"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rPr>
                <a:t></a:t>
              </a:r>
              <a:endParaRPr lang="en-US" sz="5400" dirty="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461895A-832A-4167-BE9B-7448CA062309}" type="datetime1">
              <a:rPr lang="en-US" smtClean="0"/>
              <a:pPr/>
              <a:t>26/01/21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6DD0FD-55B0-48C4-8AF2-8A69533EDFC3}" type="slidenum">
              <a:rPr lang="en-US" smtClean="0"/>
              <a:pPr/>
              <a:t>‹#›</a:t>
            </a:fld>
            <a:endParaRPr lang="en-US"/>
          </a:p>
        </p:txBody>
      </p:sp>
      <p:grpSp>
        <p:nvGrpSpPr>
          <p:cNvPr id="11" name="Group 10"/>
          <p:cNvGrpSpPr/>
          <p:nvPr/>
        </p:nvGrpSpPr>
        <p:grpSpPr>
          <a:xfrm>
            <a:off x="1172584" y="1392217"/>
            <a:ext cx="6779110" cy="923330"/>
            <a:chOff x="1172584" y="1381459"/>
            <a:chExt cx="6779110" cy="923330"/>
          </a:xfrm>
        </p:grpSpPr>
        <p:sp>
          <p:nvSpPr>
            <p:cNvPr id="15" name="TextBox 14"/>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6560" y="559398"/>
            <a:ext cx="1678193" cy="556676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27571FF-D602-4BB6-9683-7A1E909D4296}" type="datetime1">
              <a:rPr lang="en-US" smtClean="0"/>
              <a:pPr/>
              <a:t>26/01/21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6DD0FD-55B0-48C4-8AF2-8A69533EDFC3}" type="slidenum">
              <a:rPr lang="en-US" smtClean="0"/>
              <a:pPr/>
              <a:t>‹#›</a:t>
            </a:fld>
            <a:endParaRPr lang="en-US"/>
          </a:p>
        </p:txBody>
      </p:sp>
      <p:grpSp>
        <p:nvGrpSpPr>
          <p:cNvPr id="11" name="Group 10"/>
          <p:cNvGrpSpPr/>
          <p:nvPr/>
        </p:nvGrpSpPr>
        <p:grpSpPr>
          <a:xfrm rot="5400000">
            <a:off x="3909050" y="2880823"/>
            <a:ext cx="5480154" cy="923330"/>
            <a:chOff x="1815339" y="1381459"/>
            <a:chExt cx="5480154" cy="923330"/>
          </a:xfrm>
        </p:grpSpPr>
        <p:sp>
          <p:nvSpPr>
            <p:cNvPr id="12" name="TextBox 11"/>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C392BEB-5202-498C-89F7-BBD3BEE1B887}" type="datetime1">
              <a:rPr lang="en-US" smtClean="0"/>
              <a:pPr/>
              <a:t>26/01/21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6DD0FD-55B0-48C4-8AF2-8A69533EDFC3}" type="slidenum">
              <a:rPr lang="en-US" smtClean="0"/>
              <a:pPr/>
              <a:t>‹#›</a:t>
            </a:fld>
            <a:endParaRPr lang="en-US"/>
          </a:p>
        </p:txBody>
      </p:sp>
      <p:sp>
        <p:nvSpPr>
          <p:cNvPr id="11" name="Title 10"/>
          <p:cNvSpPr>
            <a:spLocks noGrp="1"/>
          </p:cNvSpPr>
          <p:nvPr>
            <p:ph type="title"/>
          </p:nvPr>
        </p:nvSpPr>
        <p:spPr/>
        <p:txBody>
          <a:bodyPr/>
          <a:lstStyle/>
          <a:p>
            <a:r>
              <a:rPr lang="en-US" smtClean="0"/>
              <a:t>Click to edit Master title style</a:t>
            </a:r>
            <a:endParaRPr lang="en-US"/>
          </a:p>
        </p:txBody>
      </p:sp>
      <p:grpSp>
        <p:nvGrpSpPr>
          <p:cNvPr id="12" name="Group 11"/>
          <p:cNvGrpSpPr/>
          <p:nvPr/>
        </p:nvGrpSpPr>
        <p:grpSpPr>
          <a:xfrm>
            <a:off x="1172584" y="1392217"/>
            <a:ext cx="6779110" cy="923330"/>
            <a:chOff x="1172584" y="1381459"/>
            <a:chExt cx="6779110" cy="923330"/>
          </a:xfrm>
        </p:grpSpPr>
        <p:sp>
          <p:nvSpPr>
            <p:cNvPr id="13" name="TextBox 12"/>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9144000" cy="6858000"/>
          </a:xfrm>
          <a:prstGeom prst="rect">
            <a:avLst/>
          </a:prstGeom>
        </p:spPr>
      </p:pic>
      <p:grpSp>
        <p:nvGrpSpPr>
          <p:cNvPr id="7" name="Group 7"/>
          <p:cNvGrpSpPr/>
          <p:nvPr/>
        </p:nvGrpSpPr>
        <p:grpSpPr>
          <a:xfrm>
            <a:off x="1172584" y="2887579"/>
            <a:ext cx="6779110" cy="923330"/>
            <a:chOff x="1172584" y="1381459"/>
            <a:chExt cx="6779110" cy="923330"/>
          </a:xfrm>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699248" y="3767316"/>
            <a:ext cx="7734747"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242B6C6-10FF-4510-A888-F0B9C6A788B0}" type="datetime1">
              <a:rPr lang="en-US" smtClean="0"/>
              <a:pPr/>
              <a:t>26/01/21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6DD0FD-55B0-48C4-8AF2-8A69533EDFC3}"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C2847B31-A4E1-4FCE-8661-5EC33A675437}" type="datetime1">
              <a:rPr lang="en-US" smtClean="0"/>
              <a:pPr/>
              <a:t>26/01/21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6DD0FD-55B0-48C4-8AF2-8A69533EDFC3}" type="slidenum">
              <a:rPr lang="en-US" smtClean="0"/>
              <a:pPr/>
              <a:t>‹#›</a:t>
            </a:fld>
            <a:endParaRPr lang="en-US"/>
          </a:p>
        </p:txBody>
      </p:sp>
      <p:sp>
        <p:nvSpPr>
          <p:cNvPr id="12" name="Title 11"/>
          <p:cNvSpPr>
            <a:spLocks noGrp="1"/>
          </p:cNvSpPr>
          <p:nvPr>
            <p:ph type="title"/>
          </p:nvPr>
        </p:nvSpPr>
        <p:spPr/>
        <p:txBody>
          <a:bodyPr/>
          <a:lstStyle>
            <a:lvl1pPr>
              <a:defRPr>
                <a:solidFill>
                  <a:schemeClr val="tx2"/>
                </a:solidFill>
              </a:defRPr>
            </a:lvl1pPr>
          </a:lstStyle>
          <a:p>
            <a:r>
              <a:rPr lang="en-US" smtClean="0"/>
              <a:t>Click to edit Master title style</a:t>
            </a:r>
            <a:endParaRPr lang="en-US" dirty="0"/>
          </a:p>
        </p:txBody>
      </p:sp>
      <p:grpSp>
        <p:nvGrpSpPr>
          <p:cNvPr id="13" name="Group 12"/>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685800" y="2240280"/>
            <a:ext cx="3803904" cy="38770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 name="Content Placeholder 9"/>
          <p:cNvSpPr>
            <a:spLocks noGrp="1"/>
          </p:cNvSpPr>
          <p:nvPr>
            <p:ph sz="quarter" idx="14"/>
          </p:nvPr>
        </p:nvSpPr>
        <p:spPr>
          <a:xfrm>
            <a:off x="4645151" y="2240280"/>
            <a:ext cx="3803904" cy="38770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CAD832D-B7F8-4A85-B115-3F84BE9AC26D}" type="datetime1">
              <a:rPr lang="en-US" smtClean="0"/>
              <a:pPr/>
              <a:t>26/01/21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36DD0FD-55B0-48C4-8AF2-8A69533EDFC3}" type="slidenum">
              <a:rPr lang="en-US" smtClean="0"/>
              <a:pPr/>
              <a:t>‹#›</a:t>
            </a:fld>
            <a:endParaRPr lang="en-US"/>
          </a:p>
        </p:txBody>
      </p:sp>
      <p:grpSp>
        <p:nvGrpSpPr>
          <p:cNvPr id="14" name="Group 13"/>
          <p:cNvGrpSpPr/>
          <p:nvPr/>
        </p:nvGrpSpPr>
        <p:grpSpPr>
          <a:xfrm>
            <a:off x="1172584" y="1392217"/>
            <a:ext cx="6779110" cy="923330"/>
            <a:chOff x="1172584" y="1381459"/>
            <a:chExt cx="6779110" cy="923330"/>
          </a:xfrm>
        </p:grpSpPr>
        <p:sp>
          <p:nvSpPr>
            <p:cNvPr id="16" name="TextBox 15"/>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E10B34F3-05F7-41C1-B84E-68CE2E00C83C}" type="datetime1">
              <a:rPr lang="en-US" smtClean="0"/>
              <a:pPr/>
              <a:t>26/01/21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36DD0FD-55B0-48C4-8AF2-8A69533EDFC3}" type="slidenum">
              <a:rPr lang="en-US" smtClean="0"/>
              <a:pPr/>
              <a:t>‹#›</a:t>
            </a:fld>
            <a:endParaRPr lang="en-US"/>
          </a:p>
        </p:txBody>
      </p:sp>
      <p:grpSp>
        <p:nvGrpSpPr>
          <p:cNvPr id="10" name="Group 9"/>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8D47F82-2B2E-4837-B3AB-C94C672FBECB}" type="datetime1">
              <a:rPr lang="en-US" smtClean="0"/>
              <a:pPr/>
              <a:t>26/01/21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36DD0FD-55B0-48C4-8AF2-8A69533EDFC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en-US" smtClean="0"/>
              <a:t>Click to edit Master title style</a:t>
            </a:r>
            <a:endParaRPr lang="en-US"/>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1E57738-F4B0-48EA-9B71-E0F723F8BF6C}" type="datetime1">
              <a:rPr lang="en-US" smtClean="0"/>
              <a:pPr/>
              <a:t>26/01/21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6DD0FD-55B0-48C4-8AF2-8A69533EDFC3}"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en-US" smtClean="0"/>
              <a:t>Click to edit Master title style</a:t>
            </a:r>
            <a:endParaRPr lang="en-US"/>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600D5EF-7D26-425F-8C45-B9312ACE18BC}" type="datetime1">
              <a:rPr lang="en-US" smtClean="0"/>
              <a:pPr/>
              <a:t>26/01/21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6DD0FD-55B0-48C4-8AF2-8A69533EDFC3}"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688490" y="570156"/>
            <a:ext cx="7756263" cy="105425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699247" y="2248347"/>
            <a:ext cx="7745505" cy="387781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60378" y="6161442"/>
            <a:ext cx="2133600" cy="365125"/>
          </a:xfrm>
          <a:prstGeom prst="rect">
            <a:avLst/>
          </a:prstGeom>
        </p:spPr>
        <p:txBody>
          <a:bodyPr vert="horz" lIns="91440" tIns="45720" rIns="91440" bIns="45720" rtlCol="0" anchor="ctr"/>
          <a:lstStyle>
            <a:lvl1pPr algn="l">
              <a:defRPr sz="1200">
                <a:solidFill>
                  <a:schemeClr val="tx2"/>
                </a:solidFill>
              </a:defRPr>
            </a:lvl1pPr>
          </a:lstStyle>
          <a:p>
            <a:fld id="{F1909345-DEE0-4B07-8E32-441AC9DA095E}" type="datetime1">
              <a:rPr lang="en-US" smtClean="0"/>
              <a:pPr/>
              <a:t>26/01/21</a:t>
            </a:fld>
            <a:endParaRPr lang="en-US" dirty="0"/>
          </a:p>
        </p:txBody>
      </p:sp>
      <p:sp>
        <p:nvSpPr>
          <p:cNvPr id="5" name="Footer Placeholder 4"/>
          <p:cNvSpPr>
            <a:spLocks noGrp="1"/>
          </p:cNvSpPr>
          <p:nvPr>
            <p:ph type="ftr" sz="quarter" idx="3"/>
          </p:nvPr>
        </p:nvSpPr>
        <p:spPr>
          <a:xfrm>
            <a:off x="3124200" y="6161442"/>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US" dirty="0"/>
          </a:p>
        </p:txBody>
      </p:sp>
      <p:sp>
        <p:nvSpPr>
          <p:cNvPr id="6" name="Slide Number Placeholder 5"/>
          <p:cNvSpPr>
            <a:spLocks noGrp="1"/>
          </p:cNvSpPr>
          <p:nvPr>
            <p:ph type="sldNum" sz="quarter" idx="4"/>
          </p:nvPr>
        </p:nvSpPr>
        <p:spPr>
          <a:xfrm>
            <a:off x="6639264" y="6161442"/>
            <a:ext cx="2133600" cy="365125"/>
          </a:xfrm>
          <a:prstGeom prst="rect">
            <a:avLst/>
          </a:prstGeom>
        </p:spPr>
        <p:txBody>
          <a:bodyPr vert="horz" lIns="91440" tIns="45720" rIns="91440" bIns="45720" rtlCol="0" anchor="ctr"/>
          <a:lstStyle>
            <a:lvl1pPr algn="r">
              <a:defRPr sz="1200">
                <a:solidFill>
                  <a:schemeClr val="tx2"/>
                </a:solidFill>
              </a:defRPr>
            </a:lvl1pPr>
          </a:lstStyle>
          <a:p>
            <a:fld id="{F36DD0FD-55B0-48C4-8AF2-8A69533EDFC3}"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hf sldNum="0" hdr="0" ftr="0" dt="0"/>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1746159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Government may use a variety of supply-side policies. </a:t>
            </a:r>
            <a:endParaRPr lang="en-US" dirty="0"/>
          </a:p>
          <a:p>
            <a:pPr lvl="1"/>
            <a:r>
              <a:rPr lang="en-US" dirty="0" smtClean="0"/>
              <a:t>Measures to increase the occupational mobility such as education and training schemes</a:t>
            </a:r>
          </a:p>
          <a:p>
            <a:pPr lvl="1"/>
            <a:r>
              <a:rPr lang="en-US" dirty="0" smtClean="0"/>
              <a:t>Macroeconomic stability like low and stable inflation rate, sound public finance, a relatively stable exchange rate, steady economic growth</a:t>
            </a:r>
          </a:p>
          <a:p>
            <a:pPr lvl="1"/>
            <a:r>
              <a:rPr lang="en-US" dirty="0" smtClean="0"/>
              <a:t>Public sector reform aimed at reducing red tape</a:t>
            </a:r>
          </a:p>
          <a:p>
            <a:pPr lvl="1"/>
            <a:r>
              <a:rPr lang="en-US" dirty="0" smtClean="0"/>
              <a:t>Govt. expenditure to improve infrastructure</a:t>
            </a:r>
          </a:p>
          <a:p>
            <a:pPr lvl="1"/>
            <a:r>
              <a:rPr lang="en-US" dirty="0" err="1" smtClean="0"/>
              <a:t>Privatisation</a:t>
            </a:r>
            <a:endParaRPr lang="en-US" dirty="0" smtClean="0"/>
          </a:p>
          <a:p>
            <a:pPr lvl="1"/>
            <a:r>
              <a:rPr lang="en-US" dirty="0" smtClean="0"/>
              <a:t>Incentives for investment such as tax breaks</a:t>
            </a:r>
            <a:endParaRPr lang="en-US" dirty="0"/>
          </a:p>
        </p:txBody>
      </p:sp>
      <p:sp>
        <p:nvSpPr>
          <p:cNvPr id="3" name="Title 2"/>
          <p:cNvSpPr>
            <a:spLocks noGrp="1"/>
          </p:cNvSpPr>
          <p:nvPr>
            <p:ph type="title"/>
          </p:nvPr>
        </p:nvSpPr>
        <p:spPr/>
        <p:txBody>
          <a:bodyPr/>
          <a:lstStyle/>
          <a:p>
            <a:r>
              <a:rPr lang="en-US" sz="4000" dirty="0" smtClean="0"/>
              <a:t>Government policies to improve international competitiveness</a:t>
            </a:r>
            <a:endParaRPr lang="en-US" sz="4000" dirty="0"/>
          </a:p>
        </p:txBody>
      </p:sp>
    </p:spTree>
    <p:extLst>
      <p:ext uri="{BB962C8B-B14F-4D97-AF65-F5344CB8AC3E}">
        <p14:creationId xmlns:p14="http://schemas.microsoft.com/office/powerpoint/2010/main" val="7038622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10000"/>
          </a:bodyPr>
          <a:lstStyle/>
          <a:p>
            <a:r>
              <a:rPr lang="en-US" dirty="0" smtClean="0"/>
              <a:t>International agreements like EU or WTO are likely to prevent individual countries increasing their competitiveness.</a:t>
            </a:r>
          </a:p>
          <a:p>
            <a:endParaRPr lang="en-US" dirty="0"/>
          </a:p>
          <a:p>
            <a:r>
              <a:rPr lang="en-US" dirty="0" smtClean="0"/>
              <a:t>It is not correct to suggest that the ‘UK </a:t>
            </a:r>
            <a:r>
              <a:rPr lang="en-US" dirty="0" err="1" smtClean="0"/>
              <a:t>govt</a:t>
            </a:r>
            <a:r>
              <a:rPr lang="en-US" dirty="0" smtClean="0"/>
              <a:t> could devalue its currency’ because the pound is a floating currency.</a:t>
            </a:r>
          </a:p>
          <a:p>
            <a:endParaRPr lang="en-US" dirty="0"/>
          </a:p>
          <a:p>
            <a:r>
              <a:rPr lang="en-US" dirty="0" smtClean="0"/>
              <a:t>Also Bank of England is independent, the </a:t>
            </a:r>
            <a:r>
              <a:rPr lang="en-US" dirty="0" err="1" smtClean="0"/>
              <a:t>govt</a:t>
            </a:r>
            <a:r>
              <a:rPr lang="en-US" dirty="0" smtClean="0"/>
              <a:t> cannot directly engineer a depreciation in the exchange rate of the pound through a reduction in interest rates because control over interest rates is no longer in its hands.</a:t>
            </a:r>
          </a:p>
          <a:p>
            <a:endParaRPr lang="en-US" dirty="0"/>
          </a:p>
          <a:p>
            <a:pPr marL="0" indent="0">
              <a:buNone/>
            </a:pPr>
            <a:r>
              <a:rPr lang="en-US" sz="2800" b="1" i="1" dirty="0" smtClean="0"/>
              <a:t>NB: revise supply-side policies from Unit 2</a:t>
            </a:r>
            <a:endParaRPr lang="en-US" sz="2800" b="1" i="1" dirty="0"/>
          </a:p>
        </p:txBody>
      </p:sp>
      <p:sp>
        <p:nvSpPr>
          <p:cNvPr id="3" name="Title 2"/>
          <p:cNvSpPr>
            <a:spLocks noGrp="1"/>
          </p:cNvSpPr>
          <p:nvPr>
            <p:ph type="title"/>
          </p:nvPr>
        </p:nvSpPr>
        <p:spPr/>
        <p:txBody>
          <a:bodyPr/>
          <a:lstStyle/>
          <a:p>
            <a:r>
              <a:rPr lang="en-US" sz="4800" dirty="0" smtClean="0"/>
              <a:t>However, its is important to note that:</a:t>
            </a:r>
            <a:endParaRPr lang="en-US" sz="4800" dirty="0"/>
          </a:p>
        </p:txBody>
      </p:sp>
    </p:spTree>
    <p:extLst>
      <p:ext uri="{BB962C8B-B14F-4D97-AF65-F5344CB8AC3E}">
        <p14:creationId xmlns:p14="http://schemas.microsoft.com/office/powerpoint/2010/main" val="17176630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A fall in international competitiveness is </a:t>
            </a:r>
            <a:r>
              <a:rPr lang="en-US" dirty="0" err="1" smtClean="0"/>
              <a:t>likley</a:t>
            </a:r>
            <a:r>
              <a:rPr lang="en-US" dirty="0" smtClean="0"/>
              <a:t> to be </a:t>
            </a:r>
            <a:r>
              <a:rPr lang="en-US" dirty="0" err="1" smtClean="0"/>
              <a:t>relfected</a:t>
            </a:r>
            <a:r>
              <a:rPr lang="en-US" dirty="0" smtClean="0"/>
              <a:t> in a deterioration in the trade in goods balance of the BOP.</a:t>
            </a:r>
          </a:p>
          <a:p>
            <a:r>
              <a:rPr lang="en-US" dirty="0" smtClean="0"/>
              <a:t>In turn, this could result in an increase in unemployment especially in industries related to export.</a:t>
            </a:r>
          </a:p>
          <a:p>
            <a:r>
              <a:rPr lang="en-US" dirty="0" smtClean="0"/>
              <a:t>A fall in exports could have a negative multiplier effect on GDP, resulting in reduction in economic growth.</a:t>
            </a:r>
            <a:endParaRPr lang="en-US" dirty="0"/>
          </a:p>
        </p:txBody>
      </p:sp>
      <p:sp>
        <p:nvSpPr>
          <p:cNvPr id="3" name="Title 2"/>
          <p:cNvSpPr>
            <a:spLocks noGrp="1"/>
          </p:cNvSpPr>
          <p:nvPr>
            <p:ph type="title"/>
          </p:nvPr>
        </p:nvSpPr>
        <p:spPr/>
        <p:txBody>
          <a:bodyPr/>
          <a:lstStyle/>
          <a:p>
            <a:r>
              <a:rPr lang="en-US" sz="4400" dirty="0" smtClean="0"/>
              <a:t>The significance of international competitiveness</a:t>
            </a:r>
            <a:endParaRPr lang="en-US" sz="4400" dirty="0"/>
          </a:p>
        </p:txBody>
      </p:sp>
    </p:spTree>
    <p:extLst>
      <p:ext uri="{BB962C8B-B14F-4D97-AF65-F5344CB8AC3E}">
        <p14:creationId xmlns:p14="http://schemas.microsoft.com/office/powerpoint/2010/main" val="8497458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A country’s international competitiveness refers to the ability to sell its goods and services in domestic and international markets at a price and quality that is attractive in those markets.</a:t>
            </a:r>
          </a:p>
          <a:p>
            <a:endParaRPr lang="en-US" dirty="0"/>
          </a:p>
          <a:p>
            <a:r>
              <a:rPr lang="en-US" dirty="0" smtClean="0"/>
              <a:t>Competitiveness may be measured in terms of </a:t>
            </a:r>
          </a:p>
          <a:p>
            <a:pPr lvl="1"/>
            <a:r>
              <a:rPr lang="en-US" dirty="0" smtClean="0"/>
              <a:t>Price or </a:t>
            </a:r>
          </a:p>
          <a:p>
            <a:pPr lvl="1"/>
            <a:r>
              <a:rPr lang="en-US" dirty="0" smtClean="0"/>
              <a:t>Non-price factors (quality, design, reliability and availability)</a:t>
            </a:r>
          </a:p>
        </p:txBody>
      </p:sp>
      <p:sp>
        <p:nvSpPr>
          <p:cNvPr id="3" name="Title 2"/>
          <p:cNvSpPr>
            <a:spLocks noGrp="1"/>
          </p:cNvSpPr>
          <p:nvPr>
            <p:ph type="title"/>
          </p:nvPr>
        </p:nvSpPr>
        <p:spPr>
          <a:xfrm>
            <a:off x="688490" y="352906"/>
            <a:ext cx="7756263" cy="1054250"/>
          </a:xfrm>
        </p:spPr>
        <p:txBody>
          <a:bodyPr/>
          <a:lstStyle/>
          <a:p>
            <a:r>
              <a:rPr lang="en-US" dirty="0" smtClean="0"/>
              <a:t>International Competitiveness </a:t>
            </a:r>
            <a:endParaRPr lang="en-US" dirty="0"/>
          </a:p>
        </p:txBody>
      </p:sp>
    </p:spTree>
    <p:extLst>
      <p:ext uri="{BB962C8B-B14F-4D97-AF65-F5344CB8AC3E}">
        <p14:creationId xmlns:p14="http://schemas.microsoft.com/office/powerpoint/2010/main" val="15374958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7500" lnSpcReduction="20000"/>
          </a:bodyPr>
          <a:lstStyle/>
          <a:p>
            <a:endParaRPr lang="en-US" b="1" u="sng" dirty="0" smtClean="0"/>
          </a:p>
          <a:p>
            <a:pPr marL="0" indent="0">
              <a:buNone/>
            </a:pPr>
            <a:r>
              <a:rPr lang="en-US" b="1" u="sng" dirty="0" smtClean="0"/>
              <a:t>Relative </a:t>
            </a:r>
            <a:r>
              <a:rPr lang="en-US" b="1" u="sng" dirty="0" smtClean="0"/>
              <a:t>Productivity</a:t>
            </a:r>
            <a:r>
              <a:rPr lang="en-US" dirty="0"/>
              <a:t>:</a:t>
            </a:r>
            <a:endParaRPr lang="en-US" dirty="0" smtClean="0"/>
          </a:p>
          <a:p>
            <a:pPr algn="just"/>
            <a:r>
              <a:rPr lang="en-US" dirty="0" smtClean="0"/>
              <a:t>Labour productivity is</a:t>
            </a:r>
            <a:r>
              <a:rPr lang="en-US" dirty="0" smtClean="0"/>
              <a:t> </a:t>
            </a:r>
            <a:r>
              <a:rPr lang="en-US" dirty="0" smtClean="0"/>
              <a:t>output per worker per hour </a:t>
            </a:r>
            <a:r>
              <a:rPr lang="en-US" dirty="0" smtClean="0"/>
              <a:t>worked. A rise in an economy’s relative productivity means productivity is higher than another economy. This would improve the country’s economy’s international competitiveness.</a:t>
            </a:r>
          </a:p>
          <a:p>
            <a:pPr algn="just"/>
            <a:r>
              <a:rPr lang="en-US" dirty="0" smtClean="0"/>
              <a:t>Multifactor productivity is used to  measure international competitiveness. This considers both labour and capital productivity.</a:t>
            </a:r>
            <a:endParaRPr lang="en-US" dirty="0" smtClean="0"/>
          </a:p>
          <a:p>
            <a:endParaRPr lang="en-US" dirty="0" smtClean="0"/>
          </a:p>
          <a:p>
            <a:pPr marL="0" indent="0">
              <a:buNone/>
            </a:pPr>
            <a:r>
              <a:rPr lang="en-US" b="1" u="sng" dirty="0" smtClean="0"/>
              <a:t>Macro-economic stability </a:t>
            </a:r>
            <a:r>
              <a:rPr lang="en-US" dirty="0" smtClean="0"/>
              <a:t>(</a:t>
            </a:r>
            <a:r>
              <a:rPr lang="en-US" dirty="0" err="1" smtClean="0"/>
              <a:t>e.g</a:t>
            </a:r>
            <a:r>
              <a:rPr lang="en-US" dirty="0" smtClean="0"/>
              <a:t> inflation, unemployment)</a:t>
            </a:r>
          </a:p>
          <a:p>
            <a:endParaRPr lang="en-US" dirty="0" smtClean="0"/>
          </a:p>
          <a:p>
            <a:pPr marL="0" indent="0">
              <a:buNone/>
            </a:pPr>
            <a:r>
              <a:rPr lang="en-US" b="1" u="sng" dirty="0" smtClean="0"/>
              <a:t>GDP per head:</a:t>
            </a:r>
            <a:r>
              <a:rPr lang="en-US" dirty="0" smtClean="0"/>
              <a:t> the higher the GDP per head the higher its competitiveness is internationally.</a:t>
            </a:r>
          </a:p>
        </p:txBody>
      </p:sp>
      <p:sp>
        <p:nvSpPr>
          <p:cNvPr id="3" name="Title 2"/>
          <p:cNvSpPr>
            <a:spLocks noGrp="1"/>
          </p:cNvSpPr>
          <p:nvPr>
            <p:ph type="title"/>
          </p:nvPr>
        </p:nvSpPr>
        <p:spPr/>
        <p:txBody>
          <a:bodyPr/>
          <a:lstStyle/>
          <a:p>
            <a:r>
              <a:rPr lang="en-US" sz="4800" dirty="0" smtClean="0"/>
              <a:t>Measures of international competitiveness</a:t>
            </a:r>
            <a:endParaRPr lang="en-US" sz="4800" dirty="0"/>
          </a:p>
        </p:txBody>
      </p:sp>
    </p:spTree>
    <p:extLst>
      <p:ext uri="{BB962C8B-B14F-4D97-AF65-F5344CB8AC3E}">
        <p14:creationId xmlns:p14="http://schemas.microsoft.com/office/powerpoint/2010/main" val="41424677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marL="0" indent="0" algn="just">
              <a:buNone/>
            </a:pPr>
            <a:r>
              <a:rPr lang="en-US" b="1" u="sng" dirty="0"/>
              <a:t>Relative unit labour </a:t>
            </a:r>
            <a:r>
              <a:rPr lang="en-US" b="1" u="sng" dirty="0" smtClean="0"/>
              <a:t>cost</a:t>
            </a:r>
            <a:r>
              <a:rPr lang="en-US" dirty="0" smtClean="0"/>
              <a:t>: the measure of labour cost in one country relative to those in another country. To make international comparisons, the figures are converted into a single currency and expressed as an index number.</a:t>
            </a:r>
          </a:p>
          <a:p>
            <a:endParaRPr lang="en-US" dirty="0"/>
          </a:p>
          <a:p>
            <a:pPr marL="0" indent="0" algn="just">
              <a:buNone/>
            </a:pPr>
            <a:r>
              <a:rPr lang="en-US" b="1" u="sng" dirty="0"/>
              <a:t>Relative export </a:t>
            </a:r>
            <a:r>
              <a:rPr lang="en-US" b="1" u="sng" dirty="0" smtClean="0"/>
              <a:t>prices</a:t>
            </a:r>
            <a:r>
              <a:rPr lang="en-US" dirty="0" smtClean="0"/>
              <a:t>: </a:t>
            </a:r>
            <a:r>
              <a:rPr lang="en-US" dirty="0"/>
              <a:t>Relative export prices are the export prices of UK goods compared to the export prices of </a:t>
            </a:r>
            <a:r>
              <a:rPr lang="en-US" dirty="0" smtClean="0"/>
              <a:t>its </a:t>
            </a:r>
            <a:r>
              <a:rPr lang="en-US" dirty="0"/>
              <a:t>main trading </a:t>
            </a:r>
            <a:r>
              <a:rPr lang="en-US" dirty="0" smtClean="0"/>
              <a:t>partners. If UK’s relative export price rises it means that UK’s international competitiveness has fallen</a:t>
            </a:r>
            <a:endParaRPr lang="en-US" dirty="0"/>
          </a:p>
        </p:txBody>
      </p:sp>
      <p:sp>
        <p:nvSpPr>
          <p:cNvPr id="3" name="Title 2"/>
          <p:cNvSpPr>
            <a:spLocks noGrp="1"/>
          </p:cNvSpPr>
          <p:nvPr>
            <p:ph type="title"/>
          </p:nvPr>
        </p:nvSpPr>
        <p:spPr/>
        <p:txBody>
          <a:bodyPr/>
          <a:lstStyle/>
          <a:p>
            <a:endParaRPr lang="en-US"/>
          </a:p>
        </p:txBody>
      </p:sp>
    </p:spTree>
    <p:extLst>
      <p:ext uri="{BB962C8B-B14F-4D97-AF65-F5344CB8AC3E}">
        <p14:creationId xmlns:p14="http://schemas.microsoft.com/office/powerpoint/2010/main" val="27491712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01270" y="1955251"/>
            <a:ext cx="8337791" cy="4746078"/>
          </a:xfrm>
        </p:spPr>
        <p:txBody>
          <a:bodyPr>
            <a:normAutofit fontScale="92500" lnSpcReduction="20000"/>
          </a:bodyPr>
          <a:lstStyle/>
          <a:p>
            <a:pPr marL="0" indent="0">
              <a:buNone/>
            </a:pPr>
            <a:r>
              <a:rPr lang="en-US" b="1" u="sng" dirty="0"/>
              <a:t>Composite indices: </a:t>
            </a:r>
            <a:r>
              <a:rPr lang="en-US" dirty="0"/>
              <a:t> such as the global competitiveness index produced by the World Economic Forum, this is done based </a:t>
            </a:r>
            <a:r>
              <a:rPr lang="en-US" dirty="0" smtClean="0"/>
              <a:t>on 12 pillars:</a:t>
            </a:r>
            <a:endParaRPr lang="en-US" dirty="0"/>
          </a:p>
          <a:p>
            <a:pPr lvl="1"/>
            <a:r>
              <a:rPr lang="en-US" dirty="0" smtClean="0"/>
              <a:t>Institutions </a:t>
            </a:r>
          </a:p>
          <a:p>
            <a:pPr lvl="1"/>
            <a:r>
              <a:rPr lang="en-US" dirty="0" smtClean="0"/>
              <a:t>infrastructure</a:t>
            </a:r>
          </a:p>
          <a:p>
            <a:pPr lvl="1"/>
            <a:r>
              <a:rPr lang="en-US" dirty="0" smtClean="0"/>
              <a:t>macro</a:t>
            </a:r>
            <a:r>
              <a:rPr lang="en-US" dirty="0"/>
              <a:t>-economic </a:t>
            </a:r>
            <a:r>
              <a:rPr lang="en-US" dirty="0" smtClean="0"/>
              <a:t>stability</a:t>
            </a:r>
            <a:endParaRPr lang="en-US" dirty="0"/>
          </a:p>
          <a:p>
            <a:pPr lvl="1"/>
            <a:r>
              <a:rPr lang="en-US" dirty="0" smtClean="0"/>
              <a:t>health </a:t>
            </a:r>
            <a:r>
              <a:rPr lang="en-US" dirty="0"/>
              <a:t>and primary </a:t>
            </a:r>
            <a:r>
              <a:rPr lang="en-US" dirty="0" smtClean="0"/>
              <a:t>education</a:t>
            </a:r>
            <a:endParaRPr lang="en-US" dirty="0"/>
          </a:p>
          <a:p>
            <a:pPr lvl="1"/>
            <a:r>
              <a:rPr lang="en-US" dirty="0" smtClean="0"/>
              <a:t>higher </a:t>
            </a:r>
            <a:r>
              <a:rPr lang="en-US" dirty="0"/>
              <a:t>education and </a:t>
            </a:r>
            <a:r>
              <a:rPr lang="en-US" dirty="0" smtClean="0"/>
              <a:t>training</a:t>
            </a:r>
            <a:endParaRPr lang="en-US" dirty="0"/>
          </a:p>
          <a:p>
            <a:pPr lvl="1"/>
            <a:r>
              <a:rPr lang="en-US" dirty="0" smtClean="0"/>
              <a:t>good </a:t>
            </a:r>
            <a:r>
              <a:rPr lang="en-US" dirty="0"/>
              <a:t>market </a:t>
            </a:r>
            <a:r>
              <a:rPr lang="en-US" dirty="0" smtClean="0"/>
              <a:t>efficiency</a:t>
            </a:r>
            <a:endParaRPr lang="en-US" dirty="0"/>
          </a:p>
          <a:p>
            <a:pPr lvl="1"/>
            <a:r>
              <a:rPr lang="en-US" dirty="0" err="1" smtClean="0"/>
              <a:t>labour</a:t>
            </a:r>
            <a:r>
              <a:rPr lang="en-US" dirty="0" smtClean="0"/>
              <a:t> </a:t>
            </a:r>
            <a:r>
              <a:rPr lang="en-US" dirty="0"/>
              <a:t>market </a:t>
            </a:r>
            <a:r>
              <a:rPr lang="en-US" dirty="0" smtClean="0"/>
              <a:t>efficiency</a:t>
            </a:r>
          </a:p>
          <a:p>
            <a:pPr lvl="1"/>
            <a:r>
              <a:rPr lang="en-US" dirty="0" smtClean="0"/>
              <a:t>Financial market </a:t>
            </a:r>
          </a:p>
          <a:p>
            <a:pPr lvl="1"/>
            <a:r>
              <a:rPr lang="en-US" dirty="0" smtClean="0"/>
              <a:t>Technological readiness</a:t>
            </a:r>
          </a:p>
          <a:p>
            <a:pPr lvl="1"/>
            <a:r>
              <a:rPr lang="en-US" dirty="0" smtClean="0"/>
              <a:t>Market size</a:t>
            </a:r>
          </a:p>
          <a:p>
            <a:pPr lvl="1"/>
            <a:r>
              <a:rPr lang="en-US" dirty="0" smtClean="0"/>
              <a:t>Business sophistication</a:t>
            </a:r>
          </a:p>
          <a:p>
            <a:pPr lvl="1"/>
            <a:r>
              <a:rPr lang="en-US" dirty="0" smtClean="0"/>
              <a:t>innovation</a:t>
            </a:r>
            <a:endParaRPr lang="en-US" dirty="0"/>
          </a:p>
          <a:p>
            <a:endParaRPr lang="en-US" dirty="0"/>
          </a:p>
        </p:txBody>
      </p:sp>
      <p:sp>
        <p:nvSpPr>
          <p:cNvPr id="3" name="Title 2"/>
          <p:cNvSpPr>
            <a:spLocks noGrp="1"/>
          </p:cNvSpPr>
          <p:nvPr>
            <p:ph type="title"/>
          </p:nvPr>
        </p:nvSpPr>
        <p:spPr/>
        <p:txBody>
          <a:bodyPr/>
          <a:lstStyle/>
          <a:p>
            <a:endParaRPr lang="en-US"/>
          </a:p>
        </p:txBody>
      </p:sp>
    </p:spTree>
    <p:extLst>
      <p:ext uri="{BB962C8B-B14F-4D97-AF65-F5344CB8AC3E}">
        <p14:creationId xmlns:p14="http://schemas.microsoft.com/office/powerpoint/2010/main" val="30125169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marL="0" indent="0">
              <a:buNone/>
            </a:pPr>
            <a:r>
              <a:rPr lang="en-US" b="1" u="sng" dirty="0" smtClean="0"/>
              <a:t>Real exchange rate</a:t>
            </a:r>
          </a:p>
          <a:p>
            <a:pPr marL="0" indent="0">
              <a:buNone/>
            </a:pPr>
            <a:r>
              <a:rPr lang="en-US" dirty="0" smtClean="0"/>
              <a:t>real exchange rate is the nominal exchange rate adjusted for changes in price levels between countries.</a:t>
            </a:r>
          </a:p>
          <a:p>
            <a:pPr marL="0" indent="0">
              <a:buNone/>
            </a:pPr>
            <a:endParaRPr lang="en-US" dirty="0"/>
          </a:p>
          <a:p>
            <a:pPr marL="0" indent="0">
              <a:buNone/>
            </a:pPr>
            <a:r>
              <a:rPr lang="en-US" sz="2000" dirty="0" smtClean="0"/>
              <a:t>Real exchange rate = </a:t>
            </a:r>
            <a:r>
              <a:rPr lang="en-US" sz="2000" u="sng" dirty="0" smtClean="0"/>
              <a:t>nominal exchange rate x domestic price level</a:t>
            </a:r>
          </a:p>
          <a:p>
            <a:pPr marL="0" indent="0">
              <a:buNone/>
            </a:pPr>
            <a:r>
              <a:rPr lang="en-US" sz="2000" dirty="0" smtClean="0"/>
              <a:t>				Foreign price level</a:t>
            </a:r>
          </a:p>
          <a:p>
            <a:pPr>
              <a:buFont typeface="Wingdings" charset="2"/>
              <a:buChar char="u"/>
            </a:pPr>
            <a:r>
              <a:rPr lang="en-US" sz="2000" dirty="0" smtClean="0"/>
              <a:t>There will be a depreciation in the real exchange rate if the nominal exchange rate falls or if the prices of goods abroad rise relative to prices in this country.</a:t>
            </a:r>
          </a:p>
          <a:p>
            <a:pPr>
              <a:buFont typeface="Wingdings" charset="2"/>
              <a:buChar char="u"/>
            </a:pPr>
            <a:r>
              <a:rPr lang="en-US" sz="2000" dirty="0" smtClean="0"/>
              <a:t>Therefore, a fall in the real exchange rate will cause an increase in the competitiveness of a country’s goods.</a:t>
            </a:r>
            <a:endParaRPr lang="en-US" sz="2000" dirty="0"/>
          </a:p>
        </p:txBody>
      </p:sp>
      <p:sp>
        <p:nvSpPr>
          <p:cNvPr id="3" name="Title 2"/>
          <p:cNvSpPr>
            <a:spLocks noGrp="1"/>
          </p:cNvSpPr>
          <p:nvPr>
            <p:ph type="title"/>
          </p:nvPr>
        </p:nvSpPr>
        <p:spPr/>
        <p:txBody>
          <a:bodyPr/>
          <a:lstStyle/>
          <a:p>
            <a:r>
              <a:rPr lang="en-US" sz="4400" dirty="0" smtClean="0"/>
              <a:t>Factors influencing international competitiveness</a:t>
            </a:r>
            <a:endParaRPr lang="en-US" sz="4400" dirty="0"/>
          </a:p>
        </p:txBody>
      </p:sp>
      <p:sp>
        <p:nvSpPr>
          <p:cNvPr id="5" name="Rectangle 4"/>
          <p:cNvSpPr/>
          <p:nvPr/>
        </p:nvSpPr>
        <p:spPr>
          <a:xfrm>
            <a:off x="7177301" y="4777860"/>
            <a:ext cx="184666" cy="369332"/>
          </a:xfrm>
          <a:prstGeom prst="rect">
            <a:avLst/>
          </a:prstGeom>
        </p:spPr>
        <p:txBody>
          <a:bodyPr wrap="none">
            <a:spAutoFit/>
          </a:bodyPr>
          <a:lstStyle/>
          <a:p>
            <a:endParaRPr lang="en-US" dirty="0"/>
          </a:p>
        </p:txBody>
      </p:sp>
    </p:spTree>
    <p:extLst>
      <p:ext uri="{BB962C8B-B14F-4D97-AF65-F5344CB8AC3E}">
        <p14:creationId xmlns:p14="http://schemas.microsoft.com/office/powerpoint/2010/main" val="19692991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4294967295"/>
          </p:nvPr>
        </p:nvSpPr>
        <p:spPr>
          <a:xfrm>
            <a:off x="300762" y="417790"/>
            <a:ext cx="8371209" cy="6099712"/>
          </a:xfrm>
        </p:spPr>
        <p:txBody>
          <a:bodyPr>
            <a:normAutofit/>
          </a:bodyPr>
          <a:lstStyle/>
          <a:p>
            <a:pPr marL="0" indent="0">
              <a:buNone/>
            </a:pPr>
            <a:r>
              <a:rPr lang="en-US" sz="2800" b="1" u="sng" dirty="0" smtClean="0"/>
              <a:t>Wage cost and non-wage cost</a:t>
            </a:r>
          </a:p>
          <a:p>
            <a:pPr>
              <a:buFont typeface="Wingdings" charset="2"/>
              <a:buChar char="u"/>
            </a:pPr>
            <a:r>
              <a:rPr lang="en-US" dirty="0" smtClean="0"/>
              <a:t>if wages are higher in the UK than in China, it is likely that the prices of the goods in the UK will be higher than those of China if productivity is ignored.</a:t>
            </a:r>
          </a:p>
          <a:p>
            <a:pPr>
              <a:buFont typeface="Wingdings" charset="2"/>
              <a:buChar char="u"/>
            </a:pPr>
            <a:endParaRPr lang="en-US" dirty="0"/>
          </a:p>
          <a:p>
            <a:pPr>
              <a:buFont typeface="Wingdings" charset="2"/>
              <a:buChar char="u"/>
            </a:pPr>
            <a:r>
              <a:rPr lang="en-US" b="1" dirty="0" smtClean="0"/>
              <a:t>Non-wage costs </a:t>
            </a:r>
            <a:r>
              <a:rPr lang="en-US" dirty="0" smtClean="0"/>
              <a:t>are also significant for international competitiveness. These include:</a:t>
            </a:r>
          </a:p>
          <a:p>
            <a:pPr lvl="1">
              <a:buFont typeface="Wingdings" charset="2"/>
              <a:buChar char="u"/>
            </a:pPr>
            <a:r>
              <a:rPr lang="en-US" dirty="0" smtClean="0"/>
              <a:t>National insurance contributions paid by employers.</a:t>
            </a:r>
          </a:p>
          <a:p>
            <a:pPr lvl="1">
              <a:buFont typeface="Wingdings" charset="2"/>
              <a:buChar char="u"/>
            </a:pPr>
            <a:r>
              <a:rPr lang="en-US" dirty="0" smtClean="0"/>
              <a:t>Health and safety regulations</a:t>
            </a:r>
          </a:p>
          <a:p>
            <a:pPr lvl="1">
              <a:buFont typeface="Wingdings" charset="2"/>
              <a:buChar char="u"/>
            </a:pPr>
            <a:r>
              <a:rPr lang="en-US" dirty="0" smtClean="0"/>
              <a:t>Employment protection </a:t>
            </a:r>
          </a:p>
          <a:p>
            <a:pPr lvl="1">
              <a:buFont typeface="Wingdings" charset="2"/>
              <a:buChar char="u"/>
            </a:pPr>
            <a:r>
              <a:rPr lang="en-US" dirty="0" smtClean="0"/>
              <a:t>Contributions to company pension schemes.</a:t>
            </a:r>
          </a:p>
          <a:p>
            <a:pPr>
              <a:buFont typeface="Wingdings" charset="2"/>
              <a:buChar char="u"/>
            </a:pPr>
            <a:r>
              <a:rPr lang="en-US" dirty="0" smtClean="0"/>
              <a:t>These </a:t>
            </a:r>
            <a:r>
              <a:rPr lang="en-US" b="1" dirty="0" smtClean="0"/>
              <a:t>non-wage </a:t>
            </a:r>
            <a:r>
              <a:rPr lang="en-US" dirty="0" smtClean="0"/>
              <a:t>cost are higher in developed countries than in developed countries, hence reduce international competitiveness in developed countries.</a:t>
            </a:r>
          </a:p>
        </p:txBody>
      </p:sp>
    </p:spTree>
    <p:extLst>
      <p:ext uri="{BB962C8B-B14F-4D97-AF65-F5344CB8AC3E}">
        <p14:creationId xmlns:p14="http://schemas.microsoft.com/office/powerpoint/2010/main" val="895359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lstStyle/>
          <a:p>
            <a:r>
              <a:rPr lang="en-US" b="1" dirty="0" err="1" smtClean="0"/>
              <a:t>Labour</a:t>
            </a:r>
            <a:r>
              <a:rPr lang="en-US" b="1" dirty="0" smtClean="0"/>
              <a:t> productivity</a:t>
            </a:r>
            <a:r>
              <a:rPr lang="en-US" dirty="0" smtClean="0"/>
              <a:t>: this is influenced by:</a:t>
            </a:r>
          </a:p>
          <a:p>
            <a:r>
              <a:rPr lang="en-US" b="1" dirty="0" smtClean="0"/>
              <a:t>Education and training </a:t>
            </a:r>
            <a:r>
              <a:rPr lang="en-US" dirty="0" smtClean="0"/>
              <a:t>which influences the level of:</a:t>
            </a:r>
          </a:p>
          <a:p>
            <a:r>
              <a:rPr lang="en-US" b="1" dirty="0" smtClean="0"/>
              <a:t>Human Capital</a:t>
            </a:r>
            <a:r>
              <a:rPr lang="en-US" dirty="0" smtClean="0"/>
              <a:t>: defined as the knowledge and skills of the workforce and by the amount of quality of </a:t>
            </a:r>
            <a:r>
              <a:rPr lang="en-US" b="1" dirty="0" smtClean="0"/>
              <a:t>capital equipment </a:t>
            </a:r>
            <a:r>
              <a:rPr lang="en-US" dirty="0" smtClean="0"/>
              <a:t>per worker.</a:t>
            </a:r>
          </a:p>
          <a:p>
            <a:r>
              <a:rPr lang="en-US" b="1" dirty="0" smtClean="0"/>
              <a:t>Research and development</a:t>
            </a:r>
            <a:r>
              <a:rPr lang="en-US" dirty="0" smtClean="0"/>
              <a:t>: this might lead to technological advances which may have dramatic effects on productivity and competitiveness.</a:t>
            </a:r>
          </a:p>
        </p:txBody>
      </p:sp>
      <p:sp>
        <p:nvSpPr>
          <p:cNvPr id="4" name="Title 3"/>
          <p:cNvSpPr>
            <a:spLocks noGrp="1"/>
          </p:cNvSpPr>
          <p:nvPr>
            <p:ph type="title"/>
          </p:nvPr>
        </p:nvSpPr>
        <p:spPr/>
        <p:txBody>
          <a:bodyPr/>
          <a:lstStyle/>
          <a:p>
            <a:r>
              <a:rPr lang="en-US" dirty="0" smtClean="0"/>
              <a:t>Other factors</a:t>
            </a:r>
            <a:endParaRPr lang="en-US" dirty="0"/>
          </a:p>
        </p:txBody>
      </p:sp>
    </p:spTree>
    <p:extLst>
      <p:ext uri="{BB962C8B-B14F-4D97-AF65-F5344CB8AC3E}">
        <p14:creationId xmlns:p14="http://schemas.microsoft.com/office/powerpoint/2010/main" val="18289179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17217" y="2022097"/>
            <a:ext cx="8755516" cy="4695944"/>
          </a:xfrm>
        </p:spPr>
        <p:txBody>
          <a:bodyPr>
            <a:normAutofit fontScale="77500" lnSpcReduction="20000"/>
          </a:bodyPr>
          <a:lstStyle/>
          <a:p>
            <a:r>
              <a:rPr lang="en-US" b="1" dirty="0" smtClean="0"/>
              <a:t>Improve productivity</a:t>
            </a:r>
            <a:r>
              <a:rPr lang="en-US" dirty="0" smtClean="0"/>
              <a:t>: this could be done by increasing investment and training. This would reduce per unit costs and make the firm more price competitive.</a:t>
            </a:r>
          </a:p>
          <a:p>
            <a:endParaRPr lang="en-US" dirty="0" smtClean="0"/>
          </a:p>
          <a:p>
            <a:r>
              <a:rPr lang="en-US" b="1" dirty="0" smtClean="0"/>
              <a:t>Improve the quality of the product</a:t>
            </a:r>
            <a:r>
              <a:rPr lang="en-US" dirty="0" smtClean="0"/>
              <a:t>: </a:t>
            </a:r>
            <a:r>
              <a:rPr lang="en-US" dirty="0" err="1" smtClean="0"/>
              <a:t>eg</a:t>
            </a:r>
            <a:r>
              <a:rPr lang="en-US" dirty="0" smtClean="0"/>
              <a:t>, design, feature, brand name in order to get a competitive edge over rivals</a:t>
            </a:r>
          </a:p>
          <a:p>
            <a:endParaRPr lang="en-US" dirty="0" smtClean="0"/>
          </a:p>
          <a:p>
            <a:r>
              <a:rPr lang="en-US" b="1" dirty="0" err="1" smtClean="0"/>
              <a:t>Rationalisation</a:t>
            </a:r>
            <a:r>
              <a:rPr lang="en-US" b="1" dirty="0" smtClean="0"/>
              <a:t>:</a:t>
            </a:r>
            <a:r>
              <a:rPr lang="en-US" dirty="0" smtClean="0"/>
              <a:t> this means cutting costs by eliminating waste and duplication.</a:t>
            </a:r>
          </a:p>
          <a:p>
            <a:endParaRPr lang="en-US" dirty="0" smtClean="0"/>
          </a:p>
          <a:p>
            <a:r>
              <a:rPr lang="en-US" b="1" dirty="0" smtClean="0"/>
              <a:t>Relocate production abroad</a:t>
            </a:r>
            <a:r>
              <a:rPr lang="en-US" dirty="0" smtClean="0"/>
              <a:t>: </a:t>
            </a:r>
            <a:r>
              <a:rPr lang="en-US" dirty="0" err="1" smtClean="0"/>
              <a:t>eg</a:t>
            </a:r>
            <a:r>
              <a:rPr lang="en-US" dirty="0" smtClean="0"/>
              <a:t>, to China </a:t>
            </a:r>
            <a:r>
              <a:rPr lang="en-US" dirty="0" err="1" smtClean="0"/>
              <a:t>inorder</a:t>
            </a:r>
            <a:r>
              <a:rPr lang="en-US" dirty="0" smtClean="0"/>
              <a:t> to take advantage of cheap </a:t>
            </a:r>
            <a:r>
              <a:rPr lang="en-US" dirty="0" err="1" smtClean="0"/>
              <a:t>labour</a:t>
            </a:r>
            <a:endParaRPr lang="en-US" dirty="0" smtClean="0"/>
          </a:p>
          <a:p>
            <a:endParaRPr lang="en-US" dirty="0" smtClean="0"/>
          </a:p>
          <a:p>
            <a:r>
              <a:rPr lang="en-US" b="1" dirty="0" smtClean="0"/>
              <a:t>Switch to overseas suppliers</a:t>
            </a:r>
            <a:r>
              <a:rPr lang="en-US" dirty="0" smtClean="0"/>
              <a:t>: outsource</a:t>
            </a:r>
          </a:p>
          <a:p>
            <a:endParaRPr lang="en-US" dirty="0" smtClean="0"/>
          </a:p>
          <a:p>
            <a:r>
              <a:rPr lang="en-US" b="1" dirty="0" smtClean="0"/>
              <a:t>Go for the top-end of the market</a:t>
            </a:r>
            <a:r>
              <a:rPr lang="en-US" dirty="0" smtClean="0"/>
              <a:t>: here competition may be less and consumers are less concerned about the price.</a:t>
            </a:r>
            <a:endParaRPr lang="en-US" dirty="0"/>
          </a:p>
        </p:txBody>
      </p:sp>
      <p:sp>
        <p:nvSpPr>
          <p:cNvPr id="3" name="Title 2"/>
          <p:cNvSpPr>
            <a:spLocks noGrp="1"/>
          </p:cNvSpPr>
          <p:nvPr>
            <p:ph type="title"/>
          </p:nvPr>
        </p:nvSpPr>
        <p:spPr/>
        <p:txBody>
          <a:bodyPr/>
          <a:lstStyle/>
          <a:p>
            <a:r>
              <a:rPr lang="en-US" sz="3600" dirty="0" smtClean="0"/>
              <a:t>Measure and policies to increase competitiveness by </a:t>
            </a:r>
            <a:r>
              <a:rPr lang="en-US" sz="3600" b="1" dirty="0" smtClean="0"/>
              <a:t>firms</a:t>
            </a:r>
            <a:endParaRPr lang="en-US" sz="3600" b="1" dirty="0"/>
          </a:p>
        </p:txBody>
      </p:sp>
    </p:spTree>
    <p:extLst>
      <p:ext uri="{BB962C8B-B14F-4D97-AF65-F5344CB8AC3E}">
        <p14:creationId xmlns:p14="http://schemas.microsoft.com/office/powerpoint/2010/main" val="331609082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Hardcover">
  <a:themeElements>
    <a:clrScheme name="Hardcover">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Hardcover">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Hardcover">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Hardcover.thmx</Template>
  <TotalTime>1444</TotalTime>
  <Words>821</Words>
  <Application>Microsoft Macintosh PowerPoint</Application>
  <PresentationFormat>On-screen Show (4:3)</PresentationFormat>
  <Paragraphs>85</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Hardcover</vt:lpstr>
      <vt:lpstr>PowerPoint Presentation</vt:lpstr>
      <vt:lpstr>International Competitiveness </vt:lpstr>
      <vt:lpstr>Measures of international competitiveness</vt:lpstr>
      <vt:lpstr>PowerPoint Presentation</vt:lpstr>
      <vt:lpstr>PowerPoint Presentation</vt:lpstr>
      <vt:lpstr>Factors influencing international competitiveness</vt:lpstr>
      <vt:lpstr>PowerPoint Presentation</vt:lpstr>
      <vt:lpstr>Other factors</vt:lpstr>
      <vt:lpstr>Measure and policies to increase competitiveness by firms</vt:lpstr>
      <vt:lpstr>Government policies to improve international competitiveness</vt:lpstr>
      <vt:lpstr>However, its is important to note that:</vt:lpstr>
      <vt:lpstr>The significance of international competitiveness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Ayi M</dc:creator>
  <cp:lastModifiedBy>Aishath Hussain</cp:lastModifiedBy>
  <cp:revision>15</cp:revision>
  <dcterms:created xsi:type="dcterms:W3CDTF">2014-02-01T18:08:31Z</dcterms:created>
  <dcterms:modified xsi:type="dcterms:W3CDTF">2021-01-26T09:04:47Z</dcterms:modified>
</cp:coreProperties>
</file>