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Pacifico"/>
      <p:regular r:id="rId38"/>
    </p:embeddedFont>
    <p:embeddedFont>
      <p:font typeface="Candar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3" roundtripDataSignature="AMtx7mgaBe2YV8dwcy+clc+XvJnRLvMl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ndara-bold.fntdata"/><Relationship Id="rId20" Type="http://schemas.openxmlformats.org/officeDocument/2006/relationships/slide" Target="slides/slide15.xml"/><Relationship Id="rId42" Type="http://schemas.openxmlformats.org/officeDocument/2006/relationships/font" Target="fonts/Candara-boldItalic.fntdata"/><Relationship Id="rId41" Type="http://schemas.openxmlformats.org/officeDocument/2006/relationships/font" Target="fonts/Candara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andara-regular.fntdata"/><Relationship Id="rId16" Type="http://schemas.openxmlformats.org/officeDocument/2006/relationships/slide" Target="slides/slide11.xml"/><Relationship Id="rId38" Type="http://schemas.openxmlformats.org/officeDocument/2006/relationships/font" Target="fonts/Pacific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4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descr="Overlay-Blank.jpg" id="13" name="Google Shape;13;p34"/>
            <p:cNvPicPr preferRelativeResize="0"/>
            <p:nvPr/>
          </p:nvPicPr>
          <p:blipFill rotWithShape="1">
            <a:blip r:embed="rId3">
              <a:alphaModFix/>
            </a:blip>
            <a:srcRect b="0" l="1470" r="83676" t="0"/>
            <a:stretch/>
          </p:blipFill>
          <p:spPr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4" name="Google Shape;14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5;p34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descr="Overlay-Blank.jpg" id="16" name="Google Shape;16;p34"/>
            <p:cNvPicPr preferRelativeResize="0"/>
            <p:nvPr/>
          </p:nvPicPr>
          <p:blipFill rotWithShape="1">
            <a:blip r:embed="rId5">
              <a:alphaModFix/>
            </a:blip>
            <a:srcRect b="0" l="0" r="85125" t="0"/>
            <a:stretch/>
          </p:blipFill>
          <p:spPr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7" name="Google Shape;17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34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sz="650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R-Color.png" id="22" name="Google Shape;22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4480" y="4841209"/>
            <a:ext cx="6035040" cy="34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Blank.jpg" id="106" name="Google Shape;10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3"/>
          <p:cNvSpPr txBox="1"/>
          <p:nvPr>
            <p:ph type="title"/>
          </p:nvPr>
        </p:nvSpPr>
        <p:spPr>
          <a:xfrm>
            <a:off x="381000" y="609600"/>
            <a:ext cx="361282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3"/>
          <p:cNvSpPr/>
          <p:nvPr>
            <p:ph idx="2" type="pic"/>
          </p:nvPr>
        </p:nvSpPr>
        <p:spPr>
          <a:xfrm>
            <a:off x="4873625" y="381000"/>
            <a:ext cx="3813175" cy="5697538"/>
          </a:xfrm>
          <a:prstGeom prst="rect">
            <a:avLst/>
          </a:prstGeom>
          <a:solidFill>
            <a:srgbClr val="D8D8D8"/>
          </a:solidFill>
          <a:ln cap="flat" cmpd="sng" w="101600">
            <a:solidFill>
              <a:srgbClr val="D0C6EB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43"/>
          <p:cNvSpPr txBox="1"/>
          <p:nvPr>
            <p:ph idx="1" type="body"/>
          </p:nvPr>
        </p:nvSpPr>
        <p:spPr>
          <a:xfrm>
            <a:off x="379984" y="2209799"/>
            <a:ext cx="3613792" cy="322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43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3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, Alt.">
  <p:cSld name="Picture with Caption, Alt.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descr="Overlay-Blank.jpg" id="115" name="Google Shape;115;p44"/>
            <p:cNvPicPr preferRelativeResize="0"/>
            <p:nvPr/>
          </p:nvPicPr>
          <p:blipFill rotWithShape="1">
            <a:blip r:embed="rId2">
              <a:alphaModFix/>
            </a:blip>
            <a:srcRect b="0" l="4302" r="46874" t="0"/>
            <a:stretch/>
          </p:blipFill>
          <p:spPr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16" name="Google Shape;116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4"/>
          <p:cNvSpPr txBox="1"/>
          <p:nvPr>
            <p:ph type="title"/>
          </p:nvPr>
        </p:nvSpPr>
        <p:spPr>
          <a:xfrm>
            <a:off x="381000" y="609600"/>
            <a:ext cx="361282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/>
          <p:nvPr>
            <p:ph idx="2" type="pic"/>
          </p:nvPr>
        </p:nvSpPr>
        <p:spPr>
          <a:xfrm>
            <a:off x="4873625" y="381000"/>
            <a:ext cx="3813175" cy="569753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9" name="Google Shape;119;p44"/>
          <p:cNvSpPr txBox="1"/>
          <p:nvPr>
            <p:ph idx="1" type="body"/>
          </p:nvPr>
        </p:nvSpPr>
        <p:spPr>
          <a:xfrm>
            <a:off x="379984" y="2209799"/>
            <a:ext cx="3613792" cy="322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44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4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4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125" name="Google Shape;125;p45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126" name="Google Shape;126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4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1" type="body"/>
          </p:nvPr>
        </p:nvSpPr>
        <p:spPr>
          <a:xfrm rot="5400000">
            <a:off x="2432750" y="120977"/>
            <a:ext cx="4289611" cy="757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5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5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6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descr="Overlay-Blank.jpg" id="134" name="Google Shape;134;p46"/>
            <p:cNvPicPr preferRelativeResize="0"/>
            <p:nvPr/>
          </p:nvPicPr>
          <p:blipFill rotWithShape="1">
            <a:blip r:embed="rId2">
              <a:alphaModFix/>
            </a:blip>
            <a:srcRect b="0" l="1471" r="16862" t="0"/>
            <a:stretch/>
          </p:blipFill>
          <p:spPr>
            <a:xfrm>
              <a:off x="0" y="0"/>
              <a:ext cx="74676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35" name="Google Shape;13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8309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46"/>
          <p:cNvSpPr txBox="1"/>
          <p:nvPr>
            <p:ph type="title"/>
          </p:nvPr>
        </p:nvSpPr>
        <p:spPr>
          <a:xfrm rot="5400000">
            <a:off x="5495131" y="2505870"/>
            <a:ext cx="569753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1" type="body"/>
          </p:nvPr>
        </p:nvSpPr>
        <p:spPr>
          <a:xfrm rot="5400000">
            <a:off x="885031" y="-123031"/>
            <a:ext cx="5697537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6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25" name="Google Shape;25;p35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26" name="Google Shape;2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3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6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descr="Overlay-Blank.jpg" id="34" name="Google Shape;34;p36"/>
            <p:cNvPicPr preferRelativeResize="0"/>
            <p:nvPr/>
          </p:nvPicPr>
          <p:blipFill rotWithShape="1">
            <a:blip r:embed="rId3">
              <a:alphaModFix/>
            </a:blip>
            <a:srcRect b="0" l="1470" r="83676" t="0"/>
            <a:stretch/>
          </p:blipFill>
          <p:spPr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35" name="Google Shape;35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6;p3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descr="Overlay-Blank.jpg" id="37" name="Google Shape;37;p36"/>
            <p:cNvPicPr preferRelativeResize="0"/>
            <p:nvPr/>
          </p:nvPicPr>
          <p:blipFill rotWithShape="1">
            <a:blip r:embed="rId3">
              <a:alphaModFix/>
            </a:blip>
            <a:srcRect b="0" l="0" r="85125" t="0"/>
            <a:stretch/>
          </p:blipFill>
          <p:spPr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38" name="Google Shape;38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36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sz="650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R-Color.png" id="43" name="Google Shape;4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4841209"/>
            <a:ext cx="6035040" cy="3403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6"/>
          <p:cNvSpPr/>
          <p:nvPr>
            <p:ph idx="2" type="pic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1854200" y="1851212"/>
            <a:ext cx="5446714" cy="173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b="0" sz="6500" cap="none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" type="body"/>
          </p:nvPr>
        </p:nvSpPr>
        <p:spPr>
          <a:xfrm>
            <a:off x="1854200" y="3576918"/>
            <a:ext cx="5446714" cy="82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37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" name="Google Shape;51;p37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descr="Overlay-Blank.jpg" id="52" name="Google Shape;52;p37"/>
            <p:cNvPicPr preferRelativeResize="0"/>
            <p:nvPr/>
          </p:nvPicPr>
          <p:blipFill rotWithShape="1">
            <a:blip r:embed="rId3">
              <a:alphaModFix/>
            </a:blip>
            <a:srcRect b="85555" l="0" r="0" t="0"/>
            <a:stretch/>
          </p:blipFill>
          <p:spPr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53" name="Google Shape;53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37"/>
          <p:cNvGrpSpPr/>
          <p:nvPr/>
        </p:nvGrpSpPr>
        <p:grpSpPr>
          <a:xfrm flipH="1" rot="10800000">
            <a:off x="0" y="5666744"/>
            <a:ext cx="9144000" cy="1191256"/>
            <a:chOff x="0" y="0"/>
            <a:chExt cx="9144000" cy="1191256"/>
          </a:xfrm>
        </p:grpSpPr>
        <p:pic>
          <p:nvPicPr>
            <p:cNvPr descr="Overlay-Blank.jpg" id="55" name="Google Shape;55;p37"/>
            <p:cNvPicPr preferRelativeResize="0"/>
            <p:nvPr/>
          </p:nvPicPr>
          <p:blipFill rotWithShape="1">
            <a:blip r:embed="rId3">
              <a:alphaModFix/>
            </a:blip>
            <a:srcRect b="85555" l="0" r="0" t="0"/>
            <a:stretch/>
          </p:blipFill>
          <p:spPr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56" name="Google Shape;56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R-Color.png" id="57" name="Google Shape;5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3258805"/>
            <a:ext cx="6035040" cy="34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8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60" name="Google Shape;60;p38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61" name="Google Shape;61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38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" type="body"/>
          </p:nvPr>
        </p:nvSpPr>
        <p:spPr>
          <a:xfrm>
            <a:off x="792162" y="1774825"/>
            <a:ext cx="3566160" cy="43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38"/>
          <p:cNvSpPr txBox="1"/>
          <p:nvPr>
            <p:ph idx="2" type="body"/>
          </p:nvPr>
        </p:nvSpPr>
        <p:spPr>
          <a:xfrm>
            <a:off x="4766534" y="1774825"/>
            <a:ext cx="3566160" cy="43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38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70" name="Google Shape;70;p39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71" name="Google Shape;71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39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777240" y="1879320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9E8AD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9"/>
          <p:cNvSpPr txBox="1"/>
          <p:nvPr>
            <p:ph idx="2" type="body"/>
          </p:nvPr>
        </p:nvSpPr>
        <p:spPr>
          <a:xfrm>
            <a:off x="777240" y="2590799"/>
            <a:ext cx="3566160" cy="34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24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39"/>
          <p:cNvSpPr txBox="1"/>
          <p:nvPr>
            <p:ph idx="3" type="body"/>
          </p:nvPr>
        </p:nvSpPr>
        <p:spPr>
          <a:xfrm>
            <a:off x="4766048" y="1879320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9E8AD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39"/>
          <p:cNvSpPr txBox="1"/>
          <p:nvPr>
            <p:ph idx="4" type="body"/>
          </p:nvPr>
        </p:nvSpPr>
        <p:spPr>
          <a:xfrm>
            <a:off x="4766048" y="2590799"/>
            <a:ext cx="3566160" cy="34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24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verlay-HorizontalBridge.jpg" id="80" name="Google Shape;80;p39"/>
          <p:cNvPicPr preferRelativeResize="0"/>
          <p:nvPr/>
        </p:nvPicPr>
        <p:blipFill rotWithShape="1">
          <a:blip r:embed="rId3">
            <a:alphaModFix/>
          </a:blip>
          <a:srcRect b="39763" l="0" r="61030" t="23425"/>
          <a:stretch/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rgbClr val="E1DBF2"/>
          </a:solidFill>
          <a:ln>
            <a:noFill/>
          </a:ln>
        </p:spPr>
      </p:pic>
      <p:pic>
        <p:nvPicPr>
          <p:cNvPr descr="Overlay-HorizontalBridge.jpg" id="81" name="Google Shape;81;p39"/>
          <p:cNvPicPr preferRelativeResize="0"/>
          <p:nvPr/>
        </p:nvPicPr>
        <p:blipFill rotWithShape="1">
          <a:blip r:embed="rId3">
            <a:alphaModFix/>
          </a:blip>
          <a:srcRect b="39763" l="0" r="61030" t="23425"/>
          <a:stretch/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rgbClr val="E1DBF2"/>
          </a:solid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0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84" name="Google Shape;84;p40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85" name="Google Shape;85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4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Blank.jpg"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1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2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descr="Overlay-Blank.jpg" id="97" name="Google Shape;97;p42"/>
            <p:cNvPicPr preferRelativeResize="0"/>
            <p:nvPr/>
          </p:nvPicPr>
          <p:blipFill rotWithShape="1">
            <a:blip r:embed="rId2">
              <a:alphaModFix/>
            </a:blip>
            <a:srcRect b="0" l="4302" r="46874" t="0"/>
            <a:stretch/>
          </p:blipFill>
          <p:spPr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98" name="Google Shape;9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42"/>
          <p:cNvSpPr txBox="1"/>
          <p:nvPr>
            <p:ph type="title"/>
          </p:nvPr>
        </p:nvSpPr>
        <p:spPr>
          <a:xfrm>
            <a:off x="381000" y="609600"/>
            <a:ext cx="3612776" cy="1537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2"/>
          <p:cNvSpPr txBox="1"/>
          <p:nvPr>
            <p:ph idx="1" type="body"/>
          </p:nvPr>
        </p:nvSpPr>
        <p:spPr>
          <a:xfrm>
            <a:off x="4885859" y="381001"/>
            <a:ext cx="3813174" cy="569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b="0"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b="0"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b="0"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01" name="Google Shape;101;p42"/>
          <p:cNvSpPr txBox="1"/>
          <p:nvPr>
            <p:ph idx="2" type="body"/>
          </p:nvPr>
        </p:nvSpPr>
        <p:spPr>
          <a:xfrm>
            <a:off x="381000" y="2209801"/>
            <a:ext cx="361277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42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  <a:defRPr b="0" i="0" sz="5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2400"/>
              </a:spcBef>
              <a:spcAft>
                <a:spcPts val="0"/>
              </a:spcAft>
              <a:buClr>
                <a:srgbClr val="B9AAE2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ndara"/>
              <a:buChar char="•"/>
              <a:defRPr b="0" i="0" sz="2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3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</a:pPr>
            <a:r>
              <a:rPr lang="en-US"/>
              <a:t>Measures of Economic Development </a:t>
            </a:r>
            <a:endParaRPr/>
          </a:p>
        </p:txBody>
      </p:sp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Other measures of development </a:t>
            </a:r>
            <a:endParaRPr/>
          </a:p>
        </p:txBody>
      </p:sp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Percentage of labours in primary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 to clean water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 to doctors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 to mobile phones</a:t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206" name="Google Shape;206;p11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Primary product dependency</a:t>
            </a:r>
            <a:r>
              <a:rPr lang="en-US"/>
              <a:t>: this means the economy being largely dependent on the export of the a few primary products example: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Tin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Copper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Cocoa 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rubber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Primary product dependency</a:t>
            </a:r>
            <a:endParaRPr/>
          </a:p>
        </p:txBody>
      </p:sp>
      <p:sp>
        <p:nvSpPr>
          <p:cNvPr id="212" name="Google Shape;212;p12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Percentage total exports for some African countries in 2010: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Ghana 39% gold, 26% oil, 17% cocoa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Kenya 19% tea, 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Nigeria 90% oil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Tanzania 37% gold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Uganda 18% coffee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Zambia 84% copper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ndara"/>
              <a:buNone/>
            </a:pPr>
            <a:r>
              <a:rPr lang="en-US" sz="4800"/>
              <a:t>Problems with dependency on primary products</a:t>
            </a:r>
            <a:endParaRPr sz="4800"/>
          </a:p>
        </p:txBody>
      </p:sp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Price fluctuations</a:t>
            </a:r>
            <a:r>
              <a:rPr lang="en-US"/>
              <a:t>: commodities tend to have inelastic supply and demand. This makes jobs insecure and makes it difficult for firms to plan ahead and invest.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Value added is low</a:t>
            </a:r>
            <a:r>
              <a:rPr lang="en-US"/>
              <a:t>: commodities tend to be low priced compared to the end product eg, coffee beans vs coffee. This means wages and living standards are low. It also means profits are low.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430560" y="624189"/>
            <a:ext cx="7932390" cy="542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Low income elasticity of Demand</a:t>
            </a:r>
            <a:r>
              <a:rPr lang="en-US"/>
              <a:t>: the </a:t>
            </a:r>
            <a:r>
              <a:rPr i="1" lang="en-US"/>
              <a:t>Prebisch-Singer </a:t>
            </a:r>
            <a:r>
              <a:rPr lang="en-US"/>
              <a:t>hypothesis states that the terms of trade between primary and manufactured foods tend to deteriorate over time.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i="1" lang="en-US"/>
              <a:t>Prebisch-Singer </a:t>
            </a:r>
            <a:r>
              <a:rPr b="1" lang="en-US"/>
              <a:t>hypothesis </a:t>
            </a:r>
            <a:r>
              <a:rPr lang="en-US"/>
              <a:t>suggest that countries that export commodities would be able to import less and less for a given level of exports.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idx="1" type="body"/>
          </p:nvPr>
        </p:nvSpPr>
        <p:spPr>
          <a:xfrm>
            <a:off x="258336" y="301332"/>
            <a:ext cx="8611184" cy="6306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His research found data that suggested that the terms of trade for primary commodity exporters did have a tendency to decline.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 explanation to this is that the income elasticity of demand for manufactures foods is greater than that for primary goods especially food.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Therefore, as income rises the demand for manufactured goods increase more rapidly than demand for primary goods.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And price of manufactured goods rise relative to the prices of primary products, so causing a decline in the terms of trade for countries dependent on the export of primary products.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idx="1" type="body"/>
          </p:nvPr>
        </p:nvSpPr>
        <p:spPr>
          <a:xfrm>
            <a:off x="452087" y="473522"/>
            <a:ext cx="8352847" cy="617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31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 u="sng"/>
              <a:t>Criticism on the </a:t>
            </a:r>
            <a:r>
              <a:rPr i="1" lang="en-US" sz="3500" u="sng"/>
              <a:t>Prebisch-Singer theory </a:t>
            </a:r>
            <a:r>
              <a:rPr lang="en-US" sz="3500" u="sng"/>
              <a:t>(evaluation)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Some countries have developed on the basis of their primary products (Bostwana, diamonds)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If a developing country has a comparative advantage in a primary product, then its resources will be used more efficiently by specializing in the production of that product.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Primary product prices rose sharply until the middle of 2008 while the prices of many manufactured products were falling.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Some economists argue that, in the case of food, prices for food is likely to increase as world population increase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Savings gap</a:t>
            </a:r>
            <a:endParaRPr/>
          </a:p>
        </p:txBody>
      </p:sp>
      <p:sp>
        <p:nvSpPr>
          <p:cNvPr id="239" name="Google Shape;239;p17"/>
          <p:cNvSpPr txBox="1"/>
          <p:nvPr>
            <p:ph idx="1" type="body"/>
          </p:nvPr>
        </p:nvSpPr>
        <p:spPr>
          <a:xfrm>
            <a:off x="792162" y="1452282"/>
            <a:ext cx="7819021" cy="1746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Many developing countries have a low GDP per capita and cosequently they hold inadequate savings to finance the investment to achieve economic growth and development</a:t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240" name="Google Shape;240;p17"/>
          <p:cNvGrpSpPr/>
          <p:nvPr/>
        </p:nvGrpSpPr>
        <p:grpSpPr>
          <a:xfrm>
            <a:off x="2761402" y="3199562"/>
            <a:ext cx="3794314" cy="3372244"/>
            <a:chOff x="1022123" y="476"/>
            <a:chExt cx="3794314" cy="3372244"/>
          </a:xfrm>
        </p:grpSpPr>
        <p:sp>
          <p:nvSpPr>
            <p:cNvPr id="241" name="Google Shape;241;p17"/>
            <p:cNvSpPr/>
            <p:nvPr/>
          </p:nvSpPr>
          <p:spPr>
            <a:xfrm>
              <a:off x="2316323" y="476"/>
              <a:ext cx="1205913" cy="783843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tile algn="tl" flip="none" tx="0" sx="40000" ty="0" sy="4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2354587" y="38740"/>
              <a:ext cx="1129385" cy="707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Low income</a:t>
              </a:r>
              <a:endPara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625080" y="392398"/>
              <a:ext cx="2588400" cy="2588400"/>
            </a:xfrm>
            <a:custGeom>
              <a:rect b="b" l="l" r="r" t="t"/>
              <a:pathLst>
                <a:path extrusionOk="0" h="120000" w="120000">
                  <a:moveTo>
                    <a:pt x="95660" y="11747"/>
                  </a:moveTo>
                  <a:lnTo>
                    <a:pt x="95660" y="11747"/>
                  </a:lnTo>
                  <a:cubicBezTo>
                    <a:pt x="103335" y="17419"/>
                    <a:pt x="109546" y="24839"/>
                    <a:pt x="113778" y="33392"/>
                  </a:cubicBezTo>
                </a:path>
              </a:pathLst>
            </a:custGeom>
            <a:noFill/>
            <a:ln cap="flat" cmpd="sng" w="38100">
              <a:solidFill>
                <a:srgbClr val="8B71C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3610524" y="1294676"/>
              <a:ext cx="1205913" cy="783843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tile algn="tl" flip="none" tx="0" sx="40000" ty="0" sy="4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3648788" y="1332940"/>
              <a:ext cx="1129385" cy="707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Low savings </a:t>
              </a:r>
              <a:endPara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625080" y="392398"/>
              <a:ext cx="2588400" cy="2588400"/>
            </a:xfrm>
            <a:custGeom>
              <a:rect b="b" l="l" r="r" t="t"/>
              <a:pathLst>
                <a:path extrusionOk="0" h="120000" w="120000">
                  <a:moveTo>
                    <a:pt x="113778" y="86608"/>
                  </a:moveTo>
                  <a:cubicBezTo>
                    <a:pt x="109546" y="95161"/>
                    <a:pt x="103335" y="102582"/>
                    <a:pt x="95660" y="108253"/>
                  </a:cubicBezTo>
                </a:path>
              </a:pathLst>
            </a:custGeom>
            <a:noFill/>
            <a:ln cap="flat" cmpd="sng" w="38100">
              <a:solidFill>
                <a:srgbClr val="8B71C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2316323" y="2588877"/>
              <a:ext cx="1205913" cy="783843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tile algn="tl" flip="none" tx="0" sx="40000" ty="0" sy="4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2354587" y="2627141"/>
              <a:ext cx="1129385" cy="707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Low investment</a:t>
              </a:r>
              <a:endPara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1625080" y="392398"/>
              <a:ext cx="2588400" cy="2588400"/>
            </a:xfrm>
            <a:custGeom>
              <a:rect b="b" l="l" r="r" t="t"/>
              <a:pathLst>
                <a:path extrusionOk="0" h="120000" w="120000">
                  <a:moveTo>
                    <a:pt x="24340" y="108253"/>
                  </a:moveTo>
                  <a:lnTo>
                    <a:pt x="24340" y="108253"/>
                  </a:lnTo>
                  <a:cubicBezTo>
                    <a:pt x="16665" y="102581"/>
                    <a:pt x="10454" y="95161"/>
                    <a:pt x="6222" y="86608"/>
                  </a:cubicBezTo>
                </a:path>
              </a:pathLst>
            </a:custGeom>
            <a:noFill/>
            <a:ln cap="flat" cmpd="sng" w="38100">
              <a:solidFill>
                <a:srgbClr val="8B71C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1022123" y="1294676"/>
              <a:ext cx="1205913" cy="783843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tile algn="tl" flip="none" tx="0" sx="40000" ty="0" sy="4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1060387" y="1332940"/>
              <a:ext cx="1129385" cy="707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Low capital accumulation</a:t>
              </a:r>
              <a:endPara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1625080" y="392398"/>
              <a:ext cx="2588400" cy="2588400"/>
            </a:xfrm>
            <a:custGeom>
              <a:rect b="b" l="l" r="r" t="t"/>
              <a:pathLst>
                <a:path extrusionOk="0" h="120000" w="120000">
                  <a:moveTo>
                    <a:pt x="6222" y="33392"/>
                  </a:moveTo>
                  <a:lnTo>
                    <a:pt x="6222" y="33392"/>
                  </a:lnTo>
                  <a:cubicBezTo>
                    <a:pt x="10454" y="24839"/>
                    <a:pt x="16665" y="17418"/>
                    <a:pt x="24340" y="11747"/>
                  </a:cubicBezTo>
                </a:path>
              </a:pathLst>
            </a:custGeom>
            <a:noFill/>
            <a:ln cap="flat" cmpd="sng" w="38100">
              <a:solidFill>
                <a:srgbClr val="8B71C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Foreign exchange gap</a:t>
            </a:r>
            <a:endParaRPr/>
          </a:p>
        </p:txBody>
      </p:sp>
      <p:sp>
        <p:nvSpPr>
          <p:cNvPr id="258" name="Google Shape;258;p18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Associated with the savings gap, many developing countries face a shortage of foreign exchange due to the following: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Dependence on export earnings on primary products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Dependence on imports of capital goods and other manufactured goods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Servicing debt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Capital flight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Capital flight</a:t>
            </a:r>
            <a:endParaRPr/>
          </a:p>
        </p:txBody>
      </p:sp>
      <p:sp>
        <p:nvSpPr>
          <p:cNvPr id="264" name="Google Shape;264;p19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occurs when individuals or companies decide to place cash deposits in foreign banks or buy shares or other assets in foreign countries.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has serious implications: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It contributes to the savings gap and foreign currency gap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It restricts economic growth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It reduces the tax base because the country loses any tax payable on these assets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Growth VS Development</a:t>
            </a:r>
            <a:endParaRPr/>
          </a:p>
        </p:txBody>
      </p:sp>
      <p:sp>
        <p:nvSpPr>
          <p:cNvPr id="152" name="Google Shape;152;p2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Economic growth is measured in terms of changes in real GDP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Economic development cannot be defined so precisely. It is a multidimensional concept which refers to changes in living standards and welfare over time.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Unlike economic growth, economic development is a normative concept dependent on value judgments.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National debt</a:t>
            </a:r>
            <a:endParaRPr/>
          </a:p>
        </p:txBody>
      </p:sp>
      <p:sp>
        <p:nvSpPr>
          <p:cNvPr id="270" name="Google Shape;270;p20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 accumulated amount of borrowing that is not repaid.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Governments borrow due to Fiscal deficit 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lang="en-US"/>
              <a:t>Types of debts: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/>
              <a:t>Structural debt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/>
              <a:t>Cyclical debt.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Debt </a:t>
            </a:r>
            <a:endParaRPr/>
          </a:p>
        </p:txBody>
      </p:sp>
      <p:sp>
        <p:nvSpPr>
          <p:cNvPr id="276" name="Google Shape;276;p21"/>
          <p:cNvSpPr txBox="1"/>
          <p:nvPr>
            <p:ph idx="1" type="body"/>
          </p:nvPr>
        </p:nvSpPr>
        <p:spPr>
          <a:xfrm>
            <a:off x="0" y="1452282"/>
            <a:ext cx="9144000" cy="5405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Many developing countries borrow at times of low interest rate, only to find that they were struggling to service the debt (pay the interest on it) some years later.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Foreign debt can become an obstacle to growth because it creates a climate of uncertainty and risk. 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Investors might also think the government might have to have raise taxes to pay for the debt and therefore, growth in the local economy will be low.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Skilled labours may leave the country decreases growth</a:t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Evaluation </a:t>
            </a:r>
            <a:endParaRPr/>
          </a:p>
        </p:txBody>
      </p:sp>
      <p:sp>
        <p:nvSpPr>
          <p:cNvPr id="282" name="Google Shape;282;p22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Magnitude of the debt in terms of GDP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Depends on the type of debt; structural debt is harmful than the cyclical debt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Depends on where the borrowing is invested( or why government borrowed)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Corruption/poor governance</a:t>
            </a:r>
            <a:endParaRPr/>
          </a:p>
        </p:txBody>
      </p:sp>
      <p:sp>
        <p:nvSpPr>
          <p:cNvPr id="288" name="Google Shape;288;p23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This affects investment in public services and incentives to work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Corrupt government will take tax revenue themselves rather than investing it in health, education and infrastructure.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It also means that individuals have an incentive to get a good government job rather than being productive in the economy which slows growth.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Civil war</a:t>
            </a:r>
            <a:endParaRPr/>
          </a:p>
        </p:txBody>
      </p:sp>
      <p:sp>
        <p:nvSpPr>
          <p:cNvPr id="294" name="Google Shape;294;p24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Some LDCs have long standing civil wars or political disputes. This creates a climate of uncertainty for investors and so economic growth is slow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Human Capital inadequacies</a:t>
            </a:r>
            <a:endParaRPr/>
          </a:p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country whose education standards are poor and where there is a low school enrolment ratio is likely to experience a slow rate of economic growth due to low productivity of the workforce.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Some LDCs have significant public health problems with serious diseases like AIDS. This means life expectancies are low and it affects productivity and growth.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Poor infrastructure</a:t>
            </a:r>
            <a:endParaRPr/>
          </a:p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Infrastructure covers the whole range of structures that are essential for an economy to operate smoothly. It includes: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Transport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Telecommunication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Energy supply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Water supply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Waste disposal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Poor infrastructure will make it difficult to attract both domestic and foreign investment and hence present a significant obstacle to growth.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Population Issue</a:t>
            </a:r>
            <a:endParaRPr/>
          </a:p>
        </p:txBody>
      </p:sp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Population growth is particularly rapid in some of the poorest countries of the world such as Malawi and Mozambique.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Meanwhile population is falling in some developed countries like Italy and Germany.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Impact of Rapid population growth</a:t>
            </a:r>
            <a:endParaRPr/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Increase in population increases supply of labour than the demand hence increases unemployment, increases dependency ratio and living standard. 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government expenditure on paying unemployment benefits and increases opportunity cost. 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social issues,externality and crimes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Evaluation </a:t>
            </a:r>
            <a:endParaRPr/>
          </a:p>
        </p:txBody>
      </p:sp>
      <p:sp>
        <p:nvSpPr>
          <p:cNvPr id="324" name="Google Shape;324;p29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Depends on the skills of the workforce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Depends on the availability of resources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Other limits are more significant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Varies from countries to countries.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Economic growt</a:t>
            </a:r>
            <a:r>
              <a:rPr lang="en-US"/>
              <a:t>h: means an increase in the productive capacity of the economy. Its measured by increases in real GDP.</a:t>
            </a:r>
            <a:endParaRPr/>
          </a:p>
          <a:p>
            <a:pPr indent="-1651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Economic development</a:t>
            </a:r>
            <a:r>
              <a:rPr lang="en-US"/>
              <a:t>: means an improvement in living standards and economic welfare over time. The most common measure used is the HDI index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Terrorism </a:t>
            </a:r>
            <a:endParaRPr/>
          </a:p>
        </p:txBody>
      </p:sp>
      <p:sp>
        <p:nvSpPr>
          <p:cNvPr id="330" name="Google Shape;330;p30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According to global terrorism index, the cost of terrorism is very high.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ten countries most affected by terrorism has seen a reduction in GDP growth rates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It decreases FDI inflows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Migration </a:t>
            </a:r>
            <a:endParaRPr/>
          </a:p>
        </p:txBody>
      </p:sp>
      <p:sp>
        <p:nvSpPr>
          <p:cNvPr id="336" name="Google Shape;336;p31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Migration may occur due to non economic reasons such as political uncertainty or war.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UK leaves EU, there may be a decrease in labour migration between UK and EU. So this may push up the wage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a developing country, there may be less opportunity for them to emigrate.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Other constraints </a:t>
            </a:r>
            <a:endParaRPr/>
          </a:p>
        </p:txBody>
      </p:sp>
      <p:sp>
        <p:nvSpPr>
          <p:cNvPr id="342" name="Google Shape;342;p32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Diseases such as HIV/AIDS and Malaria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Gender discrimination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Easy accessibility to trade 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Education opportunities for girls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High mortality rates from birth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Classification of countries</a:t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792162" y="1452282"/>
            <a:ext cx="7570787" cy="5405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income, middle income and low income countries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Developed ,developing and less developed countries.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Emerging Economies: middle income countries that could become to highly developed countries in next 20-30 years ( newly industrialized countries)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BRICS countries ( large and high growth prospectus countries)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Tiger economies: High growth rate countries such as Singapore and Korea</a:t>
            </a:r>
            <a:endParaRPr/>
          </a:p>
          <a:p>
            <a:pPr indent="-178435" lvl="0" marL="342900" rtl="0" algn="just"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Characteristics of countries</a:t>
            </a:r>
            <a:endParaRPr/>
          </a:p>
        </p:txBody>
      </p:sp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u="sng"/>
              <a:t>DEVELOPED COUNTRIES</a:t>
            </a:r>
            <a:endParaRPr/>
          </a:p>
          <a:p>
            <a:pPr indent="0" lvl="0" marL="0" rtl="0" algn="just"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Also known as First World Countries or Most Developed Countries (MDC’s). They have the following characteristics: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Tend to be thought of as Western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Many have entered a phase of de-industrialization and have developed the service sector of their economies.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GDP per head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levels of education and health care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productivity and investment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Non-corrupt democratically elected government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Recently Hong Kong, Singapore, South Korea have raised their incomes to the point where they are generally regarded as developed countries.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Developing countries</a:t>
            </a:r>
            <a:endParaRPr/>
          </a:p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45143" y="1632857"/>
            <a:ext cx="8744857" cy="5043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Also known as Third World Countries or less developed countries (LDC’s) have the following characteristics: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Tend to be located in Africa, South America and Asia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Low incomes and GDP per head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Tend to be agriculture or subsistence based economy’s. Export earnings are often depended on primary products and industrial/manufacturing sector is small.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Poor financial infrastructure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Poor health care, education and communication infrastructure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unemployment and underemployment 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Low productivity and investment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birth rates and death rates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Often highly corrupt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ndara"/>
              <a:buNone/>
            </a:pPr>
            <a:r>
              <a:rPr lang="en-US" sz="4000"/>
              <a:t>Limits to growth/reasons for different levels of development</a:t>
            </a:r>
            <a:endParaRPr sz="4000"/>
          </a:p>
        </p:txBody>
      </p:sp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u="sng"/>
              <a:t>Natural resources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Different countries have different levels of natural resources. If a country has large amounts of natural resources its growth rate is likely to be higher. </a:t>
            </a:r>
            <a:endParaRPr/>
          </a:p>
          <a:p>
            <a:pPr indent="-342900" lvl="0" marL="342900" rtl="0" algn="just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Its no coincidence that America has such a high growth rate when we consider its natural resources eg, oil, timber, gas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Measuring of Economic development </a:t>
            </a:r>
            <a:endParaRPr/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Human development index:</a:t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en-US"/>
              <a:t>Access to internet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fusion">
  <a:themeElements>
    <a:clrScheme name="Infusion">
      <a:dk1>
        <a:srgbClr val="000000"/>
      </a:dk1>
      <a:lt1>
        <a:srgbClr val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2014-02-10T03:15:09Z</dcterms:created>
  <dc:creator>Ayi M</dc:creator>
</cp:coreProperties>
</file>