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09" r:id="rId1"/>
  </p:sldMasterIdLst>
  <p:sldIdLst>
    <p:sldId id="256" r:id="rId2"/>
    <p:sldId id="257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58" r:id="rId11"/>
    <p:sldId id="259" r:id="rId12"/>
    <p:sldId id="260" r:id="rId13"/>
    <p:sldId id="261" r:id="rId14"/>
    <p:sldId id="263" r:id="rId15"/>
    <p:sldId id="274" r:id="rId16"/>
    <p:sldId id="264" r:id="rId17"/>
    <p:sldId id="265" r:id="rId18"/>
    <p:sldId id="266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-204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25AE17C7-B787-4E50-994D-5E804113A1E9}" type="datetime4">
              <a:rPr lang="en-US" smtClean="0"/>
              <a:pPr/>
              <a:t>February 11, 2021</a:t>
            </a:fld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D7A28-FA93-4136-BDC1-BCCB2687E678}" type="datetimeFigureOut">
              <a:rPr lang="en-US" smtClean="0"/>
              <a:pPr/>
              <a:t>11/02/21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2FBC0-13B8-4B1E-B170-BBEED4A77C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D7A28-FA93-4136-BDC1-BCCB2687E678}" type="datetimeFigureOut">
              <a:rPr lang="en-US" smtClean="0"/>
              <a:pPr/>
              <a:t>11/02/21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2FBC0-13B8-4B1E-B170-BBEED4A77C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995D68B-21AC-438B-BECE-4F17DA129F19}" type="datetime4">
              <a:rPr lang="en-US" smtClean="0"/>
              <a:pPr/>
              <a:t>February 11, 2021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F0FCF-2EA5-4FF5-AF14-1CA9C8854AAB}" type="datetime4">
              <a:rPr lang="en-US" smtClean="0"/>
              <a:pPr/>
              <a:t>February 11, 2021</a:t>
            </a:fld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F9E781C6-1634-4A56-B2BE-62150BE83935}" type="datetime4">
              <a:rPr lang="en-US" smtClean="0"/>
              <a:pPr/>
              <a:t>February 11, 2021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A9372AC2-3C75-4F5F-A929-48958086FE36}" type="datetime4">
              <a:rPr lang="en-US" smtClean="0"/>
              <a:pPr/>
              <a:t>February 11, 2021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09CF4-4C1A-45DC-BADA-6EFF91CB9ABB}" type="datetime4">
              <a:rPr lang="en-US" smtClean="0"/>
              <a:pPr/>
              <a:t>February 11, 2021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51C0-B478-4858-ABC7-96406A1C0480}" type="datetime4">
              <a:rPr lang="en-US" smtClean="0"/>
              <a:pPr/>
              <a:t>February 11, 2021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B867641A-9D94-4BD6-862F-F651067079BC}" type="datetime4">
              <a:rPr lang="en-US" smtClean="0"/>
              <a:pPr/>
              <a:t>February 11, 2021</a:t>
            </a:fld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/>
          <a:lstStyle/>
          <a:p>
            <a:fld id="{D74F0C02-0EF4-4745-9D82-E8D3F59464E3}" type="datetime4">
              <a:rPr lang="en-US" smtClean="0"/>
              <a:pPr/>
              <a:t>February 11, 2021</a:t>
            </a:fld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87367800-479D-41B0-B3F2-2DCE95BA1381}" type="datetime4">
              <a:rPr lang="en-US" smtClean="0"/>
              <a:pPr/>
              <a:t>February 11,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5744759D-0EFF-4FB2-9CCE-04E00944F0F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210" r:id="rId1"/>
    <p:sldLayoutId id="2147484211" r:id="rId2"/>
    <p:sldLayoutId id="2147484212" r:id="rId3"/>
    <p:sldLayoutId id="2147484213" r:id="rId4"/>
    <p:sldLayoutId id="2147484214" r:id="rId5"/>
    <p:sldLayoutId id="2147484215" r:id="rId6"/>
    <p:sldLayoutId id="2147484216" r:id="rId7"/>
    <p:sldLayoutId id="2147484217" r:id="rId8"/>
    <p:sldLayoutId id="2147484218" r:id="rId9"/>
    <p:sldLayoutId id="2147484219" r:id="rId10"/>
    <p:sldLayoutId id="2147484220" r:id="rId11"/>
  </p:sldLayoutIdLst>
  <p:hf sldNum="0" hdr="0" ftr="0" dt="0"/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65400" y="2397759"/>
            <a:ext cx="4013200" cy="982221"/>
          </a:xfrm>
        </p:spPr>
        <p:txBody>
          <a:bodyPr>
            <a:noAutofit/>
          </a:bodyPr>
          <a:lstStyle/>
          <a:p>
            <a:r>
              <a:rPr lang="en-US" sz="2400" dirty="0" smtClean="0"/>
              <a:t>MEAUSRES TO PROMOTE GROWTH AND DEVELOPMENT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56334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457200" y="1676400"/>
            <a:ext cx="8229600" cy="4757074"/>
          </a:xfrm>
        </p:spPr>
        <p:txBody>
          <a:bodyPr>
            <a:noAutofit/>
          </a:bodyPr>
          <a:lstStyle/>
          <a:p>
            <a:pPr marL="342900" indent="-342900" algn="l">
              <a:buFont typeface="Arial"/>
              <a:buChar char="•"/>
            </a:pPr>
            <a:r>
              <a:rPr lang="en-US" sz="2800" dirty="0" smtClean="0"/>
              <a:t>This could be in the form of  commercial loans, grants ,loans, tied aid, bilateral or multilateral</a:t>
            </a:r>
          </a:p>
          <a:p>
            <a:pPr marL="342900" indent="-342900" algn="l">
              <a:buFont typeface="Arial"/>
              <a:buChar char="•"/>
            </a:pPr>
            <a:r>
              <a:rPr lang="en-US" sz="2800" dirty="0" smtClean="0"/>
              <a:t>Aid </a:t>
            </a:r>
            <a:r>
              <a:rPr lang="en-US" sz="2800" dirty="0"/>
              <a:t>can be used to finance investment in infrastructure and human capital. This can increase capital stock / aggregate supply and enable higher growth rates. </a:t>
            </a:r>
            <a:endParaRPr lang="en-US" sz="2800" dirty="0" smtClean="0"/>
          </a:p>
          <a:p>
            <a:pPr marL="342900" indent="-342900" algn="l">
              <a:buFont typeface="Arial"/>
              <a:buChar char="•"/>
            </a:pPr>
            <a:r>
              <a:rPr lang="en-US" sz="2800" dirty="0"/>
              <a:t>However, it depends on the quality of the aid. Often aid is tied to purchasing donors exports and is limited in value. There is also a danger aid could be siphoned off due to corruption. </a:t>
            </a:r>
          </a:p>
          <a:p>
            <a:pPr marL="342900" indent="-342900" algn="l">
              <a:buFont typeface="Arial"/>
              <a:buChar char="•"/>
            </a:pP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aid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099630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342900" indent="-342900" algn="l">
              <a:buFont typeface="Arial"/>
              <a:buChar char="•"/>
            </a:pPr>
            <a:r>
              <a:rPr lang="en-US" sz="2800" dirty="0"/>
              <a:t>Debt relief aims to end crippling debt interest payments, this enables countries to devote more funds on investment rather than paying interest. </a:t>
            </a:r>
          </a:p>
          <a:p>
            <a:pPr marL="342900" indent="-342900" algn="l">
              <a:buFont typeface="Arial"/>
              <a:buChar char="•"/>
            </a:pPr>
            <a:endParaRPr lang="en-US" sz="2800" dirty="0" smtClean="0"/>
          </a:p>
          <a:p>
            <a:pPr marL="342900" indent="-342900" algn="l">
              <a:buFont typeface="Arial"/>
              <a:buChar char="•"/>
            </a:pPr>
            <a:r>
              <a:rPr lang="en-US" sz="2800" dirty="0"/>
              <a:t>However, there is a danger debt relief could create moral hazard. If debt is relieved, there may be less incentive to borrow responsibly; debt relief may make private firms reluctant to lend in the future. </a:t>
            </a:r>
          </a:p>
          <a:p>
            <a:pPr marL="342900" indent="-342900" algn="l">
              <a:buFont typeface="Arial"/>
              <a:buChar char="•"/>
            </a:pP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Debt relief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989679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342900" indent="-342900" algn="l">
              <a:buFont typeface="Arial"/>
              <a:buChar char="•"/>
            </a:pPr>
            <a:r>
              <a:rPr lang="en-US" sz="2800" dirty="0"/>
              <a:t>Supply side policies to improve education and training can lead to improved human capital and higher </a:t>
            </a:r>
            <a:r>
              <a:rPr lang="en-US" sz="2800" dirty="0" err="1"/>
              <a:t>labour</a:t>
            </a:r>
            <a:r>
              <a:rPr lang="en-US" sz="2800" dirty="0"/>
              <a:t> productivity. </a:t>
            </a:r>
          </a:p>
          <a:p>
            <a:pPr marL="342900" indent="-342900" algn="l">
              <a:buFont typeface="Arial"/>
              <a:buChar char="•"/>
            </a:pPr>
            <a:endParaRPr lang="en-US" sz="2800" dirty="0" smtClean="0"/>
          </a:p>
          <a:p>
            <a:pPr marL="342900" indent="-342900" algn="l">
              <a:buFont typeface="Arial"/>
              <a:buChar char="•"/>
            </a:pPr>
            <a:r>
              <a:rPr lang="en-US" sz="2800" dirty="0"/>
              <a:t>However, it takes time to educate workers. Government spending is not guaranteed to improve </a:t>
            </a:r>
            <a:r>
              <a:rPr lang="en-US" sz="2800" dirty="0" err="1"/>
              <a:t>labour</a:t>
            </a:r>
            <a:r>
              <a:rPr lang="en-US" sz="2800" dirty="0"/>
              <a:t> productivity, as people may be reluctant to take time from working on farm </a:t>
            </a:r>
          </a:p>
          <a:p>
            <a:pPr marL="342900" indent="-342900" algn="l">
              <a:buFont typeface="Arial"/>
              <a:buChar char="•"/>
            </a:pP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Development of human capital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039979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342900" indent="-342900" algn="l">
              <a:buFont typeface="Arial"/>
              <a:buChar char="•"/>
            </a:pPr>
            <a:r>
              <a:rPr lang="en-US" sz="2800" dirty="0"/>
              <a:t>The IMF and World Bank place stress on increasing the role of market forces. Policies can include </a:t>
            </a:r>
            <a:r>
              <a:rPr lang="en-US" sz="2800" dirty="0" err="1"/>
              <a:t>privatisation</a:t>
            </a:r>
            <a:r>
              <a:rPr lang="en-US" sz="2800" dirty="0"/>
              <a:t>, deregulation, reducing power of trades unions and removing unnecessary regulation. The aim is to increase competitive pressures and allow private enterprise to increase efficiency in the economy. </a:t>
            </a:r>
          </a:p>
          <a:p>
            <a:pPr marL="342900" indent="-342900" algn="l">
              <a:buFont typeface="Arial"/>
              <a:buChar char="•"/>
            </a:pPr>
            <a:endParaRPr lang="en-US" sz="2800" dirty="0" smtClean="0"/>
          </a:p>
          <a:p>
            <a:pPr marL="342900" indent="-342900" algn="l">
              <a:buFont typeface="Arial"/>
              <a:buChar char="•"/>
            </a:pPr>
            <a:r>
              <a:rPr lang="en-US" sz="2800" dirty="0"/>
              <a:t>However, these policies may increase inequality and the creation of private monopolies. </a:t>
            </a:r>
          </a:p>
          <a:p>
            <a:pPr marL="342900" indent="-342900" algn="l">
              <a:buFont typeface="Arial"/>
              <a:buChar char="•"/>
            </a:pP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Free market supply side policies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406129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342900" indent="-342900" algn="l">
              <a:buFont typeface="Arial"/>
              <a:buChar char="•"/>
            </a:pPr>
            <a:r>
              <a:rPr lang="en-US" sz="3200" dirty="0" smtClean="0"/>
              <a:t>A </a:t>
            </a:r>
            <a:r>
              <a:rPr lang="en-US" sz="3200" dirty="0"/>
              <a:t>way to make use of natural resources. Creates employment and inflows of foreign capital. </a:t>
            </a:r>
            <a:endParaRPr lang="en-US" sz="3200" dirty="0" smtClean="0"/>
          </a:p>
          <a:p>
            <a:pPr marL="342900" indent="-342900" algn="l">
              <a:buFont typeface="Arial"/>
              <a:buChar char="•"/>
            </a:pPr>
            <a:endParaRPr lang="en-US" sz="3200" dirty="0"/>
          </a:p>
          <a:p>
            <a:pPr marL="342900" indent="-342900" algn="l">
              <a:buFont typeface="Arial"/>
              <a:buChar char="•"/>
            </a:pPr>
            <a:r>
              <a:rPr lang="en-US" sz="3200" dirty="0" smtClean="0"/>
              <a:t>However</a:t>
            </a:r>
            <a:r>
              <a:rPr lang="en-US" sz="3200" dirty="0"/>
              <a:t>, can lead to exploitation of natural parks / environment. </a:t>
            </a:r>
          </a:p>
          <a:p>
            <a:pPr marL="342900" indent="-342900" algn="l">
              <a:buFont typeface="Arial"/>
              <a:buChar char="•"/>
            </a:pP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tourism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079272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en-US" dirty="0" smtClean="0"/>
              <a:t>Government interventions to reduce price fluctuation in the market by settling a minimum and maximum price.</a:t>
            </a:r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However it may increase the fluctuation  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Buffer stock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077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342900" indent="-342900" algn="l">
              <a:buFont typeface="Arial"/>
              <a:buChar char="•"/>
            </a:pPr>
            <a:r>
              <a:rPr lang="en-US" sz="2800" dirty="0"/>
              <a:t>Countries who rely on primary products face volatile </a:t>
            </a:r>
            <a:r>
              <a:rPr lang="en-US" sz="2800" dirty="0" smtClean="0"/>
              <a:t>income </a:t>
            </a:r>
            <a:r>
              <a:rPr lang="en-US" sz="2800" dirty="0"/>
              <a:t>and limited prospects for growth. </a:t>
            </a:r>
            <a:r>
              <a:rPr lang="en-US" sz="2800" dirty="0" smtClean="0"/>
              <a:t>Industrialization </a:t>
            </a:r>
            <a:r>
              <a:rPr lang="en-US" sz="2800" dirty="0"/>
              <a:t>enables economic development and higher growth in the future. </a:t>
            </a:r>
            <a:endParaRPr lang="en-US" sz="2800" dirty="0" smtClean="0"/>
          </a:p>
          <a:p>
            <a:pPr marL="342900" indent="-342900" algn="l">
              <a:buFont typeface="Arial"/>
              <a:buChar char="•"/>
            </a:pPr>
            <a:endParaRPr lang="en-US" sz="2800" dirty="0"/>
          </a:p>
          <a:p>
            <a:pPr marL="342900" indent="-342900" algn="l">
              <a:buFont typeface="Arial"/>
              <a:buChar char="•"/>
            </a:pPr>
            <a:r>
              <a:rPr lang="en-US" sz="2800" dirty="0" smtClean="0"/>
              <a:t>However</a:t>
            </a:r>
            <a:r>
              <a:rPr lang="en-US" sz="2800" dirty="0"/>
              <a:t>, </a:t>
            </a:r>
            <a:r>
              <a:rPr lang="en-US" sz="2800" dirty="0" smtClean="0"/>
              <a:t>industrialization </a:t>
            </a:r>
            <a:r>
              <a:rPr lang="en-US" sz="2800" dirty="0"/>
              <a:t>can be an expensive failure if there isn’t sufficient skilled labour and infrastructure to deal with the process. Governments may choose wrong time / or approach to force </a:t>
            </a:r>
            <a:r>
              <a:rPr lang="en-US" sz="2800" dirty="0" err="1"/>
              <a:t>industrialisation</a:t>
            </a:r>
            <a:r>
              <a:rPr lang="en-US" sz="2800" dirty="0"/>
              <a:t>. </a:t>
            </a:r>
          </a:p>
          <a:p>
            <a:pPr marL="342900" indent="-342900" algn="l">
              <a:buFont typeface="Arial"/>
              <a:buChar char="•"/>
            </a:pP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industrialization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550806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342900" indent="-342900" algn="l">
              <a:buFont typeface="Arial"/>
              <a:buChar char="•"/>
            </a:pPr>
            <a:r>
              <a:rPr lang="en-US" sz="2400" dirty="0"/>
              <a:t>Regional trading blocks can help countries benefit from greater free trade and co-operation. </a:t>
            </a:r>
            <a:endParaRPr lang="en-US" sz="2400" dirty="0" smtClean="0"/>
          </a:p>
          <a:p>
            <a:pPr marL="342900" indent="-342900" algn="l">
              <a:buFont typeface="Arial"/>
              <a:buChar char="•"/>
            </a:pPr>
            <a:r>
              <a:rPr lang="en-US" sz="2400" dirty="0" smtClean="0"/>
              <a:t>For </a:t>
            </a:r>
            <a:r>
              <a:rPr lang="en-US" sz="2400" dirty="0"/>
              <a:t>example, the EU has been relatively successful in promoting greater trade and economic welfare within Europe. </a:t>
            </a:r>
            <a:endParaRPr lang="en-US" sz="2400" dirty="0" smtClean="0"/>
          </a:p>
          <a:p>
            <a:pPr marL="342900" indent="-342900" algn="l">
              <a:buFont typeface="Arial"/>
              <a:buChar char="•"/>
            </a:pPr>
            <a:endParaRPr lang="en-US" sz="2400" dirty="0"/>
          </a:p>
          <a:p>
            <a:pPr marL="342900" indent="-342900" algn="l">
              <a:buFont typeface="Arial"/>
              <a:buChar char="•"/>
            </a:pPr>
            <a:r>
              <a:rPr lang="en-US" sz="2400" dirty="0" smtClean="0"/>
              <a:t>However</a:t>
            </a:r>
            <a:r>
              <a:rPr lang="en-US" sz="2400" dirty="0"/>
              <a:t>, trading blocks in the developing world have found it more difficult to promote economic integration due to lower resources and political concerns. </a:t>
            </a:r>
            <a:endParaRPr lang="en-US" sz="2400" dirty="0" smtClean="0"/>
          </a:p>
          <a:p>
            <a:pPr marL="342900" indent="-342900" algn="l">
              <a:buFont typeface="Arial"/>
              <a:buChar char="•"/>
            </a:pPr>
            <a:r>
              <a:rPr lang="en-US" sz="2400" dirty="0" smtClean="0"/>
              <a:t>For </a:t>
            </a:r>
            <a:r>
              <a:rPr lang="en-US" sz="2400" dirty="0"/>
              <a:t>example, ASEAN in South East Asia has taken some steps to promote free trade, but there are still constraints on economic integration </a:t>
            </a:r>
          </a:p>
          <a:p>
            <a:pPr marL="342900" indent="-342900" algn="l">
              <a:buFont typeface="Arial"/>
              <a:buChar char="•"/>
            </a:pP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Regional trading Blocs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080776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342900" indent="-342900" algn="l">
              <a:buFont typeface="Arial" pitchFamily="34" charset="0"/>
              <a:buChar char="•"/>
            </a:pPr>
            <a:r>
              <a:rPr lang="en-US" dirty="0" smtClean="0"/>
              <a:t>Free trade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 smtClean="0"/>
              <a:t>Aid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/>
              <a:t>Debt </a:t>
            </a:r>
            <a:r>
              <a:rPr lang="en-US" dirty="0" smtClean="0"/>
              <a:t>relief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/>
              <a:t>Regional trading </a:t>
            </a:r>
            <a:r>
              <a:rPr lang="en-US" dirty="0" smtClean="0"/>
              <a:t>Blocs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 smtClean="0"/>
              <a:t>Industrialization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 smtClean="0"/>
              <a:t>Tourism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 smtClean="0"/>
              <a:t>Microfinance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/>
              <a:t>Free market supply side </a:t>
            </a:r>
            <a:r>
              <a:rPr lang="en-US" dirty="0" smtClean="0"/>
              <a:t>policies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/>
              <a:t>Development of human capital</a:t>
            </a:r>
            <a:endParaRPr lang="en-US" dirty="0" smtClean="0"/>
          </a:p>
          <a:p>
            <a:pPr marL="342900" indent="-342900" algn="l">
              <a:buFont typeface="Arial" pitchFamily="34" charset="0"/>
              <a:buChar char="•"/>
            </a:pPr>
            <a:endParaRPr lang="en-US" dirty="0" smtClean="0"/>
          </a:p>
          <a:p>
            <a:pPr marL="342900" indent="-342900" algn="l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ways of promoting economic growth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3264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342900" indent="-342900" algn="l">
              <a:buFont typeface="Arial"/>
              <a:buChar char="•"/>
            </a:pPr>
            <a:r>
              <a:rPr lang="en-US" sz="2800" dirty="0"/>
              <a:t>Free trade enables countries to </a:t>
            </a:r>
            <a:r>
              <a:rPr lang="en-US" sz="2800" dirty="0" err="1"/>
              <a:t>specialise</a:t>
            </a:r>
            <a:r>
              <a:rPr lang="en-US" sz="2800" dirty="0"/>
              <a:t> in goods where they have lower opportunity cost leading to lower prices and increased economic welfare </a:t>
            </a:r>
            <a:endParaRPr lang="en-US" sz="2800" dirty="0" smtClean="0"/>
          </a:p>
          <a:p>
            <a:pPr marL="342900" indent="-342900" algn="l">
              <a:buFont typeface="Arial"/>
              <a:buChar char="•"/>
            </a:pPr>
            <a:endParaRPr lang="en-US" sz="2800" dirty="0"/>
          </a:p>
          <a:p>
            <a:pPr marL="342900" indent="-342900" algn="l">
              <a:buFont typeface="Arial"/>
              <a:buChar char="•"/>
            </a:pPr>
            <a:r>
              <a:rPr lang="en-US" sz="2800" dirty="0"/>
              <a:t>However, free trade may mean developing economies focus only on primary products</a:t>
            </a:r>
            <a:r>
              <a:rPr lang="en-US" sz="2800" b="1" dirty="0"/>
              <a:t>; </a:t>
            </a:r>
            <a:r>
              <a:rPr lang="en-US" sz="2800" dirty="0"/>
              <a:t>this may limit development in long term. To develop new industry they may need tariff protection at least in the short term. </a:t>
            </a:r>
          </a:p>
          <a:p>
            <a:pPr marL="342900" indent="-342900" algn="l">
              <a:buFont typeface="Arial"/>
              <a:buChar char="•"/>
            </a:pPr>
            <a:endParaRPr lang="en-US" sz="2800" dirty="0"/>
          </a:p>
          <a:p>
            <a:pPr marL="342900" indent="-342900" algn="l">
              <a:buFont typeface="Arial"/>
              <a:buChar char="•"/>
            </a:pP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27094" y="975360"/>
            <a:ext cx="6695194" cy="701040"/>
          </a:xfrm>
        </p:spPr>
        <p:txBody>
          <a:bodyPr>
            <a:noAutofit/>
          </a:bodyPr>
          <a:lstStyle/>
          <a:p>
            <a:r>
              <a:rPr lang="en-US" sz="2800" dirty="0" smtClean="0"/>
              <a:t>Free trade/trade </a:t>
            </a:r>
            <a:r>
              <a:rPr lang="en-US" sz="2800" dirty="0" err="1" smtClean="0"/>
              <a:t>liberalisation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31155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FDI could help to remove some constraints to growth such as </a:t>
            </a:r>
          </a:p>
          <a:p>
            <a:pPr marL="342900" indent="-342900" algn="just">
              <a:buFont typeface="Arial"/>
              <a:buChar char="•"/>
            </a:pPr>
            <a:r>
              <a:rPr lang="en-US" sz="2400" dirty="0" smtClean="0"/>
              <a:t>An increase in FDI add to the country’s resources and could boost the investment so increases finance reducing the saving and exchange rate gap.</a:t>
            </a:r>
          </a:p>
          <a:p>
            <a:pPr marL="342900" indent="-342900" algn="just">
              <a:buFont typeface="Arial"/>
              <a:buChar char="•"/>
            </a:pPr>
            <a:r>
              <a:rPr lang="en-US" sz="2400" dirty="0" smtClean="0"/>
              <a:t>Transfer of knowledge and improves human capital development 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Promotion of FDI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33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dirty="0" smtClean="0"/>
              <a:t>Subsidies lead to a wastage of resources if not properly targeted such as </a:t>
            </a:r>
          </a:p>
          <a:p>
            <a:pPr marL="342900" indent="-342900" algn="l">
              <a:buFont typeface="Arial"/>
              <a:buChar char="•"/>
            </a:pPr>
            <a:r>
              <a:rPr lang="en-US" sz="2800" dirty="0" smtClean="0"/>
              <a:t>Inefficient resource allocation</a:t>
            </a:r>
          </a:p>
          <a:p>
            <a:pPr marL="342900" indent="-342900" algn="l">
              <a:buFont typeface="Arial"/>
              <a:buChar char="•"/>
            </a:pPr>
            <a:r>
              <a:rPr lang="en-US" sz="2800" dirty="0" smtClean="0"/>
              <a:t>Opportunity cost</a:t>
            </a:r>
          </a:p>
          <a:p>
            <a:pPr marL="342900" indent="-342900" algn="l">
              <a:buFont typeface="Arial"/>
              <a:buChar char="•"/>
            </a:pPr>
            <a:r>
              <a:rPr lang="en-US" sz="2800" dirty="0" smtClean="0"/>
              <a:t>Corruption and criminality 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Removal of government subsidy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427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en-US" dirty="0" smtClean="0"/>
              <a:t>An increase in privatization could lead to :</a:t>
            </a:r>
          </a:p>
          <a:p>
            <a:pPr marL="342900" indent="-342900" algn="just">
              <a:buFont typeface="Arial"/>
              <a:buChar char="•"/>
            </a:pPr>
            <a:r>
              <a:rPr lang="en-US" dirty="0" smtClean="0"/>
              <a:t> An  increase in revenue </a:t>
            </a:r>
          </a:p>
          <a:p>
            <a:pPr marL="342900" indent="-342900" algn="just">
              <a:buFont typeface="Arial"/>
              <a:buChar char="•"/>
            </a:pPr>
            <a:r>
              <a:rPr lang="en-US" dirty="0" smtClean="0"/>
              <a:t>Reduce the power of government’s abusing monopoly power and enjoys EOS</a:t>
            </a:r>
          </a:p>
          <a:p>
            <a:pPr marL="342900" indent="-342900" algn="just">
              <a:buFont typeface="Arial"/>
              <a:buChar char="•"/>
            </a:pPr>
            <a:r>
              <a:rPr lang="en-US" dirty="0" smtClean="0"/>
              <a:t>But, privatized monopolies may be inefficient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privatization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491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Government would have no intervention to deal with foreign exchange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If depreciates, it promotes export led growth but there is uncertainty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Floating exchange rate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816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342900" indent="-342900" algn="l">
              <a:buFont typeface="Arial"/>
              <a:buChar char="•"/>
            </a:pPr>
            <a:r>
              <a:rPr lang="en-US" sz="2800" dirty="0"/>
              <a:t>Helping people on very low incomes gain access to credit to start small-scale projects, and avoid excessive interest rates of moneylenders. </a:t>
            </a:r>
          </a:p>
          <a:p>
            <a:pPr marL="342900" indent="-342900" algn="l">
              <a:buFont typeface="Arial"/>
              <a:buChar char="•"/>
            </a:pPr>
            <a:endParaRPr lang="en-US" sz="2800" dirty="0" smtClean="0"/>
          </a:p>
          <a:p>
            <a:pPr marL="342900" indent="-342900" algn="l">
              <a:buFont typeface="Arial"/>
              <a:buChar char="•"/>
            </a:pPr>
            <a:r>
              <a:rPr lang="en-US" sz="2800" dirty="0"/>
              <a:t>Depends on how managed and directed. Finance could be misused, though default rates are generally low. </a:t>
            </a:r>
          </a:p>
          <a:p>
            <a:pPr marL="342900" indent="-342900" algn="l">
              <a:buFont typeface="Arial"/>
              <a:buChar char="•"/>
            </a:pP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Microfinance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811998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en-US" dirty="0" smtClean="0"/>
              <a:t>Countries may introduce protectionism measures if they think that their development could be promoted with import substitution. So countries may replace imports with domestic goods.</a:t>
            </a:r>
          </a:p>
          <a:p>
            <a:pPr algn="just"/>
            <a:r>
              <a:rPr lang="en-US" dirty="0" smtClean="0"/>
              <a:t>More over, countries wish to diversity away from commodities may have selective assistance to boost their manufacturing.</a:t>
            </a:r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However,</a:t>
            </a:r>
            <a:r>
              <a:rPr lang="en-US" dirty="0"/>
              <a:t> </a:t>
            </a:r>
            <a:r>
              <a:rPr lang="en-US" dirty="0" smtClean="0"/>
              <a:t>growth and output would be affected with the protectionism in LR and this may lead to dynamic inefficiency due to lack of competition.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protectionism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8228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en-US" dirty="0" smtClean="0"/>
              <a:t>A managed exchange rate is an interventionist strategy .This is  where the government intervenes  to manage  a single exchange rate by buying and selling of currency to fix an exchange rate.</a:t>
            </a:r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However speculation in the market would be difficult to mange. It rarely works as black market in the exchange rate can destabilize the system.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Managed Exchange rate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615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 Ti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Tie.thmx</Template>
  <TotalTime>172</TotalTime>
  <Words>886</Words>
  <Application>Microsoft Macintosh PowerPoint</Application>
  <PresentationFormat>On-screen Show (4:3)</PresentationFormat>
  <Paragraphs>79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Black Tie</vt:lpstr>
      <vt:lpstr>MEAUSRES TO PROMOTE GROWTH AND DEVELOPMENT</vt:lpstr>
      <vt:lpstr>Free trade/trade liberalisation</vt:lpstr>
      <vt:lpstr>Promotion of FDI</vt:lpstr>
      <vt:lpstr>Removal of government subsidy</vt:lpstr>
      <vt:lpstr>privatization</vt:lpstr>
      <vt:lpstr>Floating exchange rate</vt:lpstr>
      <vt:lpstr>Microfinance</vt:lpstr>
      <vt:lpstr>protectionism</vt:lpstr>
      <vt:lpstr>Managed Exchange rate</vt:lpstr>
      <vt:lpstr>aid</vt:lpstr>
      <vt:lpstr>Debt relief</vt:lpstr>
      <vt:lpstr>Development of human capital</vt:lpstr>
      <vt:lpstr>Free market supply side policies</vt:lpstr>
      <vt:lpstr>tourism</vt:lpstr>
      <vt:lpstr>Buffer stock</vt:lpstr>
      <vt:lpstr>industrialization</vt:lpstr>
      <vt:lpstr>Regional trading Blocs</vt:lpstr>
      <vt:lpstr>Other ways of promoting economic growth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Other ways of promoting economic growth</dc:title>
  <dc:creator>Ayi M</dc:creator>
  <cp:lastModifiedBy>Aishath Hussain</cp:lastModifiedBy>
  <cp:revision>11</cp:revision>
  <dcterms:created xsi:type="dcterms:W3CDTF">2014-02-20T18:41:33Z</dcterms:created>
  <dcterms:modified xsi:type="dcterms:W3CDTF">2021-02-11T03:58:14Z</dcterms:modified>
</cp:coreProperties>
</file>