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68" r:id="rId5"/>
    <p:sldId id="258" r:id="rId6"/>
    <p:sldId id="259" r:id="rId7"/>
    <p:sldId id="261" r:id="rId8"/>
    <p:sldId id="260" r:id="rId9"/>
    <p:sldId id="262" r:id="rId10"/>
    <p:sldId id="263"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204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US"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02/02/21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02/02/21</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en-US"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02/02/21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US"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3CEC41E-48BD-4881-B6FF-D82EEBBCD904}" type="datetimeFigureOut">
              <a:rPr lang="en-US" smtClean="0"/>
              <a:t>02/02/21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3CEC41E-48BD-4881-B6FF-D82EEBBCD904}" type="datetimeFigureOut">
              <a:rPr lang="en-US" smtClean="0"/>
              <a:t>02/02/21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3CEC41E-48BD-4881-B6FF-D82EEBBCD904}" type="datetimeFigureOut">
              <a:rPr lang="en-US" smtClean="0"/>
              <a:t>02/02/21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02/02/21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02/02/21</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03CEC41E-48BD-4881-B6FF-D82EEBBCD904}" type="datetimeFigureOut">
              <a:rPr lang="en-US" smtClean="0"/>
              <a:t>02/02/21</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459A5F39-4CE7-434C-A5CB-50A3634516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smtClean="0">
                <a:effectLst/>
              </a:rPr>
              <a:t>What </a:t>
            </a:r>
            <a:r>
              <a:rPr lang="en-US" sz="4000" b="1" dirty="0">
                <a:effectLst/>
              </a:rPr>
              <a:t>is poverty and inequality in developed and developing countries? </a:t>
            </a:r>
            <a:r>
              <a:rPr lang="en-US" sz="4000" dirty="0"/>
              <a:t/>
            </a:r>
            <a:br>
              <a:rPr lang="en-US" sz="4000" dirty="0"/>
            </a:br>
            <a:endParaRPr lang="en-US" sz="40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10667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Gini</a:t>
            </a:r>
            <a:r>
              <a:rPr lang="en-US" dirty="0" smtClean="0"/>
              <a:t>-coefficient</a:t>
            </a:r>
            <a:endParaRPr lang="en-US" dirty="0"/>
          </a:p>
        </p:txBody>
      </p:sp>
      <p:sp>
        <p:nvSpPr>
          <p:cNvPr id="6" name="Content Placeholder 5"/>
          <p:cNvSpPr>
            <a:spLocks noGrp="1"/>
          </p:cNvSpPr>
          <p:nvPr>
            <p:ph idx="1"/>
          </p:nvPr>
        </p:nvSpPr>
        <p:spPr>
          <a:xfrm>
            <a:off x="572338" y="1788849"/>
            <a:ext cx="8298907" cy="4883557"/>
          </a:xfrm>
        </p:spPr>
        <p:txBody>
          <a:bodyPr>
            <a:normAutofit fontScale="92500" lnSpcReduction="10000"/>
          </a:bodyPr>
          <a:lstStyle/>
          <a:p>
            <a:r>
              <a:rPr lang="en-US" dirty="0" smtClean="0"/>
              <a:t>This is a measure of the degree of inequality in a country. It is calculated as follows:</a:t>
            </a:r>
          </a:p>
          <a:p>
            <a:pPr marL="0" indent="0">
              <a:buNone/>
            </a:pPr>
            <a:r>
              <a:rPr lang="en-US" dirty="0" smtClean="0"/>
              <a:t>                                     G =   </a:t>
            </a:r>
            <a:r>
              <a:rPr lang="en-US" u="sng" dirty="0" smtClean="0"/>
              <a:t>A</a:t>
            </a:r>
          </a:p>
          <a:p>
            <a:pPr marL="349250" lvl="1" indent="0">
              <a:buNone/>
            </a:pPr>
            <a:r>
              <a:rPr lang="en-US" dirty="0"/>
              <a:t> </a:t>
            </a:r>
            <a:r>
              <a:rPr lang="en-US" dirty="0" smtClean="0"/>
              <a:t>     </a:t>
            </a:r>
            <a:r>
              <a:rPr lang="en-US" smtClean="0"/>
              <a:t>                                      </a:t>
            </a:r>
            <a:r>
              <a:rPr lang="en-US" dirty="0" smtClean="0"/>
              <a:t>A +B</a:t>
            </a:r>
          </a:p>
          <a:p>
            <a:pPr marL="349250" lvl="1" indent="0">
              <a:buNone/>
            </a:pPr>
            <a:endParaRPr lang="en-US" dirty="0"/>
          </a:p>
          <a:p>
            <a:r>
              <a:rPr lang="en-US" dirty="0" smtClean="0"/>
              <a:t>where A represents the area between the diagonal line and the Lorenz curve</a:t>
            </a:r>
          </a:p>
          <a:p>
            <a:r>
              <a:rPr lang="en-US" dirty="0" smtClean="0"/>
              <a:t>B represents the area under the Lorenz curve.</a:t>
            </a:r>
          </a:p>
          <a:p>
            <a:r>
              <a:rPr lang="en-US" dirty="0" smtClean="0"/>
              <a:t>The </a:t>
            </a:r>
            <a:r>
              <a:rPr lang="en-US" dirty="0" err="1" smtClean="0"/>
              <a:t>Gini</a:t>
            </a:r>
            <a:r>
              <a:rPr lang="en-US" dirty="0" smtClean="0"/>
              <a:t>-coefficient will have a value between 0 and 1</a:t>
            </a:r>
          </a:p>
          <a:p>
            <a:pPr lvl="1"/>
            <a:r>
              <a:rPr lang="en-US" dirty="0" smtClean="0"/>
              <a:t>0 representing absolute equality</a:t>
            </a:r>
          </a:p>
          <a:p>
            <a:pPr lvl="1"/>
            <a:r>
              <a:rPr lang="en-US" dirty="0" smtClean="0"/>
              <a:t>1 representing absolutely inequality</a:t>
            </a:r>
            <a:endParaRPr lang="en-US" dirty="0"/>
          </a:p>
        </p:txBody>
      </p:sp>
    </p:spTree>
    <p:extLst>
      <p:ext uri="{BB962C8B-B14F-4D97-AF65-F5344CB8AC3E}">
        <p14:creationId xmlns:p14="http://schemas.microsoft.com/office/powerpoint/2010/main" val="108013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income </a:t>
            </a:r>
            <a:r>
              <a:rPr lang="en-US" dirty="0" smtClean="0"/>
              <a:t>inequality within countries</a:t>
            </a:r>
            <a:endParaRPr lang="en-US" dirty="0"/>
          </a:p>
        </p:txBody>
      </p:sp>
      <p:sp>
        <p:nvSpPr>
          <p:cNvPr id="3" name="Content Placeholder 2"/>
          <p:cNvSpPr>
            <a:spLocks noGrp="1"/>
          </p:cNvSpPr>
          <p:nvPr>
            <p:ph idx="1"/>
          </p:nvPr>
        </p:nvSpPr>
        <p:spPr/>
        <p:txBody>
          <a:bodyPr>
            <a:normAutofit/>
          </a:bodyPr>
          <a:lstStyle/>
          <a:p>
            <a:pPr algn="just"/>
            <a:r>
              <a:rPr lang="en-US" dirty="0" smtClean="0"/>
              <a:t>Impact of globalization; developed countries experienced an increased in inequality within the countries as the wages of skilled workers are affected due to the abundance of unskilled worker in </a:t>
            </a:r>
            <a:r>
              <a:rPr lang="en-US" smtClean="0"/>
              <a:t>developing countries.</a:t>
            </a:r>
          </a:p>
          <a:p>
            <a:pPr algn="just"/>
            <a:endParaRPr lang="en-US" dirty="0"/>
          </a:p>
        </p:txBody>
      </p:sp>
    </p:spTree>
    <p:extLst>
      <p:ext uri="{BB962C8B-B14F-4D97-AF65-F5344CB8AC3E}">
        <p14:creationId xmlns:p14="http://schemas.microsoft.com/office/powerpoint/2010/main" val="1452034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poverty</a:t>
            </a:r>
            <a:endParaRPr lang="en-US" dirty="0"/>
          </a:p>
        </p:txBody>
      </p:sp>
      <p:sp>
        <p:nvSpPr>
          <p:cNvPr id="3" name="Content Placeholder 2"/>
          <p:cNvSpPr>
            <a:spLocks noGrp="1"/>
          </p:cNvSpPr>
          <p:nvPr>
            <p:ph idx="1"/>
          </p:nvPr>
        </p:nvSpPr>
        <p:spPr/>
        <p:txBody>
          <a:bodyPr/>
          <a:lstStyle/>
          <a:p>
            <a:r>
              <a:rPr lang="en-US" dirty="0" smtClean="0"/>
              <a:t>Unemployment</a:t>
            </a:r>
          </a:p>
          <a:p>
            <a:r>
              <a:rPr lang="en-US" dirty="0" smtClean="0"/>
              <a:t>Lack of education and training</a:t>
            </a:r>
          </a:p>
          <a:p>
            <a:r>
              <a:rPr lang="en-US" dirty="0" smtClean="0"/>
              <a:t>Old age</a:t>
            </a:r>
          </a:p>
          <a:p>
            <a:r>
              <a:rPr lang="en-US" dirty="0" smtClean="0"/>
              <a:t>Health problems</a:t>
            </a:r>
          </a:p>
          <a:p>
            <a:r>
              <a:rPr lang="en-US" dirty="0" smtClean="0"/>
              <a:t>Dependency on benefits</a:t>
            </a:r>
          </a:p>
          <a:p>
            <a:r>
              <a:rPr lang="en-US" dirty="0" smtClean="0"/>
              <a:t>Inheritance/cycle of poverty</a:t>
            </a:r>
          </a:p>
          <a:p>
            <a:r>
              <a:rPr lang="en-US" dirty="0" smtClean="0"/>
              <a:t>Physical and intellectual capital of the country</a:t>
            </a:r>
            <a:endParaRPr lang="en-US" dirty="0"/>
          </a:p>
        </p:txBody>
      </p:sp>
    </p:spTree>
    <p:extLst>
      <p:ext uri="{BB962C8B-B14F-4D97-AF65-F5344CB8AC3E}">
        <p14:creationId xmlns:p14="http://schemas.microsoft.com/office/powerpoint/2010/main" val="77138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poverty</a:t>
            </a:r>
            <a:endParaRPr lang="en-US" dirty="0"/>
          </a:p>
        </p:txBody>
      </p:sp>
      <p:sp>
        <p:nvSpPr>
          <p:cNvPr id="3" name="Content Placeholder 2"/>
          <p:cNvSpPr>
            <a:spLocks noGrp="1"/>
          </p:cNvSpPr>
          <p:nvPr>
            <p:ph idx="1"/>
          </p:nvPr>
        </p:nvSpPr>
        <p:spPr/>
        <p:txBody>
          <a:bodyPr/>
          <a:lstStyle/>
          <a:p>
            <a:r>
              <a:rPr lang="en-US" dirty="0" smtClean="0"/>
              <a:t>Low savings ratio: this effects firms ability to invest and expand</a:t>
            </a:r>
          </a:p>
          <a:p>
            <a:r>
              <a:rPr lang="en-US" dirty="0" smtClean="0"/>
              <a:t>Balance of payment problems: those on high incomes may spend it on large volumes of imports</a:t>
            </a:r>
          </a:p>
          <a:p>
            <a:r>
              <a:rPr lang="en-US" dirty="0" smtClean="0"/>
              <a:t>Lack of entrepreneurship: the poor will have no capital to start their own business</a:t>
            </a:r>
          </a:p>
          <a:p>
            <a:r>
              <a:rPr lang="en-US" dirty="0" smtClean="0"/>
              <a:t>Absolute poverty could remain high: because of a lack of spending power in the economy and the lack of job creation.</a:t>
            </a:r>
            <a:endParaRPr lang="en-US" dirty="0"/>
          </a:p>
        </p:txBody>
      </p:sp>
    </p:spTree>
    <p:extLst>
      <p:ext uri="{BB962C8B-B14F-4D97-AF65-F5344CB8AC3E}">
        <p14:creationId xmlns:p14="http://schemas.microsoft.com/office/powerpoint/2010/main" val="366952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Absolute poverty </a:t>
            </a:r>
            <a:r>
              <a:rPr lang="en-US" dirty="0" smtClean="0"/>
              <a:t>and </a:t>
            </a:r>
            <a:r>
              <a:rPr lang="en-US" b="1" dirty="0" smtClean="0"/>
              <a:t>Relative poverty</a:t>
            </a:r>
            <a:endParaRPr lang="en-US" b="1" dirty="0"/>
          </a:p>
        </p:txBody>
      </p:sp>
      <p:sp>
        <p:nvSpPr>
          <p:cNvPr id="3" name="Content Placeholder 2"/>
          <p:cNvSpPr>
            <a:spLocks noGrp="1"/>
          </p:cNvSpPr>
          <p:nvPr>
            <p:ph idx="1"/>
          </p:nvPr>
        </p:nvSpPr>
        <p:spPr/>
        <p:txBody>
          <a:bodyPr>
            <a:normAutofit lnSpcReduction="10000"/>
          </a:bodyPr>
          <a:lstStyle/>
          <a:p>
            <a:r>
              <a:rPr lang="en-US" sz="3000" b="1" u="sng" dirty="0" smtClean="0"/>
              <a:t>Absolute poverty</a:t>
            </a:r>
            <a:r>
              <a:rPr lang="en-US" dirty="0" smtClean="0"/>
              <a:t>: this means an individual does not have the basic necessities of life, </a:t>
            </a:r>
            <a:r>
              <a:rPr lang="en-US" dirty="0" err="1" smtClean="0"/>
              <a:t>i.e</a:t>
            </a:r>
            <a:r>
              <a:rPr lang="en-US" dirty="0" smtClean="0"/>
              <a:t>, food, water, shelter, that is when their income falls below the minimum level (poverty line) </a:t>
            </a:r>
          </a:p>
          <a:p>
            <a:r>
              <a:rPr lang="en-US" dirty="0" smtClean="0"/>
              <a:t>The World Bank has set international poverty line at </a:t>
            </a:r>
            <a:r>
              <a:rPr lang="en-US" smtClean="0"/>
              <a:t>$1.90 </a:t>
            </a:r>
            <a:r>
              <a:rPr lang="en-US" dirty="0" smtClean="0"/>
              <a:t>(extreme poverty) and </a:t>
            </a:r>
            <a:r>
              <a:rPr lang="en-US" smtClean="0"/>
              <a:t>$2.16 </a:t>
            </a:r>
            <a:r>
              <a:rPr lang="en-US" dirty="0" smtClean="0"/>
              <a:t>(moderate poverty) per day </a:t>
            </a:r>
            <a:r>
              <a:rPr lang="en-US" smtClean="0"/>
              <a:t>at 2017 </a:t>
            </a:r>
            <a:r>
              <a:rPr lang="en-US" dirty="0" smtClean="0"/>
              <a:t>GDP PPP</a:t>
            </a:r>
          </a:p>
          <a:p>
            <a:r>
              <a:rPr lang="en-US" dirty="0" smtClean="0"/>
              <a:t>One of the  key Millennium Development Goals is to halve the number of people living in absolute poverty by 2015</a:t>
            </a:r>
          </a:p>
        </p:txBody>
      </p:sp>
    </p:spTree>
    <p:extLst>
      <p:ext uri="{BB962C8B-B14F-4D97-AF65-F5344CB8AC3E}">
        <p14:creationId xmlns:p14="http://schemas.microsoft.com/office/powerpoint/2010/main" val="1573403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Absolute poverty</a:t>
            </a:r>
            <a:endParaRPr lang="en-US" dirty="0"/>
          </a:p>
        </p:txBody>
      </p:sp>
      <p:sp>
        <p:nvSpPr>
          <p:cNvPr id="3" name="Content Placeholder 2"/>
          <p:cNvSpPr>
            <a:spLocks noGrp="1"/>
          </p:cNvSpPr>
          <p:nvPr>
            <p:ph idx="1"/>
          </p:nvPr>
        </p:nvSpPr>
        <p:spPr>
          <a:xfrm>
            <a:off x="765175" y="1497106"/>
            <a:ext cx="7612064" cy="5360894"/>
          </a:xfrm>
        </p:spPr>
        <p:txBody>
          <a:bodyPr/>
          <a:lstStyle/>
          <a:p>
            <a:pPr marL="0" indent="0">
              <a:buNone/>
            </a:pPr>
            <a:r>
              <a:rPr lang="en-US" b="1" dirty="0" smtClean="0"/>
              <a:t>The Multi Dimensional Poverty Index(MPI) </a:t>
            </a:r>
          </a:p>
          <a:p>
            <a:pPr algn="just"/>
            <a:r>
              <a:rPr lang="en-US" b="1" dirty="0" smtClean="0"/>
              <a:t>This is developed by the Oxford Poverty &amp; Human Development Initiative (OPHI) in 2010. </a:t>
            </a:r>
          </a:p>
          <a:p>
            <a:pPr algn="just"/>
            <a:r>
              <a:rPr lang="en-US" b="1" dirty="0" smtClean="0"/>
              <a:t>This index uses various factors  to determine the poverty   beyond income based list.</a:t>
            </a:r>
          </a:p>
          <a:p>
            <a:pPr algn="just"/>
            <a:r>
              <a:rPr lang="en-US" b="1" dirty="0" smtClean="0"/>
              <a:t>MPI measures the percentage of the population that is </a:t>
            </a:r>
            <a:r>
              <a:rPr lang="en-US" b="1" dirty="0" err="1" smtClean="0"/>
              <a:t>multidimensionally</a:t>
            </a:r>
            <a:r>
              <a:rPr lang="en-US" b="1" dirty="0" smtClean="0"/>
              <a:t> </a:t>
            </a:r>
            <a:r>
              <a:rPr lang="en-US" b="1" dirty="0" err="1" smtClean="0"/>
              <a:t>poor.This</a:t>
            </a:r>
            <a:r>
              <a:rPr lang="en-US" b="1" dirty="0" smtClean="0"/>
              <a:t> uses data for health ,education and standard of living to provide an index.</a:t>
            </a:r>
          </a:p>
          <a:p>
            <a:pPr algn="just"/>
            <a:endParaRPr lang="en-US" b="1" dirty="0"/>
          </a:p>
        </p:txBody>
      </p:sp>
    </p:spTree>
    <p:extLst>
      <p:ext uri="{BB962C8B-B14F-4D97-AF65-F5344CB8AC3E}">
        <p14:creationId xmlns:p14="http://schemas.microsoft.com/office/powerpoint/2010/main" val="133076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 of poverty</a:t>
            </a:r>
            <a:endParaRPr lang="en-US" dirty="0"/>
          </a:p>
        </p:txBody>
      </p:sp>
      <p:sp>
        <p:nvSpPr>
          <p:cNvPr id="3" name="Content Placeholder 2"/>
          <p:cNvSpPr>
            <a:spLocks noGrp="1"/>
          </p:cNvSpPr>
          <p:nvPr>
            <p:ph idx="1"/>
          </p:nvPr>
        </p:nvSpPr>
        <p:spPr/>
        <p:txBody>
          <a:bodyPr>
            <a:normAutofit lnSpcReduction="10000"/>
          </a:bodyPr>
          <a:lstStyle/>
          <a:p>
            <a:r>
              <a:rPr lang="en-US" dirty="0" smtClean="0"/>
              <a:t>Education in terms of years of schooling and child attendance data</a:t>
            </a:r>
          </a:p>
          <a:p>
            <a:r>
              <a:rPr lang="en-US" dirty="0" smtClean="0"/>
              <a:t>Health indicator in terms of child mortality rate and nutrition data</a:t>
            </a:r>
          </a:p>
          <a:p>
            <a:r>
              <a:rPr lang="en-US" dirty="0" smtClean="0"/>
              <a:t>Standard of living  is measured by the availability of electricity, improved toilet facilities ,safe drinking water to house holds, whether or not the floor of house is made of dirt, sand or dung, cooking fuel used and assets owned such as telephone, radio or fridge</a:t>
            </a:r>
            <a:endParaRPr lang="en-US" dirty="0"/>
          </a:p>
        </p:txBody>
      </p:sp>
    </p:spTree>
    <p:extLst>
      <p:ext uri="{BB962C8B-B14F-4D97-AF65-F5344CB8AC3E}">
        <p14:creationId xmlns:p14="http://schemas.microsoft.com/office/powerpoint/2010/main" val="2801948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sz="3000" b="1" u="sng" dirty="0" smtClean="0"/>
              <a:t>Relative Poverty:</a:t>
            </a:r>
          </a:p>
          <a:p>
            <a:r>
              <a:rPr lang="en-US" dirty="0" smtClean="0"/>
              <a:t>This means people living below a certain threshold income in a particular country. </a:t>
            </a:r>
          </a:p>
          <a:p>
            <a:r>
              <a:rPr lang="en-US" dirty="0" smtClean="0"/>
              <a:t>It may be measured by calculating the percentage of the population living below 50% of median income. Therefore, the concept of relative poverty is:</a:t>
            </a:r>
          </a:p>
          <a:p>
            <a:pPr lvl="1"/>
            <a:r>
              <a:rPr lang="en-US" dirty="0" smtClean="0"/>
              <a:t>Highly subjective</a:t>
            </a:r>
          </a:p>
          <a:p>
            <a:pPr lvl="1"/>
            <a:r>
              <a:rPr lang="en-US" dirty="0" smtClean="0"/>
              <a:t>Subject to change over time</a:t>
            </a:r>
          </a:p>
          <a:p>
            <a:pPr lvl="1"/>
            <a:r>
              <a:rPr lang="en-US" dirty="0" smtClean="0"/>
              <a:t>Not comparable between countries. (</a:t>
            </a:r>
            <a:r>
              <a:rPr lang="en-US" dirty="0" err="1" smtClean="0"/>
              <a:t>eg</a:t>
            </a:r>
            <a:r>
              <a:rPr lang="en-US" dirty="0" smtClean="0"/>
              <a:t>, someone deemed relatively poor in the USA would be regarded as being incredibly rich in Malawi)</a:t>
            </a:r>
            <a:endParaRPr lang="en-US" dirty="0"/>
          </a:p>
        </p:txBody>
      </p:sp>
    </p:spTree>
    <p:extLst>
      <p:ext uri="{BB962C8B-B14F-4D97-AF65-F5344CB8AC3E}">
        <p14:creationId xmlns:p14="http://schemas.microsoft.com/office/powerpoint/2010/main" val="2029924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All countries will have some people living in relative poverty because incomes are unevenly distributed.</a:t>
            </a:r>
          </a:p>
          <a:p>
            <a:r>
              <a:rPr lang="en-US" dirty="0" smtClean="0"/>
              <a:t>However, it is possible to have no one living in absolute poverty because this is defined in terms of an internationally agreed measure.</a:t>
            </a:r>
          </a:p>
          <a:p>
            <a:endParaRPr lang="en-US" dirty="0"/>
          </a:p>
          <a:p>
            <a:r>
              <a:rPr lang="en-US" i="1" dirty="0" smtClean="0"/>
              <a:t>Relative poverty arises from </a:t>
            </a:r>
            <a:r>
              <a:rPr lang="en-US" b="1" i="1" dirty="0" smtClean="0"/>
              <a:t>inequality.</a:t>
            </a:r>
            <a:endParaRPr lang="en-US" b="1" i="1" dirty="0"/>
          </a:p>
        </p:txBody>
      </p:sp>
    </p:spTree>
    <p:extLst>
      <p:ext uri="{BB962C8B-B14F-4D97-AF65-F5344CB8AC3E}">
        <p14:creationId xmlns:p14="http://schemas.microsoft.com/office/powerpoint/2010/main" val="100488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 between INCOME and WEALTH</a:t>
            </a:r>
            <a:endParaRPr lang="en-US" dirty="0"/>
          </a:p>
        </p:txBody>
      </p:sp>
      <p:sp>
        <p:nvSpPr>
          <p:cNvPr id="3" name="Content Placeholder 2"/>
          <p:cNvSpPr>
            <a:spLocks noGrp="1"/>
          </p:cNvSpPr>
          <p:nvPr>
            <p:ph idx="1"/>
          </p:nvPr>
        </p:nvSpPr>
        <p:spPr/>
        <p:txBody>
          <a:bodyPr/>
          <a:lstStyle/>
          <a:p>
            <a:r>
              <a:rPr lang="en-US" dirty="0" smtClean="0"/>
              <a:t>Income: is a flow concept. People gain income either through paid employment or through the returns on assets </a:t>
            </a:r>
            <a:r>
              <a:rPr lang="en-US" dirty="0" err="1" smtClean="0"/>
              <a:t>eg</a:t>
            </a:r>
            <a:r>
              <a:rPr lang="en-US" dirty="0" smtClean="0"/>
              <a:t>, interest on savings, dividends or shares.</a:t>
            </a:r>
          </a:p>
          <a:p>
            <a:endParaRPr lang="en-US" dirty="0"/>
          </a:p>
          <a:p>
            <a:r>
              <a:rPr lang="en-US" dirty="0" smtClean="0"/>
              <a:t>Wealth is a stock concept. Its measured by the amount of assets a person has</a:t>
            </a:r>
            <a:endParaRPr lang="en-US" dirty="0"/>
          </a:p>
        </p:txBody>
      </p:sp>
    </p:spTree>
    <p:extLst>
      <p:ext uri="{BB962C8B-B14F-4D97-AF65-F5344CB8AC3E}">
        <p14:creationId xmlns:p14="http://schemas.microsoft.com/office/powerpoint/2010/main" val="483939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Measurements of Inequality</a:t>
            </a:r>
            <a:endParaRPr lang="en-US" dirty="0"/>
          </a:p>
        </p:txBody>
      </p:sp>
      <p:sp>
        <p:nvSpPr>
          <p:cNvPr id="3" name="Content Placeholder 2"/>
          <p:cNvSpPr>
            <a:spLocks noGrp="1"/>
          </p:cNvSpPr>
          <p:nvPr>
            <p:ph idx="1"/>
          </p:nvPr>
        </p:nvSpPr>
        <p:spPr>
          <a:xfrm>
            <a:off x="334180" y="1637732"/>
            <a:ext cx="8421336" cy="5046886"/>
          </a:xfrm>
        </p:spPr>
        <p:txBody>
          <a:bodyPr>
            <a:normAutofit fontScale="92500" lnSpcReduction="10000"/>
          </a:bodyPr>
          <a:lstStyle/>
          <a:p>
            <a:pPr marL="0" indent="0">
              <a:buNone/>
            </a:pPr>
            <a:r>
              <a:rPr lang="en-US" sz="3000" b="1" u="sng" dirty="0" smtClean="0"/>
              <a:t>Factors influencing inequality:</a:t>
            </a:r>
          </a:p>
          <a:p>
            <a:r>
              <a:rPr lang="en-US" dirty="0" smtClean="0"/>
              <a:t>Education and training</a:t>
            </a:r>
          </a:p>
          <a:p>
            <a:r>
              <a:rPr lang="en-US" dirty="0" smtClean="0"/>
              <a:t>Wage rate</a:t>
            </a:r>
          </a:p>
          <a:p>
            <a:r>
              <a:rPr lang="en-US" dirty="0" smtClean="0"/>
              <a:t>Inheritance</a:t>
            </a:r>
          </a:p>
          <a:p>
            <a:r>
              <a:rPr lang="en-US" dirty="0" smtClean="0"/>
              <a:t>Ownership of assets</a:t>
            </a:r>
          </a:p>
          <a:p>
            <a:r>
              <a:rPr lang="en-US" dirty="0" smtClean="0"/>
              <a:t>Pension rights</a:t>
            </a:r>
          </a:p>
          <a:p>
            <a:r>
              <a:rPr lang="en-US" dirty="0" smtClean="0"/>
              <a:t>Unemployment</a:t>
            </a:r>
          </a:p>
          <a:p>
            <a:r>
              <a:rPr lang="en-US" dirty="0" smtClean="0"/>
              <a:t>Social benefits</a:t>
            </a:r>
          </a:p>
          <a:p>
            <a:r>
              <a:rPr lang="en-US" dirty="0" smtClean="0"/>
              <a:t>The tax system</a:t>
            </a:r>
          </a:p>
          <a:p>
            <a:endParaRPr lang="en-US" dirty="0"/>
          </a:p>
        </p:txBody>
      </p:sp>
    </p:spTree>
    <p:extLst>
      <p:ext uri="{BB962C8B-B14F-4D97-AF65-F5344CB8AC3E}">
        <p14:creationId xmlns:p14="http://schemas.microsoft.com/office/powerpoint/2010/main" val="475288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468"/>
            <a:ext cx="3201519" cy="1417638"/>
          </a:xfrm>
        </p:spPr>
        <p:txBody>
          <a:bodyPr/>
          <a:lstStyle/>
          <a:p>
            <a:r>
              <a:rPr lang="en-US" sz="4400" b="1" dirty="0" smtClean="0"/>
              <a:t>The Lorenz Curve</a:t>
            </a:r>
            <a:endParaRPr lang="en-US" sz="4400" b="1" dirty="0"/>
          </a:p>
        </p:txBody>
      </p:sp>
      <p:sp>
        <p:nvSpPr>
          <p:cNvPr id="8" name="Content Placeholder 7"/>
          <p:cNvSpPr>
            <a:spLocks noGrp="1"/>
          </p:cNvSpPr>
          <p:nvPr>
            <p:ph sz="half" idx="2"/>
          </p:nvPr>
        </p:nvSpPr>
        <p:spPr>
          <a:xfrm>
            <a:off x="232512" y="3989132"/>
            <a:ext cx="8911488" cy="2629609"/>
          </a:xfrm>
        </p:spPr>
        <p:txBody>
          <a:bodyPr>
            <a:noAutofit/>
          </a:bodyPr>
          <a:lstStyle/>
          <a:p>
            <a:r>
              <a:rPr lang="en-US" sz="2400" dirty="0" smtClean="0"/>
              <a:t>It plots the cumulative percentage of total income.</a:t>
            </a:r>
          </a:p>
          <a:p>
            <a:r>
              <a:rPr lang="en-US" sz="2400" dirty="0" smtClean="0"/>
              <a:t>The 45</a:t>
            </a:r>
            <a:r>
              <a:rPr lang="en-US" sz="2400" b="1" dirty="0" smtClean="0">
                <a:latin typeface="Lucida Grande"/>
                <a:ea typeface="Lucida Grande"/>
                <a:cs typeface="Lucida Grande"/>
              </a:rPr>
              <a:t>° </a:t>
            </a:r>
            <a:r>
              <a:rPr lang="en-US" sz="2400" dirty="0" smtClean="0">
                <a:ea typeface="Lucida Grande"/>
                <a:cs typeface="Lucida Grande"/>
              </a:rPr>
              <a:t>line represents perfect equality such that the poorest 10% of the population would receive 10% of the income.</a:t>
            </a:r>
          </a:p>
          <a:p>
            <a:r>
              <a:rPr lang="en-US" sz="2400" dirty="0" smtClean="0">
                <a:ea typeface="Lucida Grande"/>
                <a:cs typeface="Lucida Grande"/>
              </a:rPr>
              <a:t>The curved line represents an unequal distribution of income. The area A and B are used in the calculation of </a:t>
            </a:r>
            <a:r>
              <a:rPr lang="en-US" sz="2400" dirty="0" err="1" smtClean="0">
                <a:ea typeface="Lucida Grande"/>
                <a:cs typeface="Lucida Grande"/>
              </a:rPr>
              <a:t>Gini</a:t>
            </a:r>
            <a:r>
              <a:rPr lang="en-US" sz="2400" dirty="0">
                <a:ea typeface="Lucida Grande"/>
                <a:cs typeface="Lucida Grande"/>
              </a:rPr>
              <a:t>-</a:t>
            </a:r>
            <a:r>
              <a:rPr lang="en-US" sz="2400" dirty="0" smtClean="0">
                <a:ea typeface="Lucida Grande"/>
                <a:cs typeface="Lucida Grande"/>
              </a:rPr>
              <a:t>coefficient.</a:t>
            </a:r>
          </a:p>
        </p:txBody>
      </p:sp>
      <p:sp>
        <p:nvSpPr>
          <p:cNvPr id="9" name="TextBox 8"/>
          <p:cNvSpPr txBox="1"/>
          <p:nvPr/>
        </p:nvSpPr>
        <p:spPr>
          <a:xfrm>
            <a:off x="232512" y="2247078"/>
            <a:ext cx="3112090" cy="1631216"/>
          </a:xfrm>
          <a:prstGeom prst="rect">
            <a:avLst/>
          </a:prstGeom>
          <a:noFill/>
        </p:spPr>
        <p:txBody>
          <a:bodyPr wrap="square" rtlCol="0">
            <a:spAutoFit/>
          </a:bodyPr>
          <a:lstStyle/>
          <a:p>
            <a:r>
              <a:rPr lang="en-US" sz="2000" dirty="0">
                <a:solidFill>
                  <a:schemeClr val="bg1"/>
                </a:solidFill>
              </a:rPr>
              <a:t>The degree of inequality can </a:t>
            </a:r>
            <a:r>
              <a:rPr lang="en-US" sz="2000" dirty="0" smtClean="0">
                <a:solidFill>
                  <a:schemeClr val="bg1"/>
                </a:solidFill>
              </a:rPr>
              <a:t>be</a:t>
            </a:r>
          </a:p>
          <a:p>
            <a:r>
              <a:rPr lang="en-US" sz="2000" dirty="0" smtClean="0">
                <a:solidFill>
                  <a:schemeClr val="bg1"/>
                </a:solidFill>
              </a:rPr>
              <a:t>measured </a:t>
            </a:r>
            <a:r>
              <a:rPr lang="en-US" sz="2000" dirty="0">
                <a:solidFill>
                  <a:schemeClr val="bg1"/>
                </a:solidFill>
              </a:rPr>
              <a:t>using a Lorenz curve.</a:t>
            </a:r>
          </a:p>
          <a:p>
            <a:endParaRPr lang="en-US" sz="2000" dirty="0">
              <a:solidFill>
                <a:schemeClr val="bg1"/>
              </a:solidFill>
            </a:endParaRPr>
          </a:p>
        </p:txBody>
      </p:sp>
      <p:pic>
        <p:nvPicPr>
          <p:cNvPr id="11" name="Picture 10" descr="0198606737.lorenz-curve.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3728" y="-31370"/>
            <a:ext cx="5241745" cy="3909664"/>
          </a:xfrm>
          <a:prstGeom prst="rect">
            <a:avLst/>
          </a:prstGeom>
        </p:spPr>
      </p:pic>
      <p:sp>
        <p:nvSpPr>
          <p:cNvPr id="3" name="Rectangle 2"/>
          <p:cNvSpPr/>
          <p:nvPr/>
        </p:nvSpPr>
        <p:spPr>
          <a:xfrm>
            <a:off x="6510349" y="1985622"/>
            <a:ext cx="482911" cy="26145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a:t>
            </a:r>
            <a:endParaRPr lang="en-US" dirty="0">
              <a:solidFill>
                <a:schemeClr val="tx1"/>
              </a:solidFill>
            </a:endParaRPr>
          </a:p>
        </p:txBody>
      </p:sp>
      <p:sp>
        <p:nvSpPr>
          <p:cNvPr id="7" name="Rectangle 6"/>
          <p:cNvSpPr/>
          <p:nvPr/>
        </p:nvSpPr>
        <p:spPr>
          <a:xfrm>
            <a:off x="7539142" y="3014558"/>
            <a:ext cx="482911" cy="26145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B</a:t>
            </a:r>
          </a:p>
        </p:txBody>
      </p:sp>
    </p:spTree>
    <p:extLst>
      <p:ext uri="{BB962C8B-B14F-4D97-AF65-F5344CB8AC3E}">
        <p14:creationId xmlns:p14="http://schemas.microsoft.com/office/powerpoint/2010/main" val="202215648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majorFont>
      <a:minorFont>
        <a:latin typeface="Book Antiqua"/>
        <a:ea typeface=""/>
        <a:cs typeface=""/>
        <a:font script="Jpan" typeface="ＭＳ 明朝"/>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122</TotalTime>
  <Words>729</Words>
  <Application>Microsoft Macintosh PowerPoint</Application>
  <PresentationFormat>On-screen Show (4:3)</PresentationFormat>
  <Paragraphs>71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Habitat</vt:lpstr>
      <vt:lpstr>What is poverty and inequality in developed and developing countries?  </vt:lpstr>
      <vt:lpstr>Absolute poverty and Relative poverty</vt:lpstr>
      <vt:lpstr>Measuring Absolute poverty</vt:lpstr>
      <vt:lpstr>Indicators of poverty</vt:lpstr>
      <vt:lpstr>PowerPoint Presentation</vt:lpstr>
      <vt:lpstr>PowerPoint Presentation</vt:lpstr>
      <vt:lpstr>Difference between INCOME and WEALTH</vt:lpstr>
      <vt:lpstr>Measurements of Inequality</vt:lpstr>
      <vt:lpstr>The Lorenz Curve</vt:lpstr>
      <vt:lpstr>Gini-coefficient</vt:lpstr>
      <vt:lpstr>Causes of income inequality within countries</vt:lpstr>
      <vt:lpstr>Causes of poverty</vt:lpstr>
      <vt:lpstr>Consequences of poverty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4.3.5 What is poverty and inequality in developed and developing countries?  </dc:title>
  <dc:creator>Ayi M</dc:creator>
  <cp:lastModifiedBy>Aishath Hussain</cp:lastModifiedBy>
  <cp:revision>14</cp:revision>
  <dcterms:created xsi:type="dcterms:W3CDTF">2014-02-03T17:32:44Z</dcterms:created>
  <dcterms:modified xsi:type="dcterms:W3CDTF">2021-02-02T03:39:03Z</dcterms:modified>
</cp:coreProperties>
</file>